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75" r:id="rId4"/>
    <p:sldId id="277" r:id="rId5"/>
    <p:sldId id="293" r:id="rId6"/>
    <p:sldId id="294" r:id="rId7"/>
    <p:sldId id="296" r:id="rId8"/>
    <p:sldId id="297" r:id="rId9"/>
    <p:sldId id="298" r:id="rId10"/>
    <p:sldId id="288" r:id="rId11"/>
    <p:sldId id="295" r:id="rId12"/>
  </p:sldIdLst>
  <p:sldSz cx="12192000" cy="6858000"/>
  <p:notesSz cx="12192000" cy="6858000"/>
  <p:embeddedFontLst>
    <p:embeddedFont>
      <p:font typeface="SB Sans Text" panose="020B0503040504020204" pitchFamily="34" charset="-52"/>
      <p:regular r:id="rId14"/>
      <p:bold r:id="rId15"/>
      <p:italic r:id="rId16"/>
      <p:boldItalic r:id="rId17"/>
    </p:embeddedFont>
    <p:embeddedFont>
      <p:font typeface="SB Sans Text Semibold" panose="020B0703040504020204" pitchFamily="34" charset="-52"/>
      <p:bold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B Sans Display" panose="020B0503040504020204" pitchFamily="34" charset="0"/>
      <p:regular r:id="rId26"/>
      <p:bold r:id="rId27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1163C4-DCA2-4FEE-A02C-FACB3CB1DEDD}">
          <p14:sldIdLst>
            <p14:sldId id="256"/>
            <p14:sldId id="275"/>
            <p14:sldId id="277"/>
            <p14:sldId id="293"/>
            <p14:sldId id="294"/>
            <p14:sldId id="296"/>
            <p14:sldId id="297"/>
            <p14:sldId id="298"/>
            <p14:sldId id="28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25">
          <p15:clr>
            <a:srgbClr val="A4A3A4"/>
          </p15:clr>
        </p15:guide>
        <p15:guide id="4" pos="7355">
          <p15:clr>
            <a:srgbClr val="A4A3A4"/>
          </p15:clr>
        </p15:guide>
        <p15:guide id="5" orient="horz" pos="278">
          <p15:clr>
            <a:srgbClr val="A4A3A4"/>
          </p15:clr>
        </p15:guide>
        <p15:guide id="6" orient="horz" pos="4042">
          <p15:clr>
            <a:srgbClr val="A4A3A4"/>
          </p15:clr>
        </p15:guide>
        <p15:guide id="7" pos="597">
          <p15:clr>
            <a:srgbClr val="A4A3A4"/>
          </p15:clr>
        </p15:guide>
        <p15:guide id="8" pos="4135">
          <p15:clr>
            <a:srgbClr val="A4A3A4"/>
          </p15:clr>
        </p15:guide>
        <p15:guide id="9" pos="4248">
          <p15:clr>
            <a:srgbClr val="A4A3A4"/>
          </p15:clr>
        </p15:guide>
        <p15:guide id="10" pos="60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300" y="44"/>
      </p:cViewPr>
      <p:guideLst>
        <p:guide orient="horz" pos="2160"/>
        <p:guide pos="3840"/>
        <p:guide pos="325"/>
        <p:guide pos="7355"/>
        <p:guide orient="horz" pos="278"/>
        <p:guide orient="horz" pos="4042"/>
        <p:guide pos="597"/>
        <p:guide pos="4135"/>
        <p:guide pos="4248"/>
        <p:guide pos="60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66026-18D1-4958-8910-5E745F028ED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F86C-EA5A-4257-9ABD-BB7F9D755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7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F86C-EA5A-4257-9ABD-BB7F9D75557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7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F86C-EA5A-4257-9ABD-BB7F9D75557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F86C-EA5A-4257-9ABD-BB7F9D75557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33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F86C-EA5A-4257-9ABD-BB7F9D7555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1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F86C-EA5A-4257-9ABD-BB7F9D75557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7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E9C16D9-6F7E-4A87-9AE0-B902DE393B79}" type="datetime1">
              <a:rPr lang="ru-RU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10A3758-F9A4-4308-B159-303A3BAB9AD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1183D0-A519-4EC6-ABAB-E701182473BA}" type="datetimeFigureOut">
              <a:rPr lang="ru-RU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3729C04-31BA-490C-8826-1ECB59F2020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3843C2-FDE7-4C31-89AE-B941FC4297FB}" type="datetimeFigureOut">
              <a:rPr lang="ru-RU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F92EDE-AA9C-4ABD-B8C7-46A6EFED5D0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hdr="0" ftr="0" dt="0"/>
  <p:txStyles>
    <p:titleStyle>
      <a:lvl1pPr algn="ctr" defTabSz="457109">
        <a:spcBef>
          <a:spcPts val="0"/>
        </a:spcBef>
        <a:buNone/>
        <a:defRPr sz="2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6" indent="-171416" algn="l" defTabSz="457109">
        <a:spcBef>
          <a:spcPts val="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71401" indent="-142846" algn="l" defTabSz="457109">
        <a:spcBef>
          <a:spcPts val="0"/>
        </a:spcBef>
        <a:buFont typeface="Arial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>
        <a:spcBef>
          <a:spcPts val="0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>
        <a:spcBef>
          <a:spcPts val="0"/>
        </a:spcBef>
        <a:buFont typeface="Arial"/>
        <a:buChar char="–"/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>
        <a:spcBef>
          <a:spcPts val="0"/>
        </a:spcBef>
        <a:buFont typeface="Arial"/>
        <a:buChar char="»"/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>
        <a:spcBef>
          <a:spcPts val="0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>
        <a:spcBef>
          <a:spcPts val="0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>
        <a:spcBef>
          <a:spcPts val="0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>
        <a:spcBef>
          <a:spcPts val="0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>
        <a:defRPr sz="9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0632800" flipH="1">
            <a:off x="680375" y="1667385"/>
            <a:ext cx="14272123" cy="7526309"/>
          </a:xfrm>
          <a:custGeom>
            <a:avLst/>
            <a:gdLst>
              <a:gd name="connsiteX0" fmla="*/ 0 w 12345375"/>
              <a:gd name="connsiteY0" fmla="*/ 0 h 6510251"/>
              <a:gd name="connsiteX1" fmla="*/ 1881547 w 12345375"/>
              <a:gd name="connsiteY1" fmla="*/ 6510251 h 6510251"/>
              <a:gd name="connsiteX2" fmla="*/ 12345375 w 12345375"/>
              <a:gd name="connsiteY2" fmla="*/ 3486069 h 6510251"/>
              <a:gd name="connsiteX3" fmla="*/ 12345375 w 12345375"/>
              <a:gd name="connsiteY3" fmla="*/ 0 h 651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5375" h="6510251" extrusionOk="0">
                <a:moveTo>
                  <a:pt x="0" y="0"/>
                </a:moveTo>
                <a:lnTo>
                  <a:pt x="1881547" y="6510251"/>
                </a:lnTo>
                <a:lnTo>
                  <a:pt x="12345375" y="3486069"/>
                </a:lnTo>
                <a:lnTo>
                  <a:pt x="12345375" y="0"/>
                </a:lnTo>
                <a:close/>
              </a:path>
            </a:pathLst>
          </a:custGeom>
        </p:spPr>
      </p:pic>
      <p:sp>
        <p:nvSpPr>
          <p:cNvPr id="9" name="Прямоугольник 8"/>
          <p:cNvSpPr/>
          <p:nvPr/>
        </p:nvSpPr>
        <p:spPr bwMode="auto">
          <a:xfrm>
            <a:off x="768474" y="914987"/>
            <a:ext cx="92262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4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Меры поддержки сотрудников </a:t>
            </a:r>
            <a:r>
              <a:rPr lang="ru-RU" sz="4800" dirty="0" err="1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Сбера</a:t>
            </a:r>
            <a:endParaRPr lang="ru-RU" sz="4800" dirty="0" smtClean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48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и </a:t>
            </a:r>
            <a:r>
              <a:rPr lang="ru-RU" sz="4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их семей</a:t>
            </a:r>
          </a:p>
          <a:p>
            <a:pPr algn="ctr">
              <a:spcAft>
                <a:spcPts val="0"/>
              </a:spcAft>
              <a:defRPr/>
            </a:pPr>
            <a:endParaRPr lang="ru-RU" sz="48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4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2026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5C50CC-2FBE-40AC-91E9-3F9D592D9CB0}"/>
              </a:ext>
            </a:extLst>
          </p:cNvPr>
          <p:cNvSpPr txBox="1">
            <a:spLocks/>
          </p:cNvSpPr>
          <p:nvPr/>
        </p:nvSpPr>
        <p:spPr bwMode="auto">
          <a:xfrm>
            <a:off x="-28578" y="2760872"/>
            <a:ext cx="10820400" cy="825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Заголовок 1"/>
          <p:cNvSpPr>
            <a:spLocks noGrp="1"/>
          </p:cNvSpPr>
          <p:nvPr>
            <p:ph type="title"/>
          </p:nvPr>
        </p:nvSpPr>
        <p:spPr bwMode="auto">
          <a:xfrm>
            <a:off x="253998" y="80775"/>
            <a:ext cx="10820400" cy="82536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Познавательные и развлекательные мероприятия для сотрудников и их семей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3203425">
            <a:off x="-2292487" y="3969311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Рисунок 3">
            <a:extLst>
              <a:ext uri="{FF2B5EF4-FFF2-40B4-BE49-F238E27FC236}">
                <a16:creationId xmlns:a16="http://schemas.microsoft.com/office/drawing/2014/main" id="{7FFAECB6-2139-4D05-9FD4-486DD21C91BE}"/>
              </a:ext>
            </a:extLst>
          </p:cNvPr>
          <p:cNvSpPr/>
          <p:nvPr/>
        </p:nvSpPr>
        <p:spPr bwMode="auto">
          <a:xfrm>
            <a:off x="585416" y="1810716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688354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6FCC177A-30D2-4B80-957C-0939F8CE6E01}"/>
              </a:ext>
            </a:extLst>
          </p:cNvPr>
          <p:cNvSpPr/>
          <p:nvPr/>
        </p:nvSpPr>
        <p:spPr bwMode="auto">
          <a:xfrm>
            <a:off x="585416" y="3542137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D8BD5ED-F171-4A5E-9DD7-15E4438CFF8A}"/>
              </a:ext>
            </a:extLst>
          </p:cNvPr>
          <p:cNvSpPr/>
          <p:nvPr/>
        </p:nvSpPr>
        <p:spPr bwMode="auto">
          <a:xfrm>
            <a:off x="578177" y="4304923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3C97B2-06A6-4315-BA95-6B382CBA3185}"/>
              </a:ext>
            </a:extLst>
          </p:cNvPr>
          <p:cNvSpPr/>
          <p:nvPr/>
        </p:nvSpPr>
        <p:spPr bwMode="auto">
          <a:xfrm>
            <a:off x="1132378" y="3455945"/>
            <a:ext cx="1082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Дни открытых дверей и познавательные </a:t>
            </a:r>
            <a:r>
              <a:rPr lang="ru-RU" sz="2000" dirty="0" err="1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КВИЗы</a:t>
            </a: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 для детей сотрудников </a:t>
            </a:r>
            <a:endParaRPr sz="20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66591F-C766-4FC8-BC06-144B9DCAC12E}"/>
              </a:ext>
            </a:extLst>
          </p:cNvPr>
          <p:cNvSpPr/>
          <p:nvPr/>
        </p:nvSpPr>
        <p:spPr bwMode="auto">
          <a:xfrm>
            <a:off x="1132377" y="4228040"/>
            <a:ext cx="1082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Поощрение отличников по успеваемости </a:t>
            </a:r>
            <a:endParaRPr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D74DAA-8397-4631-83FF-EFF35F7CC1A1}"/>
              </a:ext>
            </a:extLst>
          </p:cNvPr>
          <p:cNvSpPr/>
          <p:nvPr/>
        </p:nvSpPr>
        <p:spPr bwMode="auto">
          <a:xfrm>
            <a:off x="1132379" y="1769779"/>
            <a:ext cx="1082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Тематические праздники и туры выходного дня</a:t>
            </a:r>
            <a:endParaRPr sz="20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B5FB39-292E-4E76-8C59-FBCEC4CFC04C}"/>
              </a:ext>
            </a:extLst>
          </p:cNvPr>
          <p:cNvSpPr/>
          <p:nvPr/>
        </p:nvSpPr>
        <p:spPr bwMode="auto">
          <a:xfrm>
            <a:off x="1132380" y="2612862"/>
            <a:ext cx="1082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Новогодние праздничные мероприятия и подарки для детей</a:t>
            </a:r>
            <a:endParaRPr sz="2000" dirty="0"/>
          </a:p>
        </p:txBody>
      </p:sp>
      <p:sp>
        <p:nvSpPr>
          <p:cNvPr id="13" name="Рисунок 3">
            <a:extLst>
              <a:ext uri="{FF2B5EF4-FFF2-40B4-BE49-F238E27FC236}">
                <a16:creationId xmlns:a16="http://schemas.microsoft.com/office/drawing/2014/main" id="{056B99AA-7932-42F2-B589-3755966934DF}"/>
              </a:ext>
            </a:extLst>
          </p:cNvPr>
          <p:cNvSpPr/>
          <p:nvPr/>
        </p:nvSpPr>
        <p:spPr bwMode="auto">
          <a:xfrm>
            <a:off x="585416" y="5066571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B7A0F77-36D9-4AB5-9B75-5E68BBCD42A5}"/>
              </a:ext>
            </a:extLst>
          </p:cNvPr>
          <p:cNvSpPr/>
          <p:nvPr/>
        </p:nvSpPr>
        <p:spPr bwMode="auto">
          <a:xfrm>
            <a:off x="1139616" y="4989688"/>
            <a:ext cx="10820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Онлайн-школа «Осознанное родительство»</a:t>
            </a:r>
            <a:endParaRPr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796C2-C13F-48B3-9813-8438870BA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876571"/>
            <a:ext cx="4328435" cy="28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5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288898" flipV="1">
            <a:off x="2693296" y="-1572555"/>
            <a:ext cx="10532877" cy="3641501"/>
          </a:xfrm>
          <a:custGeom>
            <a:avLst/>
            <a:gdLst>
              <a:gd name="connsiteX0" fmla="*/ 9099798 w 10532877"/>
              <a:gd name="connsiteY0" fmla="*/ 3641501 h 3641501"/>
              <a:gd name="connsiteX1" fmla="*/ 10532877 w 10532877"/>
              <a:gd name="connsiteY1" fmla="*/ 0 h 3641501"/>
              <a:gd name="connsiteX2" fmla="*/ 0 w 10532877"/>
              <a:gd name="connsiteY2" fmla="*/ 0 h 3641501"/>
              <a:gd name="connsiteX3" fmla="*/ 0 w 10532877"/>
              <a:gd name="connsiteY3" fmla="*/ 60361 h 364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32877" h="3641501" extrusionOk="0">
                <a:moveTo>
                  <a:pt x="9099798" y="3641501"/>
                </a:moveTo>
                <a:lnTo>
                  <a:pt x="10532877" y="0"/>
                </a:lnTo>
                <a:lnTo>
                  <a:pt x="0" y="0"/>
                </a:lnTo>
                <a:lnTo>
                  <a:pt x="0" y="60361"/>
                </a:lnTo>
                <a:close/>
              </a:path>
            </a:pathLst>
          </a:cu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rcRect r="1995"/>
          <a:stretch/>
        </p:blipFill>
        <p:spPr bwMode="auto">
          <a:xfrm>
            <a:off x="537438" y="1123352"/>
            <a:ext cx="3904063" cy="3983516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 bwMode="auto">
          <a:xfrm>
            <a:off x="537439" y="5122178"/>
            <a:ext cx="4110892" cy="1057588"/>
            <a:chOff x="940932" y="5249433"/>
            <a:chExt cx="3782607" cy="1057588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940932" y="5684537"/>
              <a:ext cx="3782607" cy="30661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>
              <a:defPPr>
                <a:defRPr lang="ru-RU"/>
              </a:defPPr>
              <a:lvl1pPr>
                <a:lnSpc>
                  <a:spcPct val="95000"/>
                </a:lnSpc>
                <a:defRPr sz="1050">
                  <a:solidFill>
                    <a:schemeClr val="bg1"/>
                  </a:solidFill>
                  <a:latin typeface="SB Sans Display Light"/>
                  <a:cs typeface="SB Sans Display Light"/>
                </a:defRPr>
              </a:lvl1pPr>
            </a:lstStyle>
            <a:p>
              <a:pPr algn="ctr" defTabSz="457109">
                <a:defRPr/>
              </a:pPr>
              <a:endParaRPr lang="ru-RU" sz="1600" dirty="0">
                <a:solidFill>
                  <a:srgbClr val="333333"/>
                </a:solidFill>
                <a:latin typeface="YS Text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1092553" y="5249433"/>
              <a:ext cx="3448921" cy="10575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7109">
                <a:defRPr/>
              </a:pPr>
              <a:r>
                <a:rPr lang="ru-RU" sz="3200" dirty="0" err="1">
                  <a:gradFill>
                    <a:gsLst>
                      <a:gs pos="0">
                        <a:srgbClr val="005E80"/>
                      </a:gs>
                      <a:gs pos="58000">
                        <a:srgbClr val="5AAFFF"/>
                      </a:gs>
                      <a:gs pos="100000">
                        <a:srgbClr val="45D371"/>
                      </a:gs>
                    </a:gsLst>
                    <a:path path="circle"/>
                  </a:gradFill>
                  <a:latin typeface="SB Sans Text Semibold"/>
                  <a:cs typeface="SB Sans Text Semibold"/>
                </a:rPr>
                <a:t>Вехтева</a:t>
              </a:r>
              <a:r>
                <a:rPr lang="ru-RU" sz="3200" dirty="0">
                  <a:gradFill>
                    <a:gsLst>
                      <a:gs pos="0">
                        <a:srgbClr val="005E80"/>
                      </a:gs>
                      <a:gs pos="58000">
                        <a:srgbClr val="5AAFFF"/>
                      </a:gs>
                      <a:gs pos="100000">
                        <a:srgbClr val="45D371"/>
                      </a:gs>
                    </a:gsLst>
                    <a:path path="circle"/>
                  </a:gradFill>
                  <a:latin typeface="SB Sans Text Semibold"/>
                  <a:cs typeface="SB Sans Text Semibold"/>
                </a:rPr>
                <a:t> Людмила Анатольевна</a:t>
              </a:r>
              <a:endParaRPr sz="3200" dirty="0"/>
            </a:p>
          </p:txBody>
        </p:sp>
      </p:grpSp>
      <p:grpSp>
        <p:nvGrpSpPr>
          <p:cNvPr id="41" name="Группа 40"/>
          <p:cNvGrpSpPr/>
          <p:nvPr/>
        </p:nvGrpSpPr>
        <p:grpSpPr bwMode="auto">
          <a:xfrm>
            <a:off x="4788381" y="1734547"/>
            <a:ext cx="6866181" cy="7142331"/>
            <a:chOff x="4788381" y="1560376"/>
            <a:chExt cx="6866181" cy="7142331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5451111" y="1560376"/>
              <a:ext cx="6203451" cy="7142331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lIns="36000" tIns="36000" rIns="36000" bIns="36000">
              <a:spAutoFit/>
            </a:bodyPr>
            <a:lstStyle/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400" dirty="0"/>
                <a:t>Начальник управления ипотечного кредитования и развития сервисов </a:t>
              </a:r>
              <a:r>
                <a:rPr lang="ru-RU" sz="2400" dirty="0" err="1"/>
                <a:t>Домклик</a:t>
              </a:r>
              <a:endParaRPr lang="ru-RU" sz="2400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sz="2400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400" dirty="0"/>
                <a:t>Председатель первичной профсоюзной организации Смоленского отделения № 8609 ПАО Сбербанк</a:t>
              </a:r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sz="2400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400" dirty="0"/>
                <a:t>Лидер корпоративной культуры </a:t>
              </a:r>
              <a:r>
                <a:rPr lang="ru-RU" sz="2400" dirty="0" err="1"/>
                <a:t>Сбера</a:t>
              </a:r>
              <a:endParaRPr lang="ru-RU" sz="2400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sz="2400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400" dirty="0"/>
                <a:t>Замужем, воспитываю двоих детей</a:t>
              </a:r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/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>
                <a:latin typeface="SB Sans Text"/>
                <a:cs typeface="SB Sans Text"/>
              </a:endParaRPr>
            </a:p>
            <a:p>
              <a:pPr defTabSz="457109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ru-RU" dirty="0">
                <a:latin typeface="SB Sans Text"/>
                <a:cs typeface="SB Sans Text"/>
              </a:endParaRPr>
            </a:p>
          </p:txBody>
        </p:sp>
        <p:sp>
          <p:nvSpPr>
            <p:cNvPr id="11" name="Рисунок 3"/>
            <p:cNvSpPr/>
            <p:nvPr/>
          </p:nvSpPr>
          <p:spPr bwMode="auto">
            <a:xfrm>
              <a:off x="4845378" y="1701078"/>
              <a:ext cx="398903" cy="398903"/>
            </a:xfrm>
            <a:custGeom>
              <a:avLst/>
              <a:gdLst>
                <a:gd name="connsiteX0" fmla="*/ 19050 w 247650"/>
                <a:gd name="connsiteY0" fmla="*/ 123825 h 247650"/>
                <a:gd name="connsiteX1" fmla="*/ 123825 w 247650"/>
                <a:gd name="connsiteY1" fmla="*/ 19050 h 247650"/>
                <a:gd name="connsiteX2" fmla="*/ 181755 w 247650"/>
                <a:gd name="connsiteY2" fmla="*/ 36507 h 247650"/>
                <a:gd name="connsiteX3" fmla="*/ 194961 w 247650"/>
                <a:gd name="connsiteY3" fmla="*/ 33849 h 247650"/>
                <a:gd name="connsiteX4" fmla="*/ 192303 w 247650"/>
                <a:gd name="connsiteY4" fmla="*/ 20643 h 247650"/>
                <a:gd name="connsiteX5" fmla="*/ 123825 w 247650"/>
                <a:gd name="connsiteY5" fmla="*/ 0 h 247650"/>
                <a:gd name="connsiteX6" fmla="*/ 0 w 247650"/>
                <a:gd name="connsiteY6" fmla="*/ 123825 h 247650"/>
                <a:gd name="connsiteX7" fmla="*/ 123825 w 247650"/>
                <a:gd name="connsiteY7" fmla="*/ 247650 h 247650"/>
                <a:gd name="connsiteX8" fmla="*/ 247650 w 247650"/>
                <a:gd name="connsiteY8" fmla="*/ 123825 h 247650"/>
                <a:gd name="connsiteX9" fmla="*/ 247544 w 247650"/>
                <a:gd name="connsiteY9" fmla="*/ 118672 h 247650"/>
                <a:gd name="connsiteX10" fmla="*/ 237637 w 247650"/>
                <a:gd name="connsiteY10" fmla="*/ 109545 h 247650"/>
                <a:gd name="connsiteX11" fmla="*/ 228510 w 247650"/>
                <a:gd name="connsiteY11" fmla="*/ 119453 h 247650"/>
                <a:gd name="connsiteX12" fmla="*/ 228600 w 247650"/>
                <a:gd name="connsiteY12" fmla="*/ 123825 h 247650"/>
                <a:gd name="connsiteX13" fmla="*/ 123825 w 247650"/>
                <a:gd name="connsiteY13" fmla="*/ 228600 h 247650"/>
                <a:gd name="connsiteX14" fmla="*/ 19050 w 247650"/>
                <a:gd name="connsiteY14" fmla="*/ 123825 h 247650"/>
                <a:gd name="connsiteX15" fmla="*/ 224791 w 247650"/>
                <a:gd name="connsiteY15" fmla="*/ 74296 h 247650"/>
                <a:gd name="connsiteX16" fmla="*/ 226696 w 247650"/>
                <a:gd name="connsiteY16" fmla="*/ 60961 h 247650"/>
                <a:gd name="connsiteX17" fmla="*/ 213361 w 247650"/>
                <a:gd name="connsiteY17" fmla="*/ 59056 h 247650"/>
                <a:gd name="connsiteX18" fmla="*/ 123689 w 247650"/>
                <a:gd name="connsiteY18" fmla="*/ 126310 h 247650"/>
                <a:gd name="connsiteX19" fmla="*/ 96024 w 247650"/>
                <a:gd name="connsiteY19" fmla="*/ 106550 h 247650"/>
                <a:gd name="connsiteX20" fmla="*/ 82737 w 247650"/>
                <a:gd name="connsiteY20" fmla="*/ 108764 h 247650"/>
                <a:gd name="connsiteX21" fmla="*/ 84952 w 247650"/>
                <a:gd name="connsiteY21" fmla="*/ 122051 h 247650"/>
                <a:gd name="connsiteX22" fmla="*/ 117722 w 247650"/>
                <a:gd name="connsiteY22" fmla="*/ 145458 h 247650"/>
                <a:gd name="connsiteX23" fmla="*/ 130098 w 247650"/>
                <a:gd name="connsiteY23" fmla="*/ 145314 h 247650"/>
                <a:gd name="connsiteX24" fmla="*/ 224791 w 247650"/>
                <a:gd name="connsiteY24" fmla="*/ 7429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650" h="247650" extrusionOk="0">
                  <a:moveTo>
                    <a:pt x="19050" y="123825"/>
                  </a:moveTo>
                  <a:cubicBezTo>
                    <a:pt x="19050" y="65960"/>
                    <a:pt x="65960" y="19050"/>
                    <a:pt x="123825" y="19050"/>
                  </a:cubicBezTo>
                  <a:cubicBezTo>
                    <a:pt x="145260" y="19050"/>
                    <a:pt x="165166" y="25477"/>
                    <a:pt x="181755" y="36507"/>
                  </a:cubicBezTo>
                  <a:cubicBezTo>
                    <a:pt x="186136" y="39419"/>
                    <a:pt x="192048" y="38229"/>
                    <a:pt x="194961" y="33849"/>
                  </a:cubicBezTo>
                  <a:cubicBezTo>
                    <a:pt x="197873" y="29468"/>
                    <a:pt x="196684" y="23556"/>
                    <a:pt x="192303" y="20643"/>
                  </a:cubicBezTo>
                  <a:cubicBezTo>
                    <a:pt x="172685" y="7600"/>
                    <a:pt x="149128" y="0"/>
                    <a:pt x="123825" y="0"/>
                  </a:cubicBezTo>
                  <a:cubicBezTo>
                    <a:pt x="55438" y="0"/>
                    <a:pt x="0" y="55438"/>
                    <a:pt x="0" y="123825"/>
                  </a:cubicBezTo>
                  <a:cubicBezTo>
                    <a:pt x="0" y="192212"/>
                    <a:pt x="55438" y="247650"/>
                    <a:pt x="123825" y="247650"/>
                  </a:cubicBezTo>
                  <a:cubicBezTo>
                    <a:pt x="192212" y="247650"/>
                    <a:pt x="247650" y="192212"/>
                    <a:pt x="247650" y="123825"/>
                  </a:cubicBezTo>
                  <a:cubicBezTo>
                    <a:pt x="247650" y="122100"/>
                    <a:pt x="247615" y="120382"/>
                    <a:pt x="247544" y="118672"/>
                  </a:cubicBezTo>
                  <a:cubicBezTo>
                    <a:pt x="247329" y="113416"/>
                    <a:pt x="242893" y="109330"/>
                    <a:pt x="237637" y="109545"/>
                  </a:cubicBezTo>
                  <a:cubicBezTo>
                    <a:pt x="232381" y="109761"/>
                    <a:pt x="228295" y="114196"/>
                    <a:pt x="228510" y="119453"/>
                  </a:cubicBezTo>
                  <a:cubicBezTo>
                    <a:pt x="228570" y="120902"/>
                    <a:pt x="228600" y="122360"/>
                    <a:pt x="228600" y="123825"/>
                  </a:cubicBezTo>
                  <a:cubicBezTo>
                    <a:pt x="228600" y="181690"/>
                    <a:pt x="181690" y="228600"/>
                    <a:pt x="123825" y="228600"/>
                  </a:cubicBezTo>
                  <a:cubicBezTo>
                    <a:pt x="65960" y="228600"/>
                    <a:pt x="19050" y="181690"/>
                    <a:pt x="19050" y="123825"/>
                  </a:cubicBezTo>
                  <a:close/>
                  <a:moveTo>
                    <a:pt x="224791" y="74296"/>
                  </a:moveTo>
                  <a:cubicBezTo>
                    <a:pt x="228999" y="71139"/>
                    <a:pt x="229852" y="65169"/>
                    <a:pt x="226696" y="60961"/>
                  </a:cubicBezTo>
                  <a:cubicBezTo>
                    <a:pt x="223539" y="56752"/>
                    <a:pt x="217569" y="55899"/>
                    <a:pt x="213361" y="59056"/>
                  </a:cubicBezTo>
                  <a:lnTo>
                    <a:pt x="123689" y="126310"/>
                  </a:lnTo>
                  <a:lnTo>
                    <a:pt x="96024" y="106550"/>
                  </a:lnTo>
                  <a:cubicBezTo>
                    <a:pt x="91744" y="103492"/>
                    <a:pt x="85795" y="104484"/>
                    <a:pt x="82737" y="108764"/>
                  </a:cubicBezTo>
                  <a:cubicBezTo>
                    <a:pt x="79679" y="113045"/>
                    <a:pt x="80671" y="118994"/>
                    <a:pt x="84952" y="122051"/>
                  </a:cubicBezTo>
                  <a:lnTo>
                    <a:pt x="117722" y="145458"/>
                  </a:lnTo>
                  <a:cubicBezTo>
                    <a:pt x="121438" y="148113"/>
                    <a:pt x="126445" y="148055"/>
                    <a:pt x="130098" y="145314"/>
                  </a:cubicBezTo>
                  <a:lnTo>
                    <a:pt x="224791" y="74296"/>
                  </a:lnTo>
                  <a:close/>
                </a:path>
              </a:pathLst>
            </a:custGeom>
            <a:gradFill>
              <a:gsLst>
                <a:gs pos="0">
                  <a:srgbClr val="005E80"/>
                </a:gs>
                <a:gs pos="56000">
                  <a:srgbClr val="59AFF9"/>
                </a:gs>
                <a:gs pos="100000">
                  <a:srgbClr val="45D371"/>
                </a:gs>
              </a:gsLst>
              <a:lin ang="27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Рисунок 3"/>
            <p:cNvSpPr/>
            <p:nvPr/>
          </p:nvSpPr>
          <p:spPr bwMode="auto">
            <a:xfrm>
              <a:off x="4788381" y="3178138"/>
              <a:ext cx="398903" cy="398903"/>
            </a:xfrm>
            <a:custGeom>
              <a:avLst/>
              <a:gdLst>
                <a:gd name="connsiteX0" fmla="*/ 19050 w 247650"/>
                <a:gd name="connsiteY0" fmla="*/ 123825 h 247650"/>
                <a:gd name="connsiteX1" fmla="*/ 123825 w 247650"/>
                <a:gd name="connsiteY1" fmla="*/ 19050 h 247650"/>
                <a:gd name="connsiteX2" fmla="*/ 181755 w 247650"/>
                <a:gd name="connsiteY2" fmla="*/ 36507 h 247650"/>
                <a:gd name="connsiteX3" fmla="*/ 194961 w 247650"/>
                <a:gd name="connsiteY3" fmla="*/ 33849 h 247650"/>
                <a:gd name="connsiteX4" fmla="*/ 192303 w 247650"/>
                <a:gd name="connsiteY4" fmla="*/ 20643 h 247650"/>
                <a:gd name="connsiteX5" fmla="*/ 123825 w 247650"/>
                <a:gd name="connsiteY5" fmla="*/ 0 h 247650"/>
                <a:gd name="connsiteX6" fmla="*/ 0 w 247650"/>
                <a:gd name="connsiteY6" fmla="*/ 123825 h 247650"/>
                <a:gd name="connsiteX7" fmla="*/ 123825 w 247650"/>
                <a:gd name="connsiteY7" fmla="*/ 247650 h 247650"/>
                <a:gd name="connsiteX8" fmla="*/ 247650 w 247650"/>
                <a:gd name="connsiteY8" fmla="*/ 123825 h 247650"/>
                <a:gd name="connsiteX9" fmla="*/ 247544 w 247650"/>
                <a:gd name="connsiteY9" fmla="*/ 118672 h 247650"/>
                <a:gd name="connsiteX10" fmla="*/ 237637 w 247650"/>
                <a:gd name="connsiteY10" fmla="*/ 109545 h 247650"/>
                <a:gd name="connsiteX11" fmla="*/ 228510 w 247650"/>
                <a:gd name="connsiteY11" fmla="*/ 119453 h 247650"/>
                <a:gd name="connsiteX12" fmla="*/ 228600 w 247650"/>
                <a:gd name="connsiteY12" fmla="*/ 123825 h 247650"/>
                <a:gd name="connsiteX13" fmla="*/ 123825 w 247650"/>
                <a:gd name="connsiteY13" fmla="*/ 228600 h 247650"/>
                <a:gd name="connsiteX14" fmla="*/ 19050 w 247650"/>
                <a:gd name="connsiteY14" fmla="*/ 123825 h 247650"/>
                <a:gd name="connsiteX15" fmla="*/ 224791 w 247650"/>
                <a:gd name="connsiteY15" fmla="*/ 74296 h 247650"/>
                <a:gd name="connsiteX16" fmla="*/ 226696 w 247650"/>
                <a:gd name="connsiteY16" fmla="*/ 60961 h 247650"/>
                <a:gd name="connsiteX17" fmla="*/ 213361 w 247650"/>
                <a:gd name="connsiteY17" fmla="*/ 59056 h 247650"/>
                <a:gd name="connsiteX18" fmla="*/ 123689 w 247650"/>
                <a:gd name="connsiteY18" fmla="*/ 126310 h 247650"/>
                <a:gd name="connsiteX19" fmla="*/ 96024 w 247650"/>
                <a:gd name="connsiteY19" fmla="*/ 106550 h 247650"/>
                <a:gd name="connsiteX20" fmla="*/ 82737 w 247650"/>
                <a:gd name="connsiteY20" fmla="*/ 108764 h 247650"/>
                <a:gd name="connsiteX21" fmla="*/ 84952 w 247650"/>
                <a:gd name="connsiteY21" fmla="*/ 122051 h 247650"/>
                <a:gd name="connsiteX22" fmla="*/ 117722 w 247650"/>
                <a:gd name="connsiteY22" fmla="*/ 145458 h 247650"/>
                <a:gd name="connsiteX23" fmla="*/ 130098 w 247650"/>
                <a:gd name="connsiteY23" fmla="*/ 145314 h 247650"/>
                <a:gd name="connsiteX24" fmla="*/ 224791 w 247650"/>
                <a:gd name="connsiteY24" fmla="*/ 7429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650" h="247650" extrusionOk="0">
                  <a:moveTo>
                    <a:pt x="19050" y="123825"/>
                  </a:moveTo>
                  <a:cubicBezTo>
                    <a:pt x="19050" y="65960"/>
                    <a:pt x="65960" y="19050"/>
                    <a:pt x="123825" y="19050"/>
                  </a:cubicBezTo>
                  <a:cubicBezTo>
                    <a:pt x="145260" y="19050"/>
                    <a:pt x="165166" y="25477"/>
                    <a:pt x="181755" y="36507"/>
                  </a:cubicBezTo>
                  <a:cubicBezTo>
                    <a:pt x="186136" y="39419"/>
                    <a:pt x="192048" y="38229"/>
                    <a:pt x="194961" y="33849"/>
                  </a:cubicBezTo>
                  <a:cubicBezTo>
                    <a:pt x="197873" y="29468"/>
                    <a:pt x="196684" y="23556"/>
                    <a:pt x="192303" y="20643"/>
                  </a:cubicBezTo>
                  <a:cubicBezTo>
                    <a:pt x="172685" y="7600"/>
                    <a:pt x="149128" y="0"/>
                    <a:pt x="123825" y="0"/>
                  </a:cubicBezTo>
                  <a:cubicBezTo>
                    <a:pt x="55438" y="0"/>
                    <a:pt x="0" y="55438"/>
                    <a:pt x="0" y="123825"/>
                  </a:cubicBezTo>
                  <a:cubicBezTo>
                    <a:pt x="0" y="192212"/>
                    <a:pt x="55438" y="247650"/>
                    <a:pt x="123825" y="247650"/>
                  </a:cubicBezTo>
                  <a:cubicBezTo>
                    <a:pt x="192212" y="247650"/>
                    <a:pt x="247650" y="192212"/>
                    <a:pt x="247650" y="123825"/>
                  </a:cubicBezTo>
                  <a:cubicBezTo>
                    <a:pt x="247650" y="122100"/>
                    <a:pt x="247615" y="120382"/>
                    <a:pt x="247544" y="118672"/>
                  </a:cubicBezTo>
                  <a:cubicBezTo>
                    <a:pt x="247329" y="113416"/>
                    <a:pt x="242893" y="109330"/>
                    <a:pt x="237637" y="109545"/>
                  </a:cubicBezTo>
                  <a:cubicBezTo>
                    <a:pt x="232381" y="109761"/>
                    <a:pt x="228295" y="114196"/>
                    <a:pt x="228510" y="119453"/>
                  </a:cubicBezTo>
                  <a:cubicBezTo>
                    <a:pt x="228570" y="120902"/>
                    <a:pt x="228600" y="122360"/>
                    <a:pt x="228600" y="123825"/>
                  </a:cubicBezTo>
                  <a:cubicBezTo>
                    <a:pt x="228600" y="181690"/>
                    <a:pt x="181690" y="228600"/>
                    <a:pt x="123825" y="228600"/>
                  </a:cubicBezTo>
                  <a:cubicBezTo>
                    <a:pt x="65960" y="228600"/>
                    <a:pt x="19050" y="181690"/>
                    <a:pt x="19050" y="123825"/>
                  </a:cubicBezTo>
                  <a:close/>
                  <a:moveTo>
                    <a:pt x="224791" y="74296"/>
                  </a:moveTo>
                  <a:cubicBezTo>
                    <a:pt x="228999" y="71139"/>
                    <a:pt x="229852" y="65169"/>
                    <a:pt x="226696" y="60961"/>
                  </a:cubicBezTo>
                  <a:cubicBezTo>
                    <a:pt x="223539" y="56752"/>
                    <a:pt x="217569" y="55899"/>
                    <a:pt x="213361" y="59056"/>
                  </a:cubicBezTo>
                  <a:lnTo>
                    <a:pt x="123689" y="126310"/>
                  </a:lnTo>
                  <a:lnTo>
                    <a:pt x="96024" y="106550"/>
                  </a:lnTo>
                  <a:cubicBezTo>
                    <a:pt x="91744" y="103492"/>
                    <a:pt x="85795" y="104484"/>
                    <a:pt x="82737" y="108764"/>
                  </a:cubicBezTo>
                  <a:cubicBezTo>
                    <a:pt x="79679" y="113045"/>
                    <a:pt x="80671" y="118994"/>
                    <a:pt x="84952" y="122051"/>
                  </a:cubicBezTo>
                  <a:lnTo>
                    <a:pt x="117722" y="145458"/>
                  </a:lnTo>
                  <a:cubicBezTo>
                    <a:pt x="121438" y="148113"/>
                    <a:pt x="126445" y="148055"/>
                    <a:pt x="130098" y="145314"/>
                  </a:cubicBezTo>
                  <a:lnTo>
                    <a:pt x="224791" y="74296"/>
                  </a:lnTo>
                  <a:close/>
                </a:path>
              </a:pathLst>
            </a:custGeom>
            <a:gradFill>
              <a:gsLst>
                <a:gs pos="0">
                  <a:srgbClr val="005E80"/>
                </a:gs>
                <a:gs pos="56000">
                  <a:srgbClr val="59AFF9"/>
                </a:gs>
                <a:gs pos="100000">
                  <a:srgbClr val="45D371"/>
                </a:gs>
              </a:gsLst>
              <a:lin ang="27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Рисунок 3"/>
            <p:cNvSpPr/>
            <p:nvPr/>
          </p:nvSpPr>
          <p:spPr bwMode="auto">
            <a:xfrm>
              <a:off x="4788381" y="4394125"/>
              <a:ext cx="398903" cy="398903"/>
            </a:xfrm>
            <a:custGeom>
              <a:avLst/>
              <a:gdLst>
                <a:gd name="connsiteX0" fmla="*/ 19050 w 247650"/>
                <a:gd name="connsiteY0" fmla="*/ 123825 h 247650"/>
                <a:gd name="connsiteX1" fmla="*/ 123825 w 247650"/>
                <a:gd name="connsiteY1" fmla="*/ 19050 h 247650"/>
                <a:gd name="connsiteX2" fmla="*/ 181755 w 247650"/>
                <a:gd name="connsiteY2" fmla="*/ 36507 h 247650"/>
                <a:gd name="connsiteX3" fmla="*/ 194961 w 247650"/>
                <a:gd name="connsiteY3" fmla="*/ 33849 h 247650"/>
                <a:gd name="connsiteX4" fmla="*/ 192303 w 247650"/>
                <a:gd name="connsiteY4" fmla="*/ 20643 h 247650"/>
                <a:gd name="connsiteX5" fmla="*/ 123825 w 247650"/>
                <a:gd name="connsiteY5" fmla="*/ 0 h 247650"/>
                <a:gd name="connsiteX6" fmla="*/ 0 w 247650"/>
                <a:gd name="connsiteY6" fmla="*/ 123825 h 247650"/>
                <a:gd name="connsiteX7" fmla="*/ 123825 w 247650"/>
                <a:gd name="connsiteY7" fmla="*/ 247650 h 247650"/>
                <a:gd name="connsiteX8" fmla="*/ 247650 w 247650"/>
                <a:gd name="connsiteY8" fmla="*/ 123825 h 247650"/>
                <a:gd name="connsiteX9" fmla="*/ 247544 w 247650"/>
                <a:gd name="connsiteY9" fmla="*/ 118672 h 247650"/>
                <a:gd name="connsiteX10" fmla="*/ 237637 w 247650"/>
                <a:gd name="connsiteY10" fmla="*/ 109545 h 247650"/>
                <a:gd name="connsiteX11" fmla="*/ 228510 w 247650"/>
                <a:gd name="connsiteY11" fmla="*/ 119453 h 247650"/>
                <a:gd name="connsiteX12" fmla="*/ 228600 w 247650"/>
                <a:gd name="connsiteY12" fmla="*/ 123825 h 247650"/>
                <a:gd name="connsiteX13" fmla="*/ 123825 w 247650"/>
                <a:gd name="connsiteY13" fmla="*/ 228600 h 247650"/>
                <a:gd name="connsiteX14" fmla="*/ 19050 w 247650"/>
                <a:gd name="connsiteY14" fmla="*/ 123825 h 247650"/>
                <a:gd name="connsiteX15" fmla="*/ 224791 w 247650"/>
                <a:gd name="connsiteY15" fmla="*/ 74296 h 247650"/>
                <a:gd name="connsiteX16" fmla="*/ 226696 w 247650"/>
                <a:gd name="connsiteY16" fmla="*/ 60961 h 247650"/>
                <a:gd name="connsiteX17" fmla="*/ 213361 w 247650"/>
                <a:gd name="connsiteY17" fmla="*/ 59056 h 247650"/>
                <a:gd name="connsiteX18" fmla="*/ 123689 w 247650"/>
                <a:gd name="connsiteY18" fmla="*/ 126310 h 247650"/>
                <a:gd name="connsiteX19" fmla="*/ 96024 w 247650"/>
                <a:gd name="connsiteY19" fmla="*/ 106550 h 247650"/>
                <a:gd name="connsiteX20" fmla="*/ 82737 w 247650"/>
                <a:gd name="connsiteY20" fmla="*/ 108764 h 247650"/>
                <a:gd name="connsiteX21" fmla="*/ 84952 w 247650"/>
                <a:gd name="connsiteY21" fmla="*/ 122051 h 247650"/>
                <a:gd name="connsiteX22" fmla="*/ 117722 w 247650"/>
                <a:gd name="connsiteY22" fmla="*/ 145458 h 247650"/>
                <a:gd name="connsiteX23" fmla="*/ 130098 w 247650"/>
                <a:gd name="connsiteY23" fmla="*/ 145314 h 247650"/>
                <a:gd name="connsiteX24" fmla="*/ 224791 w 247650"/>
                <a:gd name="connsiteY24" fmla="*/ 7429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650" h="247650" extrusionOk="0">
                  <a:moveTo>
                    <a:pt x="19050" y="123825"/>
                  </a:moveTo>
                  <a:cubicBezTo>
                    <a:pt x="19050" y="65960"/>
                    <a:pt x="65960" y="19050"/>
                    <a:pt x="123825" y="19050"/>
                  </a:cubicBezTo>
                  <a:cubicBezTo>
                    <a:pt x="145260" y="19050"/>
                    <a:pt x="165166" y="25477"/>
                    <a:pt x="181755" y="36507"/>
                  </a:cubicBezTo>
                  <a:cubicBezTo>
                    <a:pt x="186136" y="39419"/>
                    <a:pt x="192048" y="38229"/>
                    <a:pt x="194961" y="33849"/>
                  </a:cubicBezTo>
                  <a:cubicBezTo>
                    <a:pt x="197873" y="29468"/>
                    <a:pt x="196684" y="23556"/>
                    <a:pt x="192303" y="20643"/>
                  </a:cubicBezTo>
                  <a:cubicBezTo>
                    <a:pt x="172685" y="7600"/>
                    <a:pt x="149128" y="0"/>
                    <a:pt x="123825" y="0"/>
                  </a:cubicBezTo>
                  <a:cubicBezTo>
                    <a:pt x="55438" y="0"/>
                    <a:pt x="0" y="55438"/>
                    <a:pt x="0" y="123825"/>
                  </a:cubicBezTo>
                  <a:cubicBezTo>
                    <a:pt x="0" y="192212"/>
                    <a:pt x="55438" y="247650"/>
                    <a:pt x="123825" y="247650"/>
                  </a:cubicBezTo>
                  <a:cubicBezTo>
                    <a:pt x="192212" y="247650"/>
                    <a:pt x="247650" y="192212"/>
                    <a:pt x="247650" y="123825"/>
                  </a:cubicBezTo>
                  <a:cubicBezTo>
                    <a:pt x="247650" y="122100"/>
                    <a:pt x="247615" y="120382"/>
                    <a:pt x="247544" y="118672"/>
                  </a:cubicBezTo>
                  <a:cubicBezTo>
                    <a:pt x="247329" y="113416"/>
                    <a:pt x="242893" y="109330"/>
                    <a:pt x="237637" y="109545"/>
                  </a:cubicBezTo>
                  <a:cubicBezTo>
                    <a:pt x="232381" y="109761"/>
                    <a:pt x="228295" y="114196"/>
                    <a:pt x="228510" y="119453"/>
                  </a:cubicBezTo>
                  <a:cubicBezTo>
                    <a:pt x="228570" y="120902"/>
                    <a:pt x="228600" y="122360"/>
                    <a:pt x="228600" y="123825"/>
                  </a:cubicBezTo>
                  <a:cubicBezTo>
                    <a:pt x="228600" y="181690"/>
                    <a:pt x="181690" y="228600"/>
                    <a:pt x="123825" y="228600"/>
                  </a:cubicBezTo>
                  <a:cubicBezTo>
                    <a:pt x="65960" y="228600"/>
                    <a:pt x="19050" y="181690"/>
                    <a:pt x="19050" y="123825"/>
                  </a:cubicBezTo>
                  <a:close/>
                  <a:moveTo>
                    <a:pt x="224791" y="74296"/>
                  </a:moveTo>
                  <a:cubicBezTo>
                    <a:pt x="228999" y="71139"/>
                    <a:pt x="229852" y="65169"/>
                    <a:pt x="226696" y="60961"/>
                  </a:cubicBezTo>
                  <a:cubicBezTo>
                    <a:pt x="223539" y="56752"/>
                    <a:pt x="217569" y="55899"/>
                    <a:pt x="213361" y="59056"/>
                  </a:cubicBezTo>
                  <a:lnTo>
                    <a:pt x="123689" y="126310"/>
                  </a:lnTo>
                  <a:lnTo>
                    <a:pt x="96024" y="106550"/>
                  </a:lnTo>
                  <a:cubicBezTo>
                    <a:pt x="91744" y="103492"/>
                    <a:pt x="85795" y="104484"/>
                    <a:pt x="82737" y="108764"/>
                  </a:cubicBezTo>
                  <a:cubicBezTo>
                    <a:pt x="79679" y="113045"/>
                    <a:pt x="80671" y="118994"/>
                    <a:pt x="84952" y="122051"/>
                  </a:cubicBezTo>
                  <a:lnTo>
                    <a:pt x="117722" y="145458"/>
                  </a:lnTo>
                  <a:cubicBezTo>
                    <a:pt x="121438" y="148113"/>
                    <a:pt x="126445" y="148055"/>
                    <a:pt x="130098" y="145314"/>
                  </a:cubicBezTo>
                  <a:lnTo>
                    <a:pt x="224791" y="74296"/>
                  </a:lnTo>
                  <a:close/>
                </a:path>
              </a:pathLst>
            </a:custGeom>
            <a:gradFill>
              <a:gsLst>
                <a:gs pos="0">
                  <a:srgbClr val="005E80"/>
                </a:gs>
                <a:gs pos="56000">
                  <a:srgbClr val="59AFF9"/>
                </a:gs>
                <a:gs pos="100000">
                  <a:srgbClr val="45D371"/>
                </a:gs>
              </a:gsLst>
              <a:lin ang="27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Рисунок 3"/>
            <p:cNvSpPr/>
            <p:nvPr/>
          </p:nvSpPr>
          <p:spPr bwMode="auto">
            <a:xfrm>
              <a:off x="4788382" y="5490272"/>
              <a:ext cx="398903" cy="398903"/>
            </a:xfrm>
            <a:custGeom>
              <a:avLst/>
              <a:gdLst>
                <a:gd name="connsiteX0" fmla="*/ 19050 w 247650"/>
                <a:gd name="connsiteY0" fmla="*/ 123825 h 247650"/>
                <a:gd name="connsiteX1" fmla="*/ 123825 w 247650"/>
                <a:gd name="connsiteY1" fmla="*/ 19050 h 247650"/>
                <a:gd name="connsiteX2" fmla="*/ 181755 w 247650"/>
                <a:gd name="connsiteY2" fmla="*/ 36507 h 247650"/>
                <a:gd name="connsiteX3" fmla="*/ 194961 w 247650"/>
                <a:gd name="connsiteY3" fmla="*/ 33849 h 247650"/>
                <a:gd name="connsiteX4" fmla="*/ 192303 w 247650"/>
                <a:gd name="connsiteY4" fmla="*/ 20643 h 247650"/>
                <a:gd name="connsiteX5" fmla="*/ 123825 w 247650"/>
                <a:gd name="connsiteY5" fmla="*/ 0 h 247650"/>
                <a:gd name="connsiteX6" fmla="*/ 0 w 247650"/>
                <a:gd name="connsiteY6" fmla="*/ 123825 h 247650"/>
                <a:gd name="connsiteX7" fmla="*/ 123825 w 247650"/>
                <a:gd name="connsiteY7" fmla="*/ 247650 h 247650"/>
                <a:gd name="connsiteX8" fmla="*/ 247650 w 247650"/>
                <a:gd name="connsiteY8" fmla="*/ 123825 h 247650"/>
                <a:gd name="connsiteX9" fmla="*/ 247544 w 247650"/>
                <a:gd name="connsiteY9" fmla="*/ 118672 h 247650"/>
                <a:gd name="connsiteX10" fmla="*/ 237637 w 247650"/>
                <a:gd name="connsiteY10" fmla="*/ 109545 h 247650"/>
                <a:gd name="connsiteX11" fmla="*/ 228510 w 247650"/>
                <a:gd name="connsiteY11" fmla="*/ 119453 h 247650"/>
                <a:gd name="connsiteX12" fmla="*/ 228600 w 247650"/>
                <a:gd name="connsiteY12" fmla="*/ 123825 h 247650"/>
                <a:gd name="connsiteX13" fmla="*/ 123825 w 247650"/>
                <a:gd name="connsiteY13" fmla="*/ 228600 h 247650"/>
                <a:gd name="connsiteX14" fmla="*/ 19050 w 247650"/>
                <a:gd name="connsiteY14" fmla="*/ 123825 h 247650"/>
                <a:gd name="connsiteX15" fmla="*/ 224791 w 247650"/>
                <a:gd name="connsiteY15" fmla="*/ 74296 h 247650"/>
                <a:gd name="connsiteX16" fmla="*/ 226696 w 247650"/>
                <a:gd name="connsiteY16" fmla="*/ 60961 h 247650"/>
                <a:gd name="connsiteX17" fmla="*/ 213361 w 247650"/>
                <a:gd name="connsiteY17" fmla="*/ 59056 h 247650"/>
                <a:gd name="connsiteX18" fmla="*/ 123689 w 247650"/>
                <a:gd name="connsiteY18" fmla="*/ 126310 h 247650"/>
                <a:gd name="connsiteX19" fmla="*/ 96024 w 247650"/>
                <a:gd name="connsiteY19" fmla="*/ 106550 h 247650"/>
                <a:gd name="connsiteX20" fmla="*/ 82737 w 247650"/>
                <a:gd name="connsiteY20" fmla="*/ 108764 h 247650"/>
                <a:gd name="connsiteX21" fmla="*/ 84952 w 247650"/>
                <a:gd name="connsiteY21" fmla="*/ 122051 h 247650"/>
                <a:gd name="connsiteX22" fmla="*/ 117722 w 247650"/>
                <a:gd name="connsiteY22" fmla="*/ 145458 h 247650"/>
                <a:gd name="connsiteX23" fmla="*/ 130098 w 247650"/>
                <a:gd name="connsiteY23" fmla="*/ 145314 h 247650"/>
                <a:gd name="connsiteX24" fmla="*/ 224791 w 247650"/>
                <a:gd name="connsiteY24" fmla="*/ 7429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650" h="247650" extrusionOk="0">
                  <a:moveTo>
                    <a:pt x="19050" y="123825"/>
                  </a:moveTo>
                  <a:cubicBezTo>
                    <a:pt x="19050" y="65960"/>
                    <a:pt x="65960" y="19050"/>
                    <a:pt x="123825" y="19050"/>
                  </a:cubicBezTo>
                  <a:cubicBezTo>
                    <a:pt x="145260" y="19050"/>
                    <a:pt x="165166" y="25477"/>
                    <a:pt x="181755" y="36507"/>
                  </a:cubicBezTo>
                  <a:cubicBezTo>
                    <a:pt x="186136" y="39419"/>
                    <a:pt x="192048" y="38229"/>
                    <a:pt x="194961" y="33849"/>
                  </a:cubicBezTo>
                  <a:cubicBezTo>
                    <a:pt x="197873" y="29468"/>
                    <a:pt x="196684" y="23556"/>
                    <a:pt x="192303" y="20643"/>
                  </a:cubicBezTo>
                  <a:cubicBezTo>
                    <a:pt x="172685" y="7600"/>
                    <a:pt x="149128" y="0"/>
                    <a:pt x="123825" y="0"/>
                  </a:cubicBezTo>
                  <a:cubicBezTo>
                    <a:pt x="55438" y="0"/>
                    <a:pt x="0" y="55438"/>
                    <a:pt x="0" y="123825"/>
                  </a:cubicBezTo>
                  <a:cubicBezTo>
                    <a:pt x="0" y="192212"/>
                    <a:pt x="55438" y="247650"/>
                    <a:pt x="123825" y="247650"/>
                  </a:cubicBezTo>
                  <a:cubicBezTo>
                    <a:pt x="192212" y="247650"/>
                    <a:pt x="247650" y="192212"/>
                    <a:pt x="247650" y="123825"/>
                  </a:cubicBezTo>
                  <a:cubicBezTo>
                    <a:pt x="247650" y="122100"/>
                    <a:pt x="247615" y="120382"/>
                    <a:pt x="247544" y="118672"/>
                  </a:cubicBezTo>
                  <a:cubicBezTo>
                    <a:pt x="247329" y="113416"/>
                    <a:pt x="242893" y="109330"/>
                    <a:pt x="237637" y="109545"/>
                  </a:cubicBezTo>
                  <a:cubicBezTo>
                    <a:pt x="232381" y="109761"/>
                    <a:pt x="228295" y="114196"/>
                    <a:pt x="228510" y="119453"/>
                  </a:cubicBezTo>
                  <a:cubicBezTo>
                    <a:pt x="228570" y="120902"/>
                    <a:pt x="228600" y="122360"/>
                    <a:pt x="228600" y="123825"/>
                  </a:cubicBezTo>
                  <a:cubicBezTo>
                    <a:pt x="228600" y="181690"/>
                    <a:pt x="181690" y="228600"/>
                    <a:pt x="123825" y="228600"/>
                  </a:cubicBezTo>
                  <a:cubicBezTo>
                    <a:pt x="65960" y="228600"/>
                    <a:pt x="19050" y="181690"/>
                    <a:pt x="19050" y="123825"/>
                  </a:cubicBezTo>
                  <a:close/>
                  <a:moveTo>
                    <a:pt x="224791" y="74296"/>
                  </a:moveTo>
                  <a:cubicBezTo>
                    <a:pt x="228999" y="71139"/>
                    <a:pt x="229852" y="65169"/>
                    <a:pt x="226696" y="60961"/>
                  </a:cubicBezTo>
                  <a:cubicBezTo>
                    <a:pt x="223539" y="56752"/>
                    <a:pt x="217569" y="55899"/>
                    <a:pt x="213361" y="59056"/>
                  </a:cubicBezTo>
                  <a:lnTo>
                    <a:pt x="123689" y="126310"/>
                  </a:lnTo>
                  <a:lnTo>
                    <a:pt x="96024" y="106550"/>
                  </a:lnTo>
                  <a:cubicBezTo>
                    <a:pt x="91744" y="103492"/>
                    <a:pt x="85795" y="104484"/>
                    <a:pt x="82737" y="108764"/>
                  </a:cubicBezTo>
                  <a:cubicBezTo>
                    <a:pt x="79679" y="113045"/>
                    <a:pt x="80671" y="118994"/>
                    <a:pt x="84952" y="122051"/>
                  </a:cubicBezTo>
                  <a:lnTo>
                    <a:pt x="117722" y="145458"/>
                  </a:lnTo>
                  <a:cubicBezTo>
                    <a:pt x="121438" y="148113"/>
                    <a:pt x="126445" y="148055"/>
                    <a:pt x="130098" y="145314"/>
                  </a:cubicBezTo>
                  <a:lnTo>
                    <a:pt x="224791" y="74296"/>
                  </a:lnTo>
                  <a:close/>
                </a:path>
              </a:pathLst>
            </a:custGeom>
            <a:gradFill>
              <a:gsLst>
                <a:gs pos="0">
                  <a:srgbClr val="005E80"/>
                </a:gs>
                <a:gs pos="56000">
                  <a:srgbClr val="59AFF9"/>
                </a:gs>
                <a:gs pos="100000">
                  <a:srgbClr val="45D371"/>
                </a:gs>
              </a:gsLst>
              <a:lin ang="27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7B28F53-AEFB-4B7D-A829-FFC0B5B9C1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41" r="2941"/>
          <a:stretch/>
        </p:blipFill>
        <p:spPr bwMode="auto">
          <a:xfrm>
            <a:off x="1204589" y="1803979"/>
            <a:ext cx="2375554" cy="2524015"/>
          </a:xfrm>
          <a:prstGeom prst="ellipse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14586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" name="Прямоугольник: скругленные углы 97"/>
          <p:cNvSpPr/>
          <p:nvPr/>
        </p:nvSpPr>
        <p:spPr bwMode="auto">
          <a:xfrm>
            <a:off x="1" y="1036025"/>
            <a:ext cx="12043890" cy="5581605"/>
          </a:xfrm>
          <a:prstGeom prst="roundRect">
            <a:avLst>
              <a:gd name="adj" fmla="val 7016"/>
            </a:avLst>
          </a:prstGeom>
          <a:solidFill>
            <a:srgbClr val="5AAF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Заголовок 1"/>
          <p:cNvSpPr>
            <a:spLocks noGrp="1"/>
          </p:cNvSpPr>
          <p:nvPr>
            <p:ph type="title"/>
          </p:nvPr>
        </p:nvSpPr>
        <p:spPr bwMode="auto">
          <a:xfrm>
            <a:off x="471980" y="73207"/>
            <a:ext cx="10820400" cy="82536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Материальная помощь работникам банка и их семьям в различных жизненных ситуациях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9386224">
            <a:off x="7722986" y="4804615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Рисунок 3">
            <a:extLst>
              <a:ext uri="{FF2B5EF4-FFF2-40B4-BE49-F238E27FC236}">
                <a16:creationId xmlns:a16="http://schemas.microsoft.com/office/drawing/2014/main" id="{7FFAECB6-2139-4D05-9FD4-486DD21C91BE}"/>
              </a:ext>
            </a:extLst>
          </p:cNvPr>
          <p:cNvSpPr/>
          <p:nvPr/>
        </p:nvSpPr>
        <p:spPr bwMode="auto">
          <a:xfrm>
            <a:off x="585416" y="1810716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529396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6FCC177A-30D2-4B80-957C-0939F8CE6E01}"/>
              </a:ext>
            </a:extLst>
          </p:cNvPr>
          <p:cNvSpPr/>
          <p:nvPr/>
        </p:nvSpPr>
        <p:spPr bwMode="auto">
          <a:xfrm>
            <a:off x="585416" y="3535366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D8BD5ED-F171-4A5E-9DD7-15E4438CFF8A}"/>
              </a:ext>
            </a:extLst>
          </p:cNvPr>
          <p:cNvSpPr/>
          <p:nvPr/>
        </p:nvSpPr>
        <p:spPr bwMode="auto">
          <a:xfrm>
            <a:off x="578177" y="4880654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Рисунок 3">
            <a:extLst>
              <a:ext uri="{FF2B5EF4-FFF2-40B4-BE49-F238E27FC236}">
                <a16:creationId xmlns:a16="http://schemas.microsoft.com/office/drawing/2014/main" id="{C1F93906-AE53-4B87-B391-8FF1D8E476D6}"/>
              </a:ext>
            </a:extLst>
          </p:cNvPr>
          <p:cNvSpPr/>
          <p:nvPr/>
        </p:nvSpPr>
        <p:spPr bwMode="auto">
          <a:xfrm>
            <a:off x="578176" y="4355361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1B68848-5259-4147-9DA4-9FD7A2316933}"/>
              </a:ext>
            </a:extLst>
          </p:cNvPr>
          <p:cNvSpPr/>
          <p:nvPr/>
        </p:nvSpPr>
        <p:spPr bwMode="auto">
          <a:xfrm>
            <a:off x="1132380" y="1708905"/>
            <a:ext cx="781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Материальная помощь при рождении ребенка</a:t>
            </a:r>
            <a:endParaRPr sz="2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CA5FE6A-1650-45CC-BF4D-E92021B2AF3E}"/>
              </a:ext>
            </a:extLst>
          </p:cNvPr>
          <p:cNvSpPr/>
          <p:nvPr/>
        </p:nvSpPr>
        <p:spPr bwMode="auto">
          <a:xfrm>
            <a:off x="1132386" y="2251100"/>
            <a:ext cx="10820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Компенсация расходов за пребывание детей в оздоровительных учреждениях, либо их медицинское обслуживание</a:t>
            </a:r>
            <a:endParaRPr sz="24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3C97B2-06A6-4315-BA95-6B382CBA3185}"/>
              </a:ext>
            </a:extLst>
          </p:cNvPr>
          <p:cNvSpPr/>
          <p:nvPr/>
        </p:nvSpPr>
        <p:spPr bwMode="auto">
          <a:xfrm>
            <a:off x="1132386" y="3253778"/>
            <a:ext cx="10820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Ежемесячное пособие работнику, имеющему на иждивении несовершеннолетнего ребенка с инвалидностью</a:t>
            </a:r>
            <a:endParaRPr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66591F-C766-4FC8-BC06-144B9DCAC12E}"/>
              </a:ext>
            </a:extLst>
          </p:cNvPr>
          <p:cNvSpPr/>
          <p:nvPr/>
        </p:nvSpPr>
        <p:spPr bwMode="auto">
          <a:xfrm>
            <a:off x="1132381" y="5064038"/>
            <a:ext cx="10820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Материальная помощь на погребение близких родственников</a:t>
            </a:r>
            <a:endParaRPr sz="2400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B73E987-3751-46F6-BEC0-562859F112DC}"/>
              </a:ext>
            </a:extLst>
          </p:cNvPr>
          <p:cNvSpPr/>
          <p:nvPr/>
        </p:nvSpPr>
        <p:spPr bwMode="auto">
          <a:xfrm>
            <a:off x="1132382" y="4268725"/>
            <a:ext cx="10820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Ежемесячное пособие детям при потере кормильца-работника банка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7597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Заголовок 1"/>
          <p:cNvSpPr>
            <a:spLocks noGrp="1"/>
          </p:cNvSpPr>
          <p:nvPr>
            <p:ph type="title"/>
          </p:nvPr>
        </p:nvSpPr>
        <p:spPr bwMode="auto">
          <a:xfrm>
            <a:off x="1132381" y="446018"/>
            <a:ext cx="10820400" cy="825361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32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ДМС для работников банка и членов их семей</a:t>
            </a: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9386224">
            <a:off x="7722986" y="4804615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Рисунок 3">
            <a:extLst>
              <a:ext uri="{FF2B5EF4-FFF2-40B4-BE49-F238E27FC236}">
                <a16:creationId xmlns:a16="http://schemas.microsoft.com/office/drawing/2014/main" id="{7FFAECB6-2139-4D05-9FD4-486DD21C91BE}"/>
              </a:ext>
            </a:extLst>
          </p:cNvPr>
          <p:cNvSpPr/>
          <p:nvPr/>
        </p:nvSpPr>
        <p:spPr bwMode="auto">
          <a:xfrm>
            <a:off x="585416" y="1810716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688354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6FCC177A-30D2-4B80-957C-0939F8CE6E01}"/>
              </a:ext>
            </a:extLst>
          </p:cNvPr>
          <p:cNvSpPr/>
          <p:nvPr/>
        </p:nvSpPr>
        <p:spPr bwMode="auto">
          <a:xfrm>
            <a:off x="585416" y="3770743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5D8BD5ED-F171-4A5E-9DD7-15E4438CFF8A}"/>
              </a:ext>
            </a:extLst>
          </p:cNvPr>
          <p:cNvSpPr/>
          <p:nvPr/>
        </p:nvSpPr>
        <p:spPr bwMode="auto">
          <a:xfrm>
            <a:off x="578177" y="4880654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3C97B2-06A6-4315-BA95-6B382CBA3185}"/>
              </a:ext>
            </a:extLst>
          </p:cNvPr>
          <p:cNvSpPr/>
          <p:nvPr/>
        </p:nvSpPr>
        <p:spPr bwMode="auto">
          <a:xfrm>
            <a:off x="1132386" y="3253778"/>
            <a:ext cx="10820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</a:rPr>
              <a:t>Выплачиваем компенсацию стоимости услуги «Ведение беременности и родов» (для сотрудниц со стажем работы в банке более 2-х лет)</a:t>
            </a:r>
            <a:endParaRPr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66591F-C766-4FC8-BC06-144B9DCAC12E}"/>
              </a:ext>
            </a:extLst>
          </p:cNvPr>
          <p:cNvSpPr/>
          <p:nvPr/>
        </p:nvSpPr>
        <p:spPr bwMode="auto">
          <a:xfrm>
            <a:off x="1132381" y="4818495"/>
            <a:ext cx="1082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Возможность подключить со-оплату по ДМС для членов</a:t>
            </a: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 семьи работника банка</a:t>
            </a:r>
            <a:endParaRPr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D74DAA-8397-4631-83FF-EFF35F7CC1A1}"/>
              </a:ext>
            </a:extLst>
          </p:cNvPr>
          <p:cNvSpPr/>
          <p:nvPr/>
        </p:nvSpPr>
        <p:spPr bwMode="auto">
          <a:xfrm>
            <a:off x="1144071" y="1541060"/>
            <a:ext cx="1082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Каждый сотрудник с 1 дня работы в банке имеет возможность получить медицинское обслуживание по ДМС</a:t>
            </a:r>
            <a:endParaRPr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B5FB39-292E-4E76-8C59-FBCEC4CFC04C}"/>
              </a:ext>
            </a:extLst>
          </p:cNvPr>
          <p:cNvSpPr/>
          <p:nvPr/>
        </p:nvSpPr>
        <p:spPr bwMode="auto">
          <a:xfrm>
            <a:off x="1132380" y="2612862"/>
            <a:ext cx="10820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Ежегодный скрининг здоровья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319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Заголовок 1"/>
          <p:cNvSpPr>
            <a:spLocks noGrp="1"/>
          </p:cNvSpPr>
          <p:nvPr>
            <p:ph type="title"/>
          </p:nvPr>
        </p:nvSpPr>
        <p:spPr bwMode="auto">
          <a:xfrm>
            <a:off x="1132378" y="305973"/>
            <a:ext cx="10820400" cy="825361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32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Отдых в санаторно-курортном комплексе «МРИЯ» (Крым</a:t>
            </a:r>
            <a:r>
              <a:rPr lang="ru-RU" sz="32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)</a:t>
            </a:r>
            <a:endParaRPr lang="ru-RU" sz="32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3183212">
            <a:off x="-2313627" y="3929110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Рисунок 3">
            <a:extLst>
              <a:ext uri="{FF2B5EF4-FFF2-40B4-BE49-F238E27FC236}">
                <a16:creationId xmlns:a16="http://schemas.microsoft.com/office/drawing/2014/main" id="{7FFAECB6-2139-4D05-9FD4-486DD21C91BE}"/>
              </a:ext>
            </a:extLst>
          </p:cNvPr>
          <p:cNvSpPr/>
          <p:nvPr/>
        </p:nvSpPr>
        <p:spPr bwMode="auto">
          <a:xfrm>
            <a:off x="585416" y="1709112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688354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6FCC177A-30D2-4B80-957C-0939F8CE6E01}"/>
              </a:ext>
            </a:extLst>
          </p:cNvPr>
          <p:cNvSpPr/>
          <p:nvPr/>
        </p:nvSpPr>
        <p:spPr bwMode="auto">
          <a:xfrm>
            <a:off x="585416" y="3770743"/>
            <a:ext cx="398903" cy="39890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D74DAA-8397-4631-83FF-EFF35F7CC1A1}"/>
              </a:ext>
            </a:extLst>
          </p:cNvPr>
          <p:cNvSpPr/>
          <p:nvPr/>
        </p:nvSpPr>
        <p:spPr bwMode="auto">
          <a:xfrm>
            <a:off x="1144071" y="1535255"/>
            <a:ext cx="1082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Банк оплачивает путевки на отдых для многодетных семей работников </a:t>
            </a:r>
            <a:endParaRPr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520CBB-81F7-447C-BD46-A3E2C20947E1}"/>
              </a:ext>
            </a:extLst>
          </p:cNvPr>
          <p:cNvSpPr/>
          <p:nvPr/>
        </p:nvSpPr>
        <p:spPr bwMode="auto">
          <a:xfrm>
            <a:off x="1132378" y="2588136"/>
            <a:ext cx="1082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Банк оплачивает путевки на отдых для семей воспитывающих ребенка с инвалидностью</a:t>
            </a:r>
            <a:endParaRPr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AD047B-C2BC-4650-8617-AAD61956E74D}"/>
              </a:ext>
            </a:extLst>
          </p:cNvPr>
          <p:cNvSpPr/>
          <p:nvPr/>
        </p:nvSpPr>
        <p:spPr bwMode="auto">
          <a:xfrm>
            <a:off x="1132379" y="3569550"/>
            <a:ext cx="1082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Банк компенсирует часть стоимости летнего оздоровительного отдыха для детей сотрудников банка</a:t>
            </a:r>
            <a:endParaRPr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FC87BA5-2121-4853-AE09-6E36442DA639}"/>
              </a:ext>
            </a:extLst>
          </p:cNvPr>
          <p:cNvSpPr/>
          <p:nvPr/>
        </p:nvSpPr>
        <p:spPr bwMode="auto">
          <a:xfrm>
            <a:off x="0" y="790389"/>
            <a:ext cx="12192000" cy="5999878"/>
          </a:xfrm>
          <a:prstGeom prst="roundRect">
            <a:avLst>
              <a:gd name="adj" fmla="val 7016"/>
            </a:avLst>
          </a:prstGeom>
          <a:solidFill>
            <a:srgbClr val="5AAF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78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29C04-31BA-490C-8826-1ECB59F2020F}" type="slidenum">
              <a:rPr lang="ru-RU" smtClean="0"/>
              <a:t>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3183212">
            <a:off x="-2313627" y="3929110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32378" y="305973"/>
            <a:ext cx="10820400" cy="930644"/>
          </a:xfrm>
        </p:spPr>
        <p:txBody>
          <a:bodyPr>
            <a:noAutofit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defRPr/>
            </a:pPr>
            <a:r>
              <a:rPr lang="ru-RU" sz="24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Отели </a:t>
            </a:r>
            <a:r>
              <a:rPr lang="ru-RU" sz="2400" dirty="0" err="1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Сбера</a:t>
            </a:r>
            <a:endParaRPr lang="ru-RU" sz="2400" dirty="0" smtClean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  <a:p>
            <a:pPr algn="l">
              <a:lnSpc>
                <a:spcPct val="120000"/>
              </a:lnSpc>
              <a:defRPr/>
            </a:pPr>
            <a:r>
              <a:rPr lang="ru-RU" sz="24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МРИЯ – курорт премиум-класса в Крыму</a:t>
            </a:r>
            <a:endParaRPr lang="ru-RU" sz="24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78" y="3263995"/>
            <a:ext cx="10255876" cy="339185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7FFAECB6-2139-4D05-9FD4-486DD21C91BE}"/>
              </a:ext>
            </a:extLst>
          </p:cNvPr>
          <p:cNvSpPr/>
          <p:nvPr/>
        </p:nvSpPr>
        <p:spPr bwMode="auto">
          <a:xfrm>
            <a:off x="585416" y="1474574"/>
            <a:ext cx="398903" cy="43879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352212"/>
            <a:ext cx="398903" cy="43879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32378" y="1474574"/>
            <a:ext cx="10820400" cy="825361"/>
          </a:xfrm>
        </p:spPr>
        <p:txBody>
          <a:bodyPr>
            <a:normAutofit fontScale="45000" lnSpcReduction="20000"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Социальные путевки  - в</a:t>
            </a:r>
            <a:r>
              <a:rPr lang="ru-RU" dirty="0" smtClean="0"/>
              <a:t> </a:t>
            </a:r>
            <a:r>
              <a:rPr lang="ru-RU" sz="3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Банке действуют программы поддержки сотрудников, в рамках которых предоставляются бесплатные путёвки. </a:t>
            </a:r>
            <a:r>
              <a:rPr lang="ru-RU" sz="3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Распределение путевок между </a:t>
            </a:r>
            <a:r>
              <a:rPr lang="ru-RU" sz="36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участниками </a:t>
            </a:r>
            <a:r>
              <a:rPr lang="ru-RU" sz="3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происходит автоматически на основании данных в HR-системе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32378" y="2281872"/>
            <a:ext cx="10820400" cy="825361"/>
          </a:xfrm>
        </p:spPr>
        <p:txBody>
          <a:bodyPr>
            <a:normAutofit fontScale="97500"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Корпоративные путевки - 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корпоративный 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тариф: сотрудник может купить путёвку для себя и своей семьи со скидкой 50% от рыночной </a:t>
            </a:r>
            <a:r>
              <a:rPr lang="ru-RU" sz="16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стоимости</a:t>
            </a:r>
            <a:endParaRPr lang="ru-RU" sz="16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7003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29C04-31BA-490C-8826-1ECB59F2020F}" type="slidenum">
              <a:rPr lang="ru-RU" smtClean="0"/>
              <a:t>7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3183212">
            <a:off x="-2313627" y="3929110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32378" y="305973"/>
            <a:ext cx="10820400" cy="930644"/>
          </a:xfrm>
        </p:spPr>
        <p:txBody>
          <a:bodyPr>
            <a:noAutofit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defRPr/>
            </a:pPr>
            <a:r>
              <a:rPr lang="ru-RU" sz="24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Отели </a:t>
            </a:r>
            <a:r>
              <a:rPr lang="ru-RU" sz="2400" dirty="0" err="1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Сбера</a:t>
            </a:r>
            <a:endParaRPr lang="ru-RU" sz="2400" dirty="0" smtClean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  <a:p>
            <a:pPr algn="l">
              <a:lnSpc>
                <a:spcPct val="120000"/>
              </a:lnSpc>
              <a:defRPr/>
            </a:pPr>
            <a:r>
              <a:rPr lang="ru-RU" sz="24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МАНЖЕРОК – </a:t>
            </a: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всесезонный курорт в Алтайских горах. Расположен в селе Озёрное, в 30 км от аэропорта Горно-Алтайска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352212"/>
            <a:ext cx="398903" cy="43879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32378" y="2281872"/>
            <a:ext cx="10820400" cy="825361"/>
          </a:xfrm>
        </p:spPr>
        <p:txBody>
          <a:bodyPr>
            <a:normAutofit fontScale="97500"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Корпоративные путевки - 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корпоративный 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тариф: сотрудник может купить путёвку для себя и своей семьи со скидкой </a:t>
            </a:r>
            <a:r>
              <a:rPr lang="ru-RU" sz="16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30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% от рыночной </a:t>
            </a:r>
            <a:r>
              <a:rPr lang="ru-RU" sz="16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стоимости</a:t>
            </a:r>
            <a:endParaRPr lang="ru-RU" sz="16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7" y="3782403"/>
            <a:ext cx="10903131" cy="25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21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729C04-31BA-490C-8826-1ECB59F2020F}" type="slidenum">
              <a:rPr lang="ru-RU" smtClean="0"/>
              <a:t>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3183212">
            <a:off x="-2313627" y="3929110"/>
            <a:ext cx="5910223" cy="2837667"/>
          </a:xfrm>
          <a:custGeom>
            <a:avLst/>
            <a:gdLst>
              <a:gd name="connsiteX0" fmla="*/ 5910223 w 5910223"/>
              <a:gd name="connsiteY0" fmla="*/ 0 h 2837667"/>
              <a:gd name="connsiteX1" fmla="*/ 3779933 w 5910223"/>
              <a:gd name="connsiteY1" fmla="*/ 2837667 h 2837667"/>
              <a:gd name="connsiteX2" fmla="*/ 0 w 5910223"/>
              <a:gd name="connsiteY2" fmla="*/ 0 h 2837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0223" h="2837667" extrusionOk="0">
                <a:moveTo>
                  <a:pt x="5910223" y="0"/>
                </a:moveTo>
                <a:lnTo>
                  <a:pt x="3779933" y="283766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32378" y="305973"/>
            <a:ext cx="10820400" cy="930644"/>
          </a:xfrm>
        </p:spPr>
        <p:txBody>
          <a:bodyPr>
            <a:noAutofit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defRPr/>
            </a:pPr>
            <a:r>
              <a:rPr lang="ru-RU" sz="24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Отели </a:t>
            </a:r>
            <a:r>
              <a:rPr lang="ru-RU" sz="2400" dirty="0" err="1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Сбера</a:t>
            </a:r>
            <a:endParaRPr lang="ru-RU" sz="2400" dirty="0" smtClean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  <a:p>
            <a:pPr algn="l">
              <a:lnSpc>
                <a:spcPct val="120000"/>
              </a:lnSpc>
              <a:defRPr/>
            </a:pPr>
            <a:r>
              <a:rPr lang="ru-RU" sz="24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Корпоративный центр Сбербанка – </a:t>
            </a:r>
            <a:r>
              <a:rPr lang="ru-RU" sz="24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в самом сердце Кавказских гор – на Красной Поляне. Отель работает круглый год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B231D946-F8A2-4EB9-B11A-A370508A0876}"/>
              </a:ext>
            </a:extLst>
          </p:cNvPr>
          <p:cNvSpPr/>
          <p:nvPr/>
        </p:nvSpPr>
        <p:spPr bwMode="auto">
          <a:xfrm>
            <a:off x="585416" y="2352212"/>
            <a:ext cx="398903" cy="438793"/>
          </a:xfrm>
          <a:custGeom>
            <a:avLst/>
            <a:gdLst>
              <a:gd name="connsiteX0" fmla="*/ 19050 w 247650"/>
              <a:gd name="connsiteY0" fmla="*/ 123825 h 247650"/>
              <a:gd name="connsiteX1" fmla="*/ 123825 w 247650"/>
              <a:gd name="connsiteY1" fmla="*/ 19050 h 247650"/>
              <a:gd name="connsiteX2" fmla="*/ 181755 w 247650"/>
              <a:gd name="connsiteY2" fmla="*/ 36507 h 247650"/>
              <a:gd name="connsiteX3" fmla="*/ 194961 w 247650"/>
              <a:gd name="connsiteY3" fmla="*/ 33849 h 247650"/>
              <a:gd name="connsiteX4" fmla="*/ 192303 w 247650"/>
              <a:gd name="connsiteY4" fmla="*/ 20643 h 247650"/>
              <a:gd name="connsiteX5" fmla="*/ 123825 w 247650"/>
              <a:gd name="connsiteY5" fmla="*/ 0 h 247650"/>
              <a:gd name="connsiteX6" fmla="*/ 0 w 247650"/>
              <a:gd name="connsiteY6" fmla="*/ 123825 h 247650"/>
              <a:gd name="connsiteX7" fmla="*/ 123825 w 247650"/>
              <a:gd name="connsiteY7" fmla="*/ 247650 h 247650"/>
              <a:gd name="connsiteX8" fmla="*/ 247650 w 247650"/>
              <a:gd name="connsiteY8" fmla="*/ 123825 h 247650"/>
              <a:gd name="connsiteX9" fmla="*/ 247544 w 247650"/>
              <a:gd name="connsiteY9" fmla="*/ 118672 h 247650"/>
              <a:gd name="connsiteX10" fmla="*/ 237637 w 247650"/>
              <a:gd name="connsiteY10" fmla="*/ 109545 h 247650"/>
              <a:gd name="connsiteX11" fmla="*/ 228510 w 247650"/>
              <a:gd name="connsiteY11" fmla="*/ 119453 h 247650"/>
              <a:gd name="connsiteX12" fmla="*/ 228600 w 247650"/>
              <a:gd name="connsiteY12" fmla="*/ 123825 h 247650"/>
              <a:gd name="connsiteX13" fmla="*/ 123825 w 247650"/>
              <a:gd name="connsiteY13" fmla="*/ 228600 h 247650"/>
              <a:gd name="connsiteX14" fmla="*/ 19050 w 247650"/>
              <a:gd name="connsiteY14" fmla="*/ 123825 h 247650"/>
              <a:gd name="connsiteX15" fmla="*/ 224791 w 247650"/>
              <a:gd name="connsiteY15" fmla="*/ 74296 h 247650"/>
              <a:gd name="connsiteX16" fmla="*/ 226696 w 247650"/>
              <a:gd name="connsiteY16" fmla="*/ 60961 h 247650"/>
              <a:gd name="connsiteX17" fmla="*/ 213361 w 247650"/>
              <a:gd name="connsiteY17" fmla="*/ 59056 h 247650"/>
              <a:gd name="connsiteX18" fmla="*/ 123689 w 247650"/>
              <a:gd name="connsiteY18" fmla="*/ 126310 h 247650"/>
              <a:gd name="connsiteX19" fmla="*/ 96024 w 247650"/>
              <a:gd name="connsiteY19" fmla="*/ 106550 h 247650"/>
              <a:gd name="connsiteX20" fmla="*/ 82737 w 247650"/>
              <a:gd name="connsiteY20" fmla="*/ 108764 h 247650"/>
              <a:gd name="connsiteX21" fmla="*/ 84952 w 247650"/>
              <a:gd name="connsiteY21" fmla="*/ 122051 h 247650"/>
              <a:gd name="connsiteX22" fmla="*/ 117722 w 247650"/>
              <a:gd name="connsiteY22" fmla="*/ 145458 h 247650"/>
              <a:gd name="connsiteX23" fmla="*/ 130098 w 247650"/>
              <a:gd name="connsiteY23" fmla="*/ 145314 h 247650"/>
              <a:gd name="connsiteX24" fmla="*/ 224791 w 247650"/>
              <a:gd name="connsiteY24" fmla="*/ 74296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47650" h="247650" extrusionOk="0">
                <a:moveTo>
                  <a:pt x="19050" y="123825"/>
                </a:moveTo>
                <a:cubicBezTo>
                  <a:pt x="19050" y="65960"/>
                  <a:pt x="65960" y="19050"/>
                  <a:pt x="123825" y="19050"/>
                </a:cubicBezTo>
                <a:cubicBezTo>
                  <a:pt x="145260" y="19050"/>
                  <a:pt x="165166" y="25477"/>
                  <a:pt x="181755" y="36507"/>
                </a:cubicBezTo>
                <a:cubicBezTo>
                  <a:pt x="186136" y="39419"/>
                  <a:pt x="192048" y="38229"/>
                  <a:pt x="194961" y="33849"/>
                </a:cubicBezTo>
                <a:cubicBezTo>
                  <a:pt x="197873" y="29468"/>
                  <a:pt x="196684" y="23556"/>
                  <a:pt x="192303" y="20643"/>
                </a:cubicBezTo>
                <a:cubicBezTo>
                  <a:pt x="172685" y="7600"/>
                  <a:pt x="149128" y="0"/>
                  <a:pt x="123825" y="0"/>
                </a:cubicBezTo>
                <a:cubicBezTo>
                  <a:pt x="55438" y="0"/>
                  <a:pt x="0" y="55438"/>
                  <a:pt x="0" y="123825"/>
                </a:cubicBezTo>
                <a:cubicBezTo>
                  <a:pt x="0" y="192212"/>
                  <a:pt x="55438" y="247650"/>
                  <a:pt x="123825" y="247650"/>
                </a:cubicBezTo>
                <a:cubicBezTo>
                  <a:pt x="192212" y="247650"/>
                  <a:pt x="247650" y="192212"/>
                  <a:pt x="247650" y="123825"/>
                </a:cubicBezTo>
                <a:cubicBezTo>
                  <a:pt x="247650" y="122100"/>
                  <a:pt x="247615" y="120382"/>
                  <a:pt x="247544" y="118672"/>
                </a:cubicBezTo>
                <a:cubicBezTo>
                  <a:pt x="247329" y="113416"/>
                  <a:pt x="242893" y="109330"/>
                  <a:pt x="237637" y="109545"/>
                </a:cubicBezTo>
                <a:cubicBezTo>
                  <a:pt x="232381" y="109761"/>
                  <a:pt x="228295" y="114196"/>
                  <a:pt x="228510" y="119453"/>
                </a:cubicBezTo>
                <a:cubicBezTo>
                  <a:pt x="228570" y="120902"/>
                  <a:pt x="228600" y="122360"/>
                  <a:pt x="228600" y="123825"/>
                </a:cubicBezTo>
                <a:cubicBezTo>
                  <a:pt x="228600" y="181690"/>
                  <a:pt x="181690" y="228600"/>
                  <a:pt x="123825" y="228600"/>
                </a:cubicBezTo>
                <a:cubicBezTo>
                  <a:pt x="65960" y="228600"/>
                  <a:pt x="19050" y="181690"/>
                  <a:pt x="19050" y="123825"/>
                </a:cubicBezTo>
                <a:close/>
                <a:moveTo>
                  <a:pt x="224791" y="74296"/>
                </a:moveTo>
                <a:cubicBezTo>
                  <a:pt x="228999" y="71139"/>
                  <a:pt x="229852" y="65169"/>
                  <a:pt x="226696" y="60961"/>
                </a:cubicBezTo>
                <a:cubicBezTo>
                  <a:pt x="223539" y="56752"/>
                  <a:pt x="217569" y="55899"/>
                  <a:pt x="213361" y="59056"/>
                </a:cubicBezTo>
                <a:lnTo>
                  <a:pt x="123689" y="126310"/>
                </a:lnTo>
                <a:lnTo>
                  <a:pt x="96024" y="106550"/>
                </a:lnTo>
                <a:cubicBezTo>
                  <a:pt x="91744" y="103492"/>
                  <a:pt x="85795" y="104484"/>
                  <a:pt x="82737" y="108764"/>
                </a:cubicBezTo>
                <a:cubicBezTo>
                  <a:pt x="79679" y="113045"/>
                  <a:pt x="80671" y="118994"/>
                  <a:pt x="84952" y="122051"/>
                </a:cubicBezTo>
                <a:lnTo>
                  <a:pt x="117722" y="145458"/>
                </a:lnTo>
                <a:cubicBezTo>
                  <a:pt x="121438" y="148113"/>
                  <a:pt x="126445" y="148055"/>
                  <a:pt x="130098" y="145314"/>
                </a:cubicBezTo>
                <a:lnTo>
                  <a:pt x="224791" y="74296"/>
                </a:lnTo>
                <a:close/>
              </a:path>
            </a:pathLst>
          </a:custGeom>
          <a:gradFill>
            <a:gsLst>
              <a:gs pos="0">
                <a:srgbClr val="005E80"/>
              </a:gs>
              <a:gs pos="56000">
                <a:srgbClr val="59AFF9"/>
              </a:gs>
              <a:gs pos="100000">
                <a:srgbClr val="45D371"/>
              </a:gs>
            </a:gsLst>
            <a:lin ang="27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32378" y="2281872"/>
            <a:ext cx="10820400" cy="825361"/>
          </a:xfrm>
        </p:spPr>
        <p:txBody>
          <a:bodyPr>
            <a:normAutofit fontScale="97500"/>
          </a:bodyPr>
          <a:lstStyle>
            <a:lvl1pPr algn="ctr" defTabSz="457109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Корпоративные путевки - 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корпоративный 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тариф: сотрудник может купить путёвку для себя и своей семьи со скидкой </a:t>
            </a:r>
            <a:r>
              <a:rPr lang="ru-RU" sz="16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20</a:t>
            </a:r>
            <a:r>
              <a:rPr lang="ru-RU" sz="16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% от рыночной </a:t>
            </a:r>
            <a:r>
              <a:rPr lang="ru-RU" sz="16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ea typeface="+mn-ea"/>
                <a:cs typeface="SB Sans Text Semibold"/>
              </a:rPr>
              <a:t>стоимости</a:t>
            </a:r>
            <a:endParaRPr lang="ru-RU" sz="16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ea typeface="+mn-ea"/>
              <a:cs typeface="SB Sans Text Semi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7" y="3853667"/>
            <a:ext cx="10847815" cy="19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6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6876848" y="2682406"/>
            <a:ext cx="8098100" cy="25345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639664" y="211320"/>
            <a:ext cx="9694961" cy="9591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Корпоративная программа льготной ипотеки для сотрудников </a:t>
            </a:r>
            <a:r>
              <a:rPr lang="ru-RU" sz="3200" dirty="0" err="1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Сбера</a:t>
            </a:r>
            <a:r>
              <a:rPr lang="ru-RU" sz="32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 </a:t>
            </a:r>
            <a:endParaRPr lang="en-US" sz="32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cs typeface="SB Sans Text Semibold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826A915-3D3F-4B2F-A247-7F282FBDF459}"/>
              </a:ext>
            </a:extLst>
          </p:cNvPr>
          <p:cNvSpPr/>
          <p:nvPr/>
        </p:nvSpPr>
        <p:spPr bwMode="auto">
          <a:xfrm>
            <a:off x="906363" y="1972733"/>
            <a:ext cx="8686369" cy="3452227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0"/>
              </a:spcAft>
            </a:pPr>
            <a:r>
              <a:rPr lang="ru-RU" sz="20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Специальные условия </a:t>
            </a: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для получения кредита с льготной </a:t>
            </a:r>
            <a:r>
              <a:rPr lang="ru-RU" sz="20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ставкой</a:t>
            </a:r>
          </a:p>
          <a:p>
            <a:pPr algn="l">
              <a:lnSpc>
                <a:spcPts val="2400"/>
              </a:lnSpc>
              <a:spcAft>
                <a:spcPts val="0"/>
              </a:spcAft>
            </a:pPr>
            <a:endParaRPr lang="ru-RU" sz="20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cs typeface="SB Sans Text Semibold"/>
            </a:endParaRPr>
          </a:p>
          <a:p>
            <a:pPr algn="l">
              <a:lnSpc>
                <a:spcPts val="1920"/>
              </a:lnSpc>
              <a:spcAft>
                <a:spcPts val="0"/>
              </a:spcAft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Размер дисконта в рамках корпоративной программы для сотрудников банка/ДЗО — 1/3 КС. </a:t>
            </a:r>
            <a:endParaRPr lang="ru-RU" sz="2000" dirty="0" smtClean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cs typeface="SB Sans Text Semibold"/>
            </a:endParaRPr>
          </a:p>
          <a:p>
            <a:pPr algn="l">
              <a:lnSpc>
                <a:spcPts val="1920"/>
              </a:lnSpc>
              <a:spcAft>
                <a:spcPts val="0"/>
              </a:spcAft>
            </a:pPr>
            <a:endParaRPr lang="ru-RU" sz="2000" dirty="0">
              <a:gradFill>
                <a:gsLst>
                  <a:gs pos="0">
                    <a:srgbClr val="005E80"/>
                  </a:gs>
                  <a:gs pos="58000">
                    <a:srgbClr val="5AAFFF"/>
                  </a:gs>
                  <a:gs pos="100000">
                    <a:srgbClr val="45D371"/>
                  </a:gs>
                </a:gsLst>
                <a:path path="circle"/>
              </a:gradFill>
              <a:latin typeface="SB Sans Text Semibold"/>
              <a:cs typeface="SB Sans Text Semibold"/>
            </a:endParaRPr>
          </a:p>
          <a:p>
            <a:pPr algn="l">
              <a:lnSpc>
                <a:spcPts val="1920"/>
              </a:lnSpc>
              <a:spcAft>
                <a:spcPts val="0"/>
              </a:spcAft>
            </a:pPr>
            <a:r>
              <a:rPr lang="ru-RU" sz="20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с </a:t>
            </a: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23.03.2026 года дисконт составит 5%.</a:t>
            </a:r>
          </a:p>
          <a:p>
            <a:pPr algn="l">
              <a:lnSpc>
                <a:spcPts val="1920"/>
              </a:lnSpc>
              <a:spcAft>
                <a:spcPts val="0"/>
              </a:spcAft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 </a:t>
            </a:r>
          </a:p>
          <a:p>
            <a:pPr algn="l">
              <a:lnSpc>
                <a:spcPts val="1920"/>
              </a:lnSpc>
              <a:spcAft>
                <a:spcPts val="0"/>
              </a:spcAft>
            </a:pP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Для сотрудниц в декрете с 03.02.2025 года </a:t>
            </a:r>
            <a:r>
              <a:rPr lang="ru-RU" sz="2000" dirty="0" smtClean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предоставлена </a:t>
            </a: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возможность оформления новых ипотечных кредитов в качестве титульного </a:t>
            </a:r>
            <a:r>
              <a:rPr lang="ru-RU" sz="2000" dirty="0" err="1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созаёмщика</a:t>
            </a: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 с применением корпоративной льготы с учётом совокупного дохода </a:t>
            </a:r>
            <a:r>
              <a:rPr lang="ru-RU" sz="2000" dirty="0" err="1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созаёмщиков</a:t>
            </a:r>
            <a:r>
              <a:rPr lang="ru-RU" sz="2000" dirty="0">
                <a:gradFill>
                  <a:gsLst>
                    <a:gs pos="0">
                      <a:srgbClr val="005E80"/>
                    </a:gs>
                    <a:gs pos="58000">
                      <a:srgbClr val="5AAFFF"/>
                    </a:gs>
                    <a:gs pos="100000">
                      <a:srgbClr val="45D371"/>
                    </a:gs>
                  </a:gsLst>
                  <a:path path="circle"/>
                </a:gradFill>
                <a:latin typeface="SB Sans Text Semibold"/>
                <a:cs typeface="SB Sans Text Semibold"/>
              </a:rPr>
              <a:t>. </a:t>
            </a:r>
          </a:p>
        </p:txBody>
      </p:sp>
      <p:sp>
        <p:nvSpPr>
          <p:cNvPr id="50" name="Rectángulo redondeado 14">
            <a:extLst>
              <a:ext uri="{FF2B5EF4-FFF2-40B4-BE49-F238E27FC236}">
                <a16:creationId xmlns:a16="http://schemas.microsoft.com/office/drawing/2014/main" id="{47431A14-8A7E-40ED-AD98-53898FCEAE6A}"/>
              </a:ext>
            </a:extLst>
          </p:cNvPr>
          <p:cNvSpPr/>
          <p:nvPr/>
        </p:nvSpPr>
        <p:spPr bwMode="auto">
          <a:xfrm rot="10800000">
            <a:off x="639664" y="1722638"/>
            <a:ext cx="9520336" cy="4347967"/>
          </a:xfrm>
          <a:prstGeom prst="roundRect">
            <a:avLst>
              <a:gd name="adj" fmla="val 4538"/>
            </a:avLst>
          </a:prstGeom>
          <a:noFill/>
          <a:ln w="22225">
            <a:gradFill>
              <a:gsLst>
                <a:gs pos="0">
                  <a:srgbClr val="005E80"/>
                </a:gs>
                <a:gs pos="54000">
                  <a:srgbClr val="5AAFFF"/>
                </a:gs>
                <a:gs pos="99000">
                  <a:srgbClr val="45D37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MX">
              <a:latin typeface="SB Sans Display"/>
              <a:cs typeface="SB San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76779980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Liberation Sans"/>
        <a:cs typeface="Liberation Sans"/>
      </a:majorFont>
      <a:minorFont>
        <a:latin typeface="Calibri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Liberation Sans"/>
        <a:cs typeface="Liberation Sans"/>
      </a:majorFont>
      <a:minorFont>
        <a:latin typeface="Calibri"/>
        <a:ea typeface="Liberation Sans"/>
        <a:cs typeface="Liberation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2810</TotalTime>
  <Words>451</Words>
  <Application>Microsoft Office PowerPoint</Application>
  <DocSecurity>0</DocSecurity>
  <PresentationFormat>Широкоэкранный</PresentationFormat>
  <Paragraphs>65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Liberation Sans</vt:lpstr>
      <vt:lpstr>SB Sans Text</vt:lpstr>
      <vt:lpstr>YS Text</vt:lpstr>
      <vt:lpstr>SB Sans Text Semibold</vt:lpstr>
      <vt:lpstr>Arial</vt:lpstr>
      <vt:lpstr>Calibri Light</vt:lpstr>
      <vt:lpstr>Calibri</vt:lpstr>
      <vt:lpstr>SB Sans Display</vt:lpstr>
      <vt:lpstr>1_Тема Office</vt:lpstr>
      <vt:lpstr>Office Theme</vt:lpstr>
      <vt:lpstr>Презентация PowerPoint</vt:lpstr>
      <vt:lpstr>Презентация PowerPoint</vt:lpstr>
      <vt:lpstr>Материальная помощь работникам банка и их семьям в различных жизненных ситуациях</vt:lpstr>
      <vt:lpstr>ДМС для работников банка и членов их семей</vt:lpstr>
      <vt:lpstr>Отдых в санаторно-курортном комплексе «МРИЯ» (Крым)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Познавательные и развлекательные мероприятия для сотрудников и их семей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keywords/>
  <dc:description/>
  <cp:lastModifiedBy>Вехтева Людмила Анатольевна</cp:lastModifiedBy>
  <cp:revision>343</cp:revision>
  <dcterms:created xsi:type="dcterms:W3CDTF">2025-03-27T08:00:56Z</dcterms:created>
  <dcterms:modified xsi:type="dcterms:W3CDTF">2026-04-21T09:17:29Z</dcterms:modified>
  <cp:category/>
  <dc:identifier/>
  <cp:contentStatus/>
  <dc:language/>
  <cp:version/>
</cp:coreProperties>
</file>