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_rels/slideLayout5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9.xml.rels" ContentType="application/vnd.openxmlformats-package.relationships+xml"/>
  <Override PartName="/ppt/slideLayouts/slideLayout58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8.xml.rels" ContentType="application/vnd.openxmlformats-package.relationships+xml"/>
  <Override PartName="/ppt/slides/_rels/slide14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_rels/notesSlide6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media/image2.jpeg" ContentType="image/jpeg"/>
  <Override PartName="/ppt/media/image4.png" ContentType="image/png"/>
  <Override PartName="/ppt/media/image7.jpeg" ContentType="image/jpeg"/>
  <Override PartName="/ppt/media/image5.png" ContentType="image/png"/>
  <Override PartName="/ppt/media/image3.png" ContentType="image/png"/>
  <Override PartName="/ppt/media/image6.jpeg" ContentType="image/jpeg"/>
  <Override PartName="/ppt/media/image1.pn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9144000" cy="5148263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перемещения страницы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&lt;верхний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dt" idx="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ftr" idx="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0" name="PlaceHolder 6"/>
          <p:cNvSpPr>
            <a:spLocks noGrp="1"/>
          </p:cNvSpPr>
          <p:nvPr>
            <p:ph type="sldNum" idx="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D3C852F7-B98E-4EB2-A14C-3958E2DDB6D0}" type="slidenum"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576360" y="1336680"/>
            <a:ext cx="6405480" cy="360648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10"/>
          </p:nvPr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1D2F92F-29CE-46CA-A279-A3AF08DA0BD7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ldImg"/>
          </p:nvPr>
        </p:nvSpPr>
        <p:spPr>
          <a:xfrm>
            <a:off x="576360" y="1336680"/>
            <a:ext cx="6405480" cy="3606480"/>
          </a:xfrm>
          <a:prstGeom prst="rect">
            <a:avLst/>
          </a:prstGeom>
          <a:ln w="0">
            <a:noFill/>
          </a:ln>
        </p:spPr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sldNum" idx="7"/>
          </p:nvPr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616208B-AA84-4932-B604-731127FBAE2A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sldImg"/>
          </p:nvPr>
        </p:nvSpPr>
        <p:spPr>
          <a:xfrm>
            <a:off x="576360" y="1336680"/>
            <a:ext cx="6405480" cy="3606480"/>
          </a:xfrm>
          <a:prstGeom prst="rect">
            <a:avLst/>
          </a:prstGeom>
          <a:ln w="0">
            <a:noFill/>
          </a:ln>
        </p:spPr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sldNum" idx="8"/>
          </p:nvPr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A5592AC-21BD-4F61-A0DE-FC252920E17D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ldImg"/>
          </p:nvPr>
        </p:nvSpPr>
        <p:spPr>
          <a:xfrm>
            <a:off x="576360" y="1336680"/>
            <a:ext cx="6405480" cy="3606480"/>
          </a:xfrm>
          <a:prstGeom prst="rect">
            <a:avLst/>
          </a:prstGeom>
          <a:ln w="0">
            <a:noFill/>
          </a:ln>
        </p:spPr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755640" y="5145120"/>
            <a:ext cx="6046560" cy="4208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sldNum" idx="9"/>
          </p:nvPr>
        </p:nvSpPr>
        <p:spPr>
          <a:xfrm>
            <a:off x="4281480" y="10155240"/>
            <a:ext cx="3274920" cy="534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5CCA53-AC1A-42E3-AE7A-AC923EE4DFFE}" type="slidenum">
              <a:rPr b="0" lang="ru-RU" sz="12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79CD66E-ABB9-4D37-BFE1-D495F322288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FFF6706-031A-40F1-AA02-2C896CE8D7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BD743AF-5BFE-47E8-8DCD-2199F96195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B20AB3-26B0-4E9B-B7DC-E08D398FC9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2AD3C7C-D7E0-4E89-862C-2A4E23B101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1883E9F-5312-4382-A33C-26CC8D0D7F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BAAD127-F199-4094-A303-3432D5A8A7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B7F8B31-AEFE-4CD3-AF2C-E8783933662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6B70522-C5F9-4F35-BA22-E019E3D69B9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2D37D67-8603-44B1-BEFD-F2D642D72C8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6023547-CA72-46AB-B16F-1498F3588E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9FBC364-1B21-44CD-8101-E9EC439F742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4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23964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6022080" y="120456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45720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23964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6022080" y="2764080"/>
            <a:ext cx="26496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4000"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276408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972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204560"/>
            <a:ext cx="401580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2764080"/>
            <a:ext cx="8229240" cy="142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37.xml"/><Relationship Id="rId6" Type="http://schemas.openxmlformats.org/officeDocument/2006/relationships/slideLayout" Target="../slideLayouts/slideLayout38.xml"/><Relationship Id="rId7" Type="http://schemas.openxmlformats.org/officeDocument/2006/relationships/slideLayout" Target="../slideLayouts/slideLayout39.xml"/><Relationship Id="rId8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226" descr=""/>
          <p:cNvPicPr/>
          <p:nvPr/>
        </p:nvPicPr>
        <p:blipFill>
          <a:blip r:embed="rId2"/>
          <a:stretch/>
        </p:blipFill>
        <p:spPr>
          <a:xfrm>
            <a:off x="7659360" y="377280"/>
            <a:ext cx="1145880" cy="295200"/>
          </a:xfrm>
          <a:prstGeom prst="rect">
            <a:avLst/>
          </a:prstGeom>
          <a:ln w="0">
            <a:noFill/>
          </a:ln>
        </p:spPr>
      </p:pic>
      <p:sp>
        <p:nvSpPr>
          <p:cNvPr id="1" name="Shape 227"/>
          <p:cNvSpPr/>
          <p:nvPr/>
        </p:nvSpPr>
        <p:spPr>
          <a:xfrm>
            <a:off x="8186760" y="4579560"/>
            <a:ext cx="555840" cy="13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Arial"/>
                <a:ea typeface="Arial"/>
              </a:rPr>
              <a:t>&lt;номер&gt;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29" descr=""/>
          <p:cNvPicPr/>
          <p:nvPr/>
        </p:nvPicPr>
        <p:blipFill>
          <a:blip r:embed="rId3"/>
          <a:stretch/>
        </p:blipFill>
        <p:spPr>
          <a:xfrm>
            <a:off x="0" y="0"/>
            <a:ext cx="9138600" cy="514296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4" descr=""/>
          <p:cNvPicPr/>
          <p:nvPr/>
        </p:nvPicPr>
        <p:blipFill>
          <a:blip r:embed="rId4"/>
          <a:stretch/>
        </p:blipFill>
        <p:spPr>
          <a:xfrm>
            <a:off x="432000" y="415800"/>
            <a:ext cx="1762200" cy="60336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87" descr=""/>
          <p:cNvPicPr/>
          <p:nvPr/>
        </p:nvPicPr>
        <p:blipFill>
          <a:blip r:embed="rId2"/>
          <a:stretch/>
        </p:blipFill>
        <p:spPr>
          <a:xfrm>
            <a:off x="7983720" y="367560"/>
            <a:ext cx="894240" cy="30528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ftr" idx="1"/>
          </p:nvPr>
        </p:nvSpPr>
        <p:spPr>
          <a:xfrm>
            <a:off x="3029040" y="4771800"/>
            <a:ext cx="3083040" cy="2707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&lt;нижний колонтитул&gt;</a:t>
            </a:r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2"/>
          </p:nvPr>
        </p:nvSpPr>
        <p:spPr>
          <a:xfrm>
            <a:off x="6458040" y="4771800"/>
            <a:ext cx="2054160" cy="2707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Autofit/>
          </a:bodyPr>
          <a:lstStyle>
            <a:lvl1pPr indent="0">
              <a:lnSpc>
                <a:spcPct val="100000"/>
              </a:lnSpc>
              <a:buNone/>
              <a:tabLst>
                <a:tab algn="l" pos="0"/>
              </a:tabLst>
              <a:defRPr b="0" lang="ru-RU" sz="1800" spc="-1" strike="noStrike">
                <a:solidFill>
                  <a:schemeClr val="dk1"/>
                </a:solidFill>
                <a:latin typeface="Arial"/>
                <a:ea typeface="DejaVu Sans"/>
              </a:defRPr>
            </a:lvl1pPr>
          </a:lstStyle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fld id="{F7DE67D4-A9A1-4112-BAD6-66E75AE63523}" type="slidenum">
              <a:rPr b="0" lang="ru-RU" sz="1800" spc="-1" strike="noStrike">
                <a:solidFill>
                  <a:schemeClr val="dk1"/>
                </a:solidFill>
                <a:latin typeface="Arial"/>
                <a:ea typeface="DejaVu Sans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3"/>
          </p:nvPr>
        </p:nvSpPr>
        <p:spPr>
          <a:xfrm>
            <a:off x="628560" y="4771800"/>
            <a:ext cx="2054160" cy="270720"/>
          </a:xfrm>
          <a:prstGeom prst="rect">
            <a:avLst/>
          </a:prstGeom>
          <a:noFill/>
          <a:ln w="0">
            <a:noFill/>
          </a:ln>
        </p:spPr>
        <p:txBody>
          <a:bodyPr lIns="68760" rIns="68760" tIns="34200" bIns="34200" anchor="t">
            <a:noAutofit/>
          </a:bodyPr>
          <a:lstStyle>
            <a:lvl1pPr indent="0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44" descr=""/>
          <p:cNvPicPr/>
          <p:nvPr/>
        </p:nvPicPr>
        <p:blipFill>
          <a:blip r:embed="rId2"/>
          <a:stretch/>
        </p:blipFill>
        <p:spPr>
          <a:xfrm>
            <a:off x="7983360" y="367200"/>
            <a:ext cx="894240" cy="305280"/>
          </a:xfrm>
          <a:prstGeom prst="rect">
            <a:avLst/>
          </a:prstGeom>
          <a:ln w="0">
            <a:noFill/>
          </a:ln>
        </p:spPr>
      </p:pic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26" descr=""/>
          <p:cNvPicPr/>
          <p:nvPr/>
        </p:nvPicPr>
        <p:blipFill>
          <a:blip r:embed="rId2"/>
          <a:stretch/>
        </p:blipFill>
        <p:spPr>
          <a:xfrm>
            <a:off x="7659360" y="377280"/>
            <a:ext cx="1145880" cy="295200"/>
          </a:xfrm>
          <a:prstGeom prst="rect">
            <a:avLst/>
          </a:prstGeom>
          <a:ln w="0">
            <a:noFill/>
          </a:ln>
        </p:spPr>
      </p:pic>
      <p:sp>
        <p:nvSpPr>
          <p:cNvPr id="124" name="Shape 227"/>
          <p:cNvSpPr/>
          <p:nvPr/>
        </p:nvSpPr>
        <p:spPr>
          <a:xfrm>
            <a:off x="8186760" y="4579560"/>
            <a:ext cx="555840" cy="13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r>
              <a:rPr b="0" lang="ru-RU" sz="700" spc="-1" strike="noStrike">
                <a:solidFill>
                  <a:srgbClr val="000000"/>
                </a:solidFill>
                <a:latin typeface="Arial"/>
                <a:ea typeface="Arial"/>
              </a:rPr>
              <a:t>&lt;номер&gt;</a:t>
            </a:r>
            <a:endParaRPr b="0" lang="ru-RU" sz="7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25" name="Picture 229" descr=""/>
          <p:cNvPicPr/>
          <p:nvPr/>
        </p:nvPicPr>
        <p:blipFill>
          <a:blip r:embed="rId3"/>
          <a:stretch/>
        </p:blipFill>
        <p:spPr>
          <a:xfrm>
            <a:off x="0" y="0"/>
            <a:ext cx="9138600" cy="5142960"/>
          </a:xfrm>
          <a:prstGeom prst="rect">
            <a:avLst/>
          </a:prstGeom>
          <a:ln w="0">
            <a:noFill/>
          </a:ln>
        </p:spPr>
      </p:pic>
      <p:pic>
        <p:nvPicPr>
          <p:cNvPr id="126" name="Рисунок 4" descr=""/>
          <p:cNvPicPr/>
          <p:nvPr/>
        </p:nvPicPr>
        <p:blipFill>
          <a:blip r:embed="rId4"/>
          <a:stretch/>
        </p:blipFill>
        <p:spPr>
          <a:xfrm>
            <a:off x="432000" y="415800"/>
            <a:ext cx="1762200" cy="603360"/>
          </a:xfrm>
          <a:prstGeom prst="rect">
            <a:avLst/>
          </a:prstGeom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356" descr=""/>
          <p:cNvPicPr/>
          <p:nvPr/>
        </p:nvPicPr>
        <p:blipFill>
          <a:blip r:embed="rId2"/>
          <a:stretch/>
        </p:blipFill>
        <p:spPr>
          <a:xfrm>
            <a:off x="7659360" y="377280"/>
            <a:ext cx="1145880" cy="295200"/>
          </a:xfrm>
          <a:prstGeom prst="rect">
            <a:avLst/>
          </a:prstGeom>
          <a:ln w="0">
            <a:noFill/>
          </a:ln>
        </p:spPr>
      </p:pic>
      <p:pic>
        <p:nvPicPr>
          <p:cNvPr id="166" name="Picture 358" descr=""/>
          <p:cNvPicPr/>
          <p:nvPr/>
        </p:nvPicPr>
        <p:blipFill>
          <a:blip r:embed="rId3"/>
          <a:stretch/>
        </p:blipFill>
        <p:spPr>
          <a:xfrm>
            <a:off x="0" y="0"/>
            <a:ext cx="9138600" cy="5142960"/>
          </a:xfrm>
          <a:prstGeom prst="rect">
            <a:avLst/>
          </a:prstGeom>
          <a:ln w="0">
            <a:noFill/>
          </a:ln>
        </p:spPr>
      </p:pic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9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204560"/>
            <a:ext cx="8229240" cy="2985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-366840" y="674640"/>
            <a:ext cx="8043120" cy="255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marL="1404000" indent="0" algn="ctr">
              <a:lnSpc>
                <a:spcPct val="90000"/>
              </a:lnSpc>
              <a:spcBef>
                <a:spcPts val="6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ru-RU" sz="2400" spc="-1" strike="noStrike" cap="all">
                <a:solidFill>
                  <a:srgbClr val="ffffff"/>
                </a:solidFill>
                <a:latin typeface="Arial"/>
                <a:ea typeface="Rosatom"/>
              </a:rPr>
              <a:t> </a:t>
            </a:r>
            <a:r>
              <a:rPr b="1" lang="ru-RU" sz="2400" spc="-1" strike="noStrike" cap="all">
                <a:solidFill>
                  <a:srgbClr val="ffffff"/>
                </a:solidFill>
                <a:latin typeface="Arial"/>
                <a:ea typeface="Rosatom"/>
              </a:rPr>
              <a:t>КОРПОРАТИВНЫЕ МЕРЫ поДДЕРЖКИ работникОВ с семейными обязанностями в </a:t>
            </a:r>
            <a:br>
              <a:rPr sz="2400"/>
            </a:br>
            <a:r>
              <a:rPr b="1" lang="ru-RU" sz="2400" spc="-1" strike="noStrike" cap="all">
                <a:solidFill>
                  <a:srgbClr val="ffffff"/>
                </a:solidFill>
                <a:latin typeface="Arial"/>
                <a:ea typeface="Rosatom"/>
              </a:rPr>
              <a:t>ООО «Смоленская АЭС-Сервис»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4"/>
          <p:cNvSpPr/>
          <p:nvPr/>
        </p:nvSpPr>
        <p:spPr>
          <a:xfrm>
            <a:off x="427320" y="3344760"/>
            <a:ext cx="4818960" cy="24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400" spc="-1" strike="noStrike">
                <a:solidFill>
                  <a:srgbClr val="ffffff"/>
                </a:solidFill>
                <a:latin typeface="Arial"/>
                <a:ea typeface="Rosatom Light"/>
              </a:rPr>
              <a:t>Жукова Елена Владимировна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5"/>
          <p:cNvSpPr/>
          <p:nvPr/>
        </p:nvSpPr>
        <p:spPr>
          <a:xfrm>
            <a:off x="427320" y="3551400"/>
            <a:ext cx="4803480" cy="30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Rosatom Light"/>
              </a:rPr>
              <a:t>Начальник отдела по управлению персоналом </a:t>
            </a:r>
            <a:br>
              <a:rPr sz="1400"/>
            </a:b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Rosatom Light"/>
              </a:rPr>
              <a:t>ООО «Смоленская АЭС-Сервис»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TextBox 6"/>
          <p:cNvSpPr/>
          <p:nvPr/>
        </p:nvSpPr>
        <p:spPr>
          <a:xfrm>
            <a:off x="2522160" y="4284360"/>
            <a:ext cx="4570200" cy="61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08000" algn="ctr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Десногорск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108000" algn="ctr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2026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extBox 2"/>
          <p:cNvSpPr/>
          <p:nvPr/>
        </p:nvSpPr>
        <p:spPr>
          <a:xfrm>
            <a:off x="2296800" y="355320"/>
            <a:ext cx="67474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6876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Материальная помощь работникам</a:t>
            </a:r>
            <a:r>
              <a:rPr b="1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на</a:t>
            </a:r>
            <a:r>
              <a:rPr b="1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содержание детей в яслях и детских садах или обучение в </a:t>
            </a:r>
            <a:r>
              <a:rPr b="1" lang="ru-RU" sz="1800" spc="-12" strike="noStrike">
                <a:solidFill>
                  <a:srgbClr val="ffffff"/>
                </a:solidFill>
                <a:latin typeface="Rosatom"/>
                <a:ea typeface="Rosatom"/>
              </a:rPr>
              <a:t>учреждениях дополнительного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образования для детей дошкольного возраста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TextBox 4"/>
          <p:cNvSpPr/>
          <p:nvPr/>
        </p:nvSpPr>
        <p:spPr>
          <a:xfrm>
            <a:off x="446400" y="1555560"/>
            <a:ext cx="765072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Размер помощи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не</a:t>
            </a:r>
            <a:r>
              <a:rPr b="0" lang="ru-RU" sz="1400" spc="-7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более 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5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000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руб.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год</a:t>
            </a:r>
            <a:r>
              <a:rPr b="0" lang="ru-RU" sz="1400" spc="-4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на каждого ребенка.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Box 6"/>
          <p:cNvSpPr/>
          <p:nvPr/>
        </p:nvSpPr>
        <p:spPr>
          <a:xfrm>
            <a:off x="511560" y="2204280"/>
            <a:ext cx="8119080" cy="164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Условия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выплачивается в виде компенсации затрат на содержание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детей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яслях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и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детских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садах,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обучения</a:t>
            </a:r>
            <a:r>
              <a:rPr b="0" lang="ru-RU" sz="1400" spc="-3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 учреждениях дополнительного образования;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выплачивается одному из родителей – работнику организации 1 раз в год в течение 2 месяцев после окончания календарного года, за который предоставляются</a:t>
            </a:r>
            <a:r>
              <a:rPr b="0" lang="ru-RU" sz="1400" spc="-6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документы,</a:t>
            </a:r>
            <a:r>
              <a:rPr b="0" lang="ru-RU" sz="1400" spc="-60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являющиеся</a:t>
            </a:r>
            <a:r>
              <a:rPr b="0" lang="ru-RU" sz="1400" spc="-6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основанием для оказания материальной помощи.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TextBox 10"/>
          <p:cNvSpPr/>
          <p:nvPr/>
        </p:nvSpPr>
        <p:spPr>
          <a:xfrm>
            <a:off x="511560" y="3589920"/>
            <a:ext cx="8119080" cy="12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600" spc="-1" strike="noStrike">
                <a:solidFill>
                  <a:srgbClr val="ffffff"/>
                </a:solidFill>
                <a:latin typeface="Rosatom"/>
                <a:ea typeface="Rosatom"/>
              </a:rPr>
              <a:t>Документы :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личное заявление  работника;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свидетельство о рождении ребенка;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документы,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подтверждающие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произведенные затраты на ребенка (чеки)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extBox 2"/>
          <p:cNvSpPr/>
          <p:nvPr/>
        </p:nvSpPr>
        <p:spPr>
          <a:xfrm>
            <a:off x="2394720" y="338400"/>
            <a:ext cx="640980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2" strike="noStrike">
                <a:solidFill>
                  <a:srgbClr val="ffffff"/>
                </a:solidFill>
                <a:latin typeface="Rosatom"/>
                <a:ea typeface="Rosatom"/>
              </a:rPr>
              <a:t>Дополнительный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оплачиваемый день отпуска работникам – </a:t>
            </a:r>
            <a:r>
              <a:rPr b="1" lang="ru-RU" sz="1800" spc="-12" strike="noStrike">
                <a:solidFill>
                  <a:srgbClr val="ffffff"/>
                </a:solidFill>
                <a:latin typeface="Rosatom"/>
                <a:ea typeface="Rosatom"/>
              </a:rPr>
              <a:t>родителям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первоклассников</a:t>
            </a:r>
            <a:r>
              <a:rPr b="1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в</a:t>
            </a:r>
            <a:r>
              <a:rPr b="1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день начала занятий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TextBox 4"/>
          <p:cNvSpPr/>
          <p:nvPr/>
        </p:nvSpPr>
        <p:spPr>
          <a:xfrm>
            <a:off x="544320" y="1344600"/>
            <a:ext cx="457020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Размер помощи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1 день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дополнительного отпуска.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TextBox 6"/>
          <p:cNvSpPr/>
          <p:nvPr/>
        </p:nvSpPr>
        <p:spPr>
          <a:xfrm>
            <a:off x="544320" y="2117520"/>
            <a:ext cx="8260560" cy="12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Условие: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Предоставляется</a:t>
            </a:r>
            <a:r>
              <a:rPr b="0" lang="ru-RU" sz="1400" spc="-5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родителям</a:t>
            </a:r>
            <a:r>
              <a:rPr b="0" lang="ru-RU" sz="1400" spc="-5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–</a:t>
            </a:r>
            <a:r>
              <a:rPr b="0" lang="ru-RU" sz="1400" spc="-46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работникам</a:t>
            </a:r>
            <a:r>
              <a:rPr b="0" lang="ru-RU" sz="1400" spc="-5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организации в случае, если день начала занятий является для работника рабочим днем.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Если в организации работают оба родителя, то предоставляется обоим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родителям.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TextBox 8"/>
          <p:cNvSpPr/>
          <p:nvPr/>
        </p:nvSpPr>
        <p:spPr>
          <a:xfrm>
            <a:off x="544320" y="3304080"/>
            <a:ext cx="814068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Документы: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26880" indent="-285840">
              <a:lnSpc>
                <a:spcPct val="100000"/>
              </a:lnSpc>
              <a:spcAft>
                <a:spcPts val="799"/>
              </a:spcAft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личное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заявление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работника;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справка из школы о зачислении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ребенка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 первый класс.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extBox 2"/>
          <p:cNvSpPr/>
          <p:nvPr/>
        </p:nvSpPr>
        <p:spPr>
          <a:xfrm>
            <a:off x="2231640" y="400680"/>
            <a:ext cx="6594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Материальная</a:t>
            </a:r>
            <a:r>
              <a:rPr b="0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помощь работникам,</a:t>
            </a:r>
            <a:r>
              <a:rPr b="0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имеющим многодетные семьи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TextBox 4"/>
          <p:cNvSpPr/>
          <p:nvPr/>
        </p:nvSpPr>
        <p:spPr>
          <a:xfrm>
            <a:off x="511560" y="1279440"/>
            <a:ext cx="457020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Размер помощи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30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000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руб.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год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на каждого ребенка.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TextBox 6"/>
          <p:cNvSpPr/>
          <p:nvPr/>
        </p:nvSpPr>
        <p:spPr>
          <a:xfrm>
            <a:off x="511560" y="2199240"/>
            <a:ext cx="8031960" cy="89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Условие: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если</a:t>
            </a:r>
            <a:r>
              <a:rPr b="0" lang="ru-RU" sz="1400" spc="-5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</a:t>
            </a:r>
            <a:r>
              <a:rPr b="0" lang="ru-RU" sz="1400" spc="-5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организации</a:t>
            </a:r>
            <a:r>
              <a:rPr b="0" lang="ru-RU" sz="1400" spc="-5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работают</a:t>
            </a:r>
            <a:r>
              <a:rPr b="0" lang="ru-RU" sz="1400" spc="-5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оба родителя, то выплачивается одному из родителей.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TextBox 8"/>
          <p:cNvSpPr/>
          <p:nvPr/>
        </p:nvSpPr>
        <p:spPr>
          <a:xfrm>
            <a:off x="511560" y="3326040"/>
            <a:ext cx="8630640" cy="99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Документы: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26880" indent="-285840">
              <a:lnSpc>
                <a:spcPct val="100000"/>
              </a:lnSpc>
              <a:spcAft>
                <a:spcPts val="799"/>
              </a:spcAft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личное заявление работника;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26880" indent="-285840">
              <a:lnSpc>
                <a:spcPct val="100000"/>
              </a:lnSpc>
              <a:spcAft>
                <a:spcPts val="799"/>
              </a:spcAft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документы,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подтверждающие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статус отнесения родителей к указанной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категории.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extBox 2"/>
          <p:cNvSpPr/>
          <p:nvPr/>
        </p:nvSpPr>
        <p:spPr>
          <a:xfrm>
            <a:off x="533520" y="1001520"/>
            <a:ext cx="8521560" cy="365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Rosatom"/>
                <a:ea typeface="Rosatom"/>
              </a:rPr>
              <a:t>В данной практике показаны основные аспекты корпоративной социальной программы поддержки, с акцентом на меры   поддержки работников с семейными обязанностями, установленные в ООО « Смоленская АЭС-Сервис».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Rosatom"/>
                <a:ea typeface="Rosatom"/>
              </a:rPr>
              <a:t>Обеспечение прозрачной материальной поддержки работников с семейными обязанностями снижает текучесть кадров, повышает  лояльность работников, мотивирует их к качественной трудовой деятельности.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chemeClr val="accent1">
                    <a:lumMod val="50000"/>
                  </a:schemeClr>
                </a:solidFill>
                <a:latin typeface="Rosatom"/>
                <a:ea typeface="Rosatom"/>
              </a:rPr>
              <a:t>Мы надеемся, что представленная информация будет полезна для вас в работе.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6"/>
          <p:cNvSpPr/>
          <p:nvPr/>
        </p:nvSpPr>
        <p:spPr>
          <a:xfrm>
            <a:off x="477720" y="1929240"/>
            <a:ext cx="6265440" cy="91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1" lang="en-US" sz="4200" spc="-1" strike="noStrike">
                <a:solidFill>
                  <a:srgbClr val="ffffff"/>
                </a:solidFill>
                <a:latin typeface="Arial"/>
                <a:ea typeface="Rosatom Light"/>
              </a:rPr>
              <a:t>Спасибо за внимание</a:t>
            </a:r>
            <a:endParaRPr b="0" lang="ru-RU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8"/>
          <p:cNvSpPr/>
          <p:nvPr/>
        </p:nvSpPr>
        <p:spPr>
          <a:xfrm>
            <a:off x="477720" y="2842200"/>
            <a:ext cx="4798440" cy="22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  <a:ea typeface="DejaVu Sans"/>
              </a:rPr>
              <a:t>Жукова Елена Владимировна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Текст 3"/>
          <p:cNvSpPr/>
          <p:nvPr/>
        </p:nvSpPr>
        <p:spPr>
          <a:xfrm>
            <a:off x="488160" y="3334320"/>
            <a:ext cx="275508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Тел.: +7 (4815) 3</a:t>
            </a: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3-</a:t>
            </a: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1</a:t>
            </a:r>
            <a:r>
              <a:rPr b="0" lang="ru-RU" sz="1600" spc="-1" strike="noStrike">
                <a:solidFill>
                  <a:srgbClr val="ffffff"/>
                </a:solidFill>
                <a:latin typeface="Arial"/>
                <a:ea typeface="DejaVu Sans"/>
              </a:rPr>
              <a:t>6-87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E-mail: office@saes-service.ru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1600" spc="-1" strike="noStrike">
                <a:solidFill>
                  <a:srgbClr val="ffffff"/>
                </a:solidFill>
                <a:latin typeface="Arial"/>
                <a:ea typeface="DejaVu Sans"/>
              </a:rPr>
              <a:t>https://saes-service.ru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Заголовок 3"/>
          <p:cNvSpPr/>
          <p:nvPr/>
        </p:nvSpPr>
        <p:spPr>
          <a:xfrm>
            <a:off x="385560" y="1143000"/>
            <a:ext cx="8371440" cy="271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2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Материальная помощь работникам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в определенных жизненных ситуациях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Материальная помощь молодым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специалистам и молодым работникам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Материальная помощь работникам  с семейными обязанностями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2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239400" y="314640"/>
            <a:ext cx="8227440" cy="82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Rosatom"/>
                <a:ea typeface="Rosatom"/>
              </a:rPr>
              <a:t>Меры корпоративной социальной поддержки, </a:t>
            </a:r>
            <a:br>
              <a:rPr sz="1800"/>
            </a:b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Rosatom"/>
                <a:ea typeface="Rosatom"/>
              </a:rPr>
              <a:t>действующие в Обществе: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" descr=""/>
          <p:cNvPicPr/>
          <p:nvPr/>
        </p:nvPicPr>
        <p:blipFill>
          <a:blip r:embed="rId1"/>
          <a:stretch/>
        </p:blipFill>
        <p:spPr>
          <a:xfrm>
            <a:off x="4860000" y="1540080"/>
            <a:ext cx="3853800" cy="213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Заголовок 2"/>
          <p:cNvSpPr/>
          <p:nvPr/>
        </p:nvSpPr>
        <p:spPr>
          <a:xfrm>
            <a:off x="385560" y="1143000"/>
            <a:ext cx="8371440" cy="271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2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одиноких родителей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семей, имеющих ребенка с инвалидностью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при рождении или усыновлении детей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при тяжелой болезни работника, родственника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при утрате кормильца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20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000000"/>
                </a:solidFill>
                <a:latin typeface="Rosatom"/>
                <a:ea typeface="Rosatom"/>
              </a:rPr>
              <a:t>при чрезвычайных ситуациях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239400" y="314640"/>
            <a:ext cx="8227440" cy="826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Rosatom"/>
                <a:ea typeface="Rosatom"/>
              </a:rPr>
              <a:t>Меры социальной поддержки распространяются на работников: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0" name="Рисунок 3" descr=""/>
          <p:cNvPicPr/>
          <p:nvPr/>
        </p:nvPicPr>
        <p:blipFill>
          <a:blip r:embed="rId1"/>
          <a:srcRect l="12101" t="11520" r="14242" b="10867"/>
          <a:stretch/>
        </p:blipFill>
        <p:spPr>
          <a:xfrm>
            <a:off x="5785920" y="1618560"/>
            <a:ext cx="2422800" cy="2041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Box 9"/>
          <p:cNvSpPr/>
          <p:nvPr/>
        </p:nvSpPr>
        <p:spPr>
          <a:xfrm>
            <a:off x="2340000" y="535320"/>
            <a:ext cx="6594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Материальная помощь работникам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в определенных жизненных ситуациях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TextBox 17"/>
          <p:cNvSpPr/>
          <p:nvPr/>
        </p:nvSpPr>
        <p:spPr>
          <a:xfrm>
            <a:off x="518400" y="1172880"/>
            <a:ext cx="457020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Размер помощи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Не более 50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000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TextBox 19"/>
          <p:cNvSpPr/>
          <p:nvPr/>
        </p:nvSpPr>
        <p:spPr>
          <a:xfrm>
            <a:off x="540000" y="1980000"/>
            <a:ext cx="8031960" cy="163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Условие: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Материальная помощь работнику в случае повреждения или утраты личного имущества в результате чрезвычайных обстоятельств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Чрезвычайными обстоятельствами являются пожар, затопление, аварии в жилых помещениях и в общественном транспорте, стихийное бедствие, противоправные действия третьих лиц и т.д.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Box 21"/>
          <p:cNvSpPr/>
          <p:nvPr/>
        </p:nvSpPr>
        <p:spPr>
          <a:xfrm>
            <a:off x="511560" y="3326040"/>
            <a:ext cx="863064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Документы: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26880" indent="-285840">
              <a:lnSpc>
                <a:spcPct val="100000"/>
              </a:lnSpc>
              <a:spcAft>
                <a:spcPts val="799"/>
              </a:spcAft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личное заявление работника;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26880" indent="-285840">
              <a:lnSpc>
                <a:spcPct val="100000"/>
              </a:lnSpc>
              <a:spcAft>
                <a:spcPts val="799"/>
              </a:spcAft>
              <a:buClr>
                <a:srgbClr val="d9d9d9"/>
              </a:buClr>
              <a:buFont typeface="Arial"/>
              <a:buChar char="•"/>
            </a:pP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документы, подтверждающие чрезвычайные обстоятельства.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1"/>
          <p:cNvSpPr/>
          <p:nvPr/>
        </p:nvSpPr>
        <p:spPr>
          <a:xfrm>
            <a:off x="2340000" y="535320"/>
            <a:ext cx="659484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Материальная помощь в связи с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бракосочетанием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Box 3"/>
          <p:cNvSpPr/>
          <p:nvPr/>
        </p:nvSpPr>
        <p:spPr>
          <a:xfrm>
            <a:off x="511560" y="1279440"/>
            <a:ext cx="457020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Размер помощи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30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000</a:t>
            </a:r>
            <a:r>
              <a:rPr b="0" lang="ru-RU" sz="1400" spc="-4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рублей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TextBox 5"/>
          <p:cNvSpPr/>
          <p:nvPr/>
        </p:nvSpPr>
        <p:spPr>
          <a:xfrm>
            <a:off x="511560" y="2199240"/>
            <a:ext cx="8031960" cy="12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Условие: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Заключение брака впервые.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При регистрации брака между работниками организации, помощь оказывается одному из них.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TextBox 7"/>
          <p:cNvSpPr/>
          <p:nvPr/>
        </p:nvSpPr>
        <p:spPr>
          <a:xfrm>
            <a:off x="511560" y="3326040"/>
            <a:ext cx="8630640" cy="136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Документы: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326880" indent="-285840">
              <a:lnSpc>
                <a:spcPct val="100000"/>
              </a:lnSpc>
              <a:spcAft>
                <a:spcPts val="799"/>
              </a:spcAft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личное заявление работника;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26880" indent="-285840">
              <a:lnSpc>
                <a:spcPct val="100000"/>
              </a:lnSpc>
              <a:spcAft>
                <a:spcPts val="799"/>
              </a:spcAft>
              <a:buClr>
                <a:srgbClr val="d9d9d9"/>
              </a:buClr>
              <a:buFont typeface="Arial"/>
              <a:buChar char="•"/>
            </a:pP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свидетельство о браке.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681"/>
          <p:cNvSpPr/>
          <p:nvPr/>
        </p:nvSpPr>
        <p:spPr>
          <a:xfrm>
            <a:off x="529200" y="385560"/>
            <a:ext cx="6751800" cy="5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90000"/>
              </a:lnSpc>
            </a:pPr>
            <a:r>
              <a:rPr b="1" lang="ru-RU" sz="1800" spc="-1" strike="noStrike">
                <a:solidFill>
                  <a:schemeClr val="accent1">
                    <a:lumMod val="50000"/>
                  </a:schemeClr>
                </a:solidFill>
                <a:latin typeface="Rosatom"/>
                <a:ea typeface="Rosatom"/>
              </a:rPr>
              <a:t>Цели, правовые основания и категории получателей помощи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TextBox 15"/>
          <p:cNvSpPr/>
          <p:nvPr/>
        </p:nvSpPr>
        <p:spPr>
          <a:xfrm>
            <a:off x="180000" y="1440000"/>
            <a:ext cx="6479640" cy="360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851400" indent="-311040">
              <a:lnSpc>
                <a:spcPct val="100000"/>
              </a:lnSpc>
              <a:spcBef>
                <a:spcPts val="601"/>
              </a:spcBef>
              <a:spcAft>
                <a:spcPts val="799"/>
              </a:spcAft>
              <a:tabLst>
                <a:tab algn="l" pos="0"/>
              </a:tabLs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6560" indent="-285840">
              <a:lnSpc>
                <a:spcPct val="100000"/>
              </a:lnSpc>
              <a:spcAft>
                <a:spcPts val="799"/>
              </a:spcAft>
              <a:buClr>
                <a:srgbClr val="404040"/>
              </a:buClr>
              <a:buFont typeface="Wingdings" charset="2"/>
              <a:buChar char=""/>
              <a:tabLst>
                <a:tab algn="l" pos="644040"/>
                <a:tab algn="l" pos="1480320"/>
                <a:tab algn="l" pos="2259360"/>
                <a:tab algn="l" pos="2680200"/>
                <a:tab algn="l" pos="3771360"/>
                <a:tab algn="l" pos="5387400"/>
                <a:tab algn="l" pos="5642640"/>
              </a:tabLst>
            </a:pPr>
            <a:r>
              <a:rPr b="1" lang="ru-RU" sz="1400" spc="-12" strike="noStrike">
                <a:solidFill>
                  <a:srgbClr val="404040"/>
                </a:solidFill>
                <a:latin typeface="Rosatom"/>
                <a:ea typeface="Rosatom"/>
              </a:rPr>
              <a:t>содействие в достижении задач государственной семейно - ориентированной политики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6560" indent="-285840">
              <a:lnSpc>
                <a:spcPct val="100000"/>
              </a:lnSpc>
              <a:spcAft>
                <a:spcPts val="799"/>
              </a:spcAft>
              <a:buClr>
                <a:srgbClr val="404040"/>
              </a:buClr>
              <a:buFont typeface="Wingdings" charset="2"/>
              <a:buChar char=""/>
              <a:tabLst>
                <a:tab algn="l" pos="644040"/>
                <a:tab algn="l" pos="1480320"/>
                <a:tab algn="l" pos="2259360"/>
                <a:tab algn="l" pos="2680200"/>
                <a:tab algn="l" pos="3771360"/>
                <a:tab algn="l" pos="5387400"/>
                <a:tab algn="l" pos="5642640"/>
              </a:tabLst>
            </a:pPr>
            <a:r>
              <a:rPr b="1" lang="ru-RU" sz="1400" spc="-12" strike="noStrike">
                <a:solidFill>
                  <a:srgbClr val="404040"/>
                </a:solidFill>
                <a:latin typeface="Rosatom"/>
                <a:ea typeface="Rosatom"/>
              </a:rPr>
              <a:t>создание условий для совмещения профессиональных и семейных обязанностей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6560" indent="-285840">
              <a:lnSpc>
                <a:spcPct val="100000"/>
              </a:lnSpc>
              <a:spcAft>
                <a:spcPts val="799"/>
              </a:spcAft>
              <a:buClr>
                <a:srgbClr val="404040"/>
              </a:buClr>
              <a:buFont typeface="Wingdings" charset="2"/>
              <a:buChar char=""/>
              <a:tabLst>
                <a:tab algn="l" pos="684000"/>
              </a:tabLst>
            </a:pP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организация</a:t>
            </a:r>
            <a:r>
              <a:rPr b="1" lang="ru-RU" sz="1400" spc="19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системной</a:t>
            </a:r>
            <a:r>
              <a:rPr b="1" lang="ru-RU" sz="1400" spc="19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работы</a:t>
            </a:r>
            <a:r>
              <a:rPr b="1" lang="ru-RU" sz="1400" spc="19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по поддержке работников</a:t>
            </a:r>
            <a:r>
              <a:rPr b="1" lang="ru-RU" sz="1400" spc="19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с</a:t>
            </a:r>
            <a:r>
              <a:rPr b="1" lang="ru-RU" sz="1400" spc="19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семейными </a:t>
            </a:r>
            <a:r>
              <a:rPr b="1" lang="ru-RU" sz="1400" spc="-12" strike="noStrike">
                <a:solidFill>
                  <a:srgbClr val="404040"/>
                </a:solidFill>
                <a:latin typeface="Rosatom"/>
                <a:ea typeface="Rosatom"/>
              </a:rPr>
              <a:t>обязанностями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6560" indent="-285840">
              <a:lnSpc>
                <a:spcPct val="100000"/>
              </a:lnSpc>
              <a:spcAft>
                <a:spcPts val="799"/>
              </a:spcAft>
              <a:buClr>
                <a:srgbClr val="404040"/>
              </a:buClr>
              <a:buFont typeface="Wingdings" charset="2"/>
              <a:buChar char=""/>
              <a:tabLst>
                <a:tab algn="l" pos="684000"/>
              </a:tabLst>
            </a:pP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формирование</a:t>
            </a:r>
            <a:r>
              <a:rPr b="1" lang="ru-RU" sz="1400" spc="-7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культуры</a:t>
            </a:r>
            <a:r>
              <a:rPr b="1" lang="ru-RU" sz="1400" spc="-7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ответственного  </a:t>
            </a:r>
            <a:r>
              <a:rPr b="1" lang="ru-RU" sz="1400" spc="-12" strike="noStrike">
                <a:solidFill>
                  <a:srgbClr val="404040"/>
                </a:solidFill>
                <a:latin typeface="Rosatom"/>
                <a:ea typeface="Rosatom"/>
              </a:rPr>
              <a:t>родительства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6560" indent="-285840">
              <a:lnSpc>
                <a:spcPct val="100000"/>
              </a:lnSpc>
              <a:spcAft>
                <a:spcPts val="799"/>
              </a:spcAft>
              <a:buClr>
                <a:srgbClr val="404040"/>
              </a:buClr>
              <a:buFont typeface="Wingdings" charset="2"/>
              <a:buChar char=""/>
              <a:tabLst>
                <a:tab algn="l" pos="657720"/>
              </a:tabLst>
            </a:pP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повышение благополучия и качества жизни семей с детьми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376560" indent="-285840">
              <a:lnSpc>
                <a:spcPct val="100000"/>
              </a:lnSpc>
              <a:spcAft>
                <a:spcPts val="799"/>
              </a:spcAft>
              <a:buClr>
                <a:srgbClr val="404040"/>
              </a:buClr>
              <a:buFont typeface="Wingdings" charset="2"/>
              <a:buChar char=""/>
              <a:tabLst>
                <a:tab algn="l" pos="657720"/>
              </a:tabLst>
            </a:pP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укрепление традиционных семейных ценностей и престижа многодетного образа жизни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90720">
              <a:lnSpc>
                <a:spcPct val="100000"/>
              </a:lnSpc>
              <a:spcAft>
                <a:spcPts val="799"/>
              </a:spcAft>
              <a:tabLst>
                <a:tab algn="l" pos="657720"/>
              </a:tabLst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1" name="Рисунок 2" descr=""/>
          <p:cNvPicPr/>
          <p:nvPr/>
        </p:nvPicPr>
        <p:blipFill>
          <a:blip r:embed="rId1"/>
          <a:stretch/>
        </p:blipFill>
        <p:spPr>
          <a:xfrm>
            <a:off x="6611400" y="1810080"/>
            <a:ext cx="2388240" cy="17895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sp>
        <p:nvSpPr>
          <p:cNvPr id="232" name=""/>
          <p:cNvSpPr/>
          <p:nvPr/>
        </p:nvSpPr>
        <p:spPr>
          <a:xfrm>
            <a:off x="397800" y="1080000"/>
            <a:ext cx="7341840" cy="2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Поддержка</a:t>
            </a:r>
            <a:r>
              <a:rPr b="1" lang="ru-RU" sz="1400" spc="-35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работников</a:t>
            </a:r>
            <a:r>
              <a:rPr b="1" lang="ru-RU" sz="1400" spc="-2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с</a:t>
            </a:r>
            <a:r>
              <a:rPr b="1" lang="ru-RU" sz="1400" spc="-2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семейными</a:t>
            </a:r>
            <a:r>
              <a:rPr b="1" lang="ru-RU" sz="1400" spc="-26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обязанностями</a:t>
            </a:r>
            <a:r>
              <a:rPr b="1" lang="ru-RU" sz="1400" spc="-2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1" strike="noStrike">
                <a:solidFill>
                  <a:srgbClr val="404040"/>
                </a:solidFill>
                <a:latin typeface="Rosatom"/>
                <a:ea typeface="Rosatom"/>
              </a:rPr>
              <a:t>направлена</a:t>
            </a:r>
            <a:r>
              <a:rPr b="1" lang="ru-RU" sz="1400" spc="-21" strike="noStrike">
                <a:solidFill>
                  <a:srgbClr val="404040"/>
                </a:solidFill>
                <a:latin typeface="Rosatom"/>
                <a:ea typeface="Rosatom"/>
              </a:rPr>
              <a:t> </a:t>
            </a:r>
            <a:r>
              <a:rPr b="1" lang="ru-RU" sz="1400" spc="-26" strike="noStrike">
                <a:solidFill>
                  <a:srgbClr val="404040"/>
                </a:solidFill>
                <a:latin typeface="Rosatom"/>
                <a:ea typeface="Rosatom"/>
              </a:rPr>
              <a:t>на: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ubTitle"/>
          </p:nvPr>
        </p:nvSpPr>
        <p:spPr>
          <a:xfrm>
            <a:off x="2471040" y="533520"/>
            <a:ext cx="6943320" cy="433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Материальная помощь работнику при </a:t>
            </a:r>
            <a:r>
              <a:rPr b="0" lang="ru-RU" sz="1800" spc="-12" strike="noStrike">
                <a:solidFill>
                  <a:srgbClr val="ffffff"/>
                </a:solidFill>
                <a:latin typeface="Rosatom"/>
                <a:ea typeface="Rosatom"/>
              </a:rPr>
              <a:t>рождении/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90000"/>
              </a:lnSpc>
              <a:tabLst>
                <a:tab algn="l" pos="0"/>
              </a:tabLst>
            </a:pPr>
            <a:r>
              <a:rPr b="0" lang="ru-RU" sz="1800" spc="-12" strike="noStrike">
                <a:solidFill>
                  <a:srgbClr val="ffffff"/>
                </a:solidFill>
                <a:latin typeface="Rosatom"/>
                <a:ea typeface="Rosatom"/>
              </a:rPr>
              <a:t>усыновлении </a:t>
            </a:r>
            <a:r>
              <a:rPr b="0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ребенка (детей)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TextBox 16"/>
          <p:cNvSpPr/>
          <p:nvPr/>
        </p:nvSpPr>
        <p:spPr>
          <a:xfrm>
            <a:off x="470880" y="1137960"/>
            <a:ext cx="8181360" cy="67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Размер помощи : 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30 000 </a:t>
            </a:r>
            <a:r>
              <a:rPr b="0" lang="ru-RU" sz="1400" spc="-21" strike="noStrike">
                <a:solidFill>
                  <a:srgbClr val="d9d9d9"/>
                </a:solidFill>
                <a:latin typeface="Rosatom"/>
                <a:ea typeface="Rosatom"/>
              </a:rPr>
              <a:t>руб.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на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каждого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ребенка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Box 18"/>
          <p:cNvSpPr/>
          <p:nvPr/>
        </p:nvSpPr>
        <p:spPr>
          <a:xfrm>
            <a:off x="489960" y="2251080"/>
            <a:ext cx="8358480" cy="100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Условия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выплачивается</a:t>
            </a:r>
            <a:r>
              <a:rPr b="0" lang="ru-RU" sz="1400" spc="19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одному</a:t>
            </a:r>
            <a:r>
              <a:rPr b="0" lang="ru-RU" sz="1400" spc="-3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из</a:t>
            </a:r>
            <a:r>
              <a:rPr b="0" lang="ru-RU" sz="1400" spc="-3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родителей</a:t>
            </a:r>
            <a:r>
              <a:rPr b="0" lang="ru-RU" sz="1400" spc="19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-</a:t>
            </a:r>
            <a:r>
              <a:rPr b="0" lang="ru-RU" sz="1400" spc="-3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работнику организации в течение 1 года после рождения/усыновления ребенка</a:t>
            </a:r>
            <a:r>
              <a:rPr b="0" lang="ru-RU" sz="1400" spc="19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 случае рождения/усыновления ребенка в период работы работника в организации.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TextBox 20"/>
          <p:cNvSpPr/>
          <p:nvPr/>
        </p:nvSpPr>
        <p:spPr>
          <a:xfrm>
            <a:off x="489960" y="3451680"/>
            <a:ext cx="4706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Документы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Box 22"/>
          <p:cNvSpPr/>
          <p:nvPr/>
        </p:nvSpPr>
        <p:spPr>
          <a:xfrm>
            <a:off x="489960" y="3821040"/>
            <a:ext cx="7694280" cy="51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личное заявление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работника,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с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видетельство о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рождении/усыновлении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ребенка (детей).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Box 4"/>
          <p:cNvSpPr/>
          <p:nvPr/>
        </p:nvSpPr>
        <p:spPr>
          <a:xfrm>
            <a:off x="2579760" y="371160"/>
            <a:ext cx="6061680" cy="91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Материальная помощь </a:t>
            </a:r>
            <a:r>
              <a:rPr b="1" lang="ru-RU" sz="1800" spc="-12" strike="noStrike">
                <a:solidFill>
                  <a:srgbClr val="ffffff"/>
                </a:solidFill>
                <a:latin typeface="Rosatom"/>
                <a:ea typeface="Rosatom"/>
              </a:rPr>
              <a:t>работникам, воспитывающим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ребенка/детей</a:t>
            </a:r>
            <a:r>
              <a:rPr b="1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в</a:t>
            </a:r>
            <a:r>
              <a:rPr b="1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возрасте до 3 лет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Box 6"/>
          <p:cNvSpPr/>
          <p:nvPr/>
        </p:nvSpPr>
        <p:spPr>
          <a:xfrm>
            <a:off x="478800" y="1197720"/>
            <a:ext cx="7999200" cy="210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Размер помощи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Ежемесячная доплата к государственному пособию матерям/отцам, находящимся в отпуске по уходу за ребенком до достижения им возраста 3 лет в размере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4000 руб. на каждого ребенка до 3 лет.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TextBox 8"/>
          <p:cNvSpPr/>
          <p:nvPr/>
        </p:nvSpPr>
        <p:spPr>
          <a:xfrm>
            <a:off x="478800" y="2120040"/>
            <a:ext cx="7661880" cy="161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Условия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Если</a:t>
            </a:r>
            <a:r>
              <a:rPr b="0" lang="ru-RU" sz="1400" spc="-3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</a:t>
            </a:r>
            <a:r>
              <a:rPr b="0" lang="ru-RU" sz="1400" spc="-3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организации</a:t>
            </a:r>
            <a:r>
              <a:rPr b="0" lang="ru-RU" sz="1400" spc="-3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работают</a:t>
            </a:r>
            <a:r>
              <a:rPr b="0" lang="ru-RU" sz="1400" spc="-3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оба</a:t>
            </a:r>
            <a:r>
              <a:rPr b="0" lang="ru-RU" sz="1400" spc="-3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родителя,</a:t>
            </a:r>
            <a:r>
              <a:rPr b="0" lang="ru-RU" sz="1400" spc="-3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то выплачивается одному из родителей.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Box 10"/>
          <p:cNvSpPr/>
          <p:nvPr/>
        </p:nvSpPr>
        <p:spPr>
          <a:xfrm>
            <a:off x="478800" y="3067560"/>
            <a:ext cx="766188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Документы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Box 12"/>
          <p:cNvSpPr/>
          <p:nvPr/>
        </p:nvSpPr>
        <p:spPr>
          <a:xfrm>
            <a:off x="478800" y="3436920"/>
            <a:ext cx="8467200" cy="136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личное заявление сотрудника;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свидетельство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рождении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ребенка.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extBox 2"/>
          <p:cNvSpPr/>
          <p:nvPr/>
        </p:nvSpPr>
        <p:spPr>
          <a:xfrm>
            <a:off x="2460240" y="341280"/>
            <a:ext cx="68346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6876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Материальная помощь родителям, имеющим на иждивении ребенка- инвалида (детей), </a:t>
            </a:r>
            <a:r>
              <a:rPr b="1" lang="ru-RU" sz="1800" spc="-12" strike="noStrike">
                <a:solidFill>
                  <a:srgbClr val="ffffff"/>
                </a:solidFill>
                <a:latin typeface="Rosatom"/>
                <a:ea typeface="Rosatom"/>
              </a:rPr>
              <a:t>родителям,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воспитывающим</a:t>
            </a:r>
            <a:r>
              <a:rPr b="1" lang="ru-RU" sz="1800" spc="-75" strike="noStrike">
                <a:solidFill>
                  <a:srgbClr val="ffffff"/>
                </a:solidFill>
                <a:latin typeface="Rosatom"/>
                <a:ea typeface="Rosatom"/>
              </a:rPr>
              <a:t> </a:t>
            </a: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ребенка (детей) в одиночку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TextBox 4"/>
          <p:cNvSpPr/>
          <p:nvPr/>
        </p:nvSpPr>
        <p:spPr>
          <a:xfrm>
            <a:off x="408240" y="1264680"/>
            <a:ext cx="6970680" cy="105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1400">
              <a:lnSpc>
                <a:spcPct val="100000"/>
              </a:lnSpc>
              <a:spcAft>
                <a:spcPts val="799"/>
              </a:spcAft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Размер помощи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Aft>
                <a:spcPts val="799"/>
              </a:spcAft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30 000 руб. в год</a:t>
            </a:r>
            <a:r>
              <a:rPr b="0" lang="ru-RU" sz="1400" spc="-7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на каждого ребенка.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Box 6"/>
          <p:cNvSpPr/>
          <p:nvPr/>
        </p:nvSpPr>
        <p:spPr>
          <a:xfrm>
            <a:off x="484560" y="2188080"/>
            <a:ext cx="9185760" cy="8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Условия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если</a:t>
            </a:r>
            <a:r>
              <a:rPr b="0" lang="ru-RU" sz="1400" spc="-1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организации</a:t>
            </a:r>
            <a:r>
              <a:rPr b="0" lang="ru-RU" sz="1400" spc="-1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работают</a:t>
            </a:r>
            <a:r>
              <a:rPr b="0" lang="ru-RU" sz="1400" spc="-1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оба</a:t>
            </a:r>
            <a:r>
              <a:rPr b="0" lang="ru-RU" sz="1400" spc="-1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родителя,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26" strike="noStrike">
                <a:solidFill>
                  <a:srgbClr val="d9d9d9"/>
                </a:solidFill>
                <a:latin typeface="Rosatom"/>
                <a:ea typeface="Rosatom"/>
              </a:rPr>
              <a:t>то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выплачивается</a:t>
            </a:r>
            <a:r>
              <a:rPr b="0" lang="ru-RU" sz="1400" spc="-7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одному из </a:t>
            </a: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родителей.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TextBox 8"/>
          <p:cNvSpPr/>
          <p:nvPr/>
        </p:nvSpPr>
        <p:spPr>
          <a:xfrm>
            <a:off x="492480" y="3182760"/>
            <a:ext cx="8156880" cy="121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ffffff"/>
                </a:solidFill>
                <a:latin typeface="Rosatom"/>
                <a:ea typeface="Rosatom"/>
              </a:rPr>
              <a:t>Документы :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личное заявление  работника; 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d9d9d9"/>
              </a:buClr>
              <a:buFont typeface="Arial"/>
              <a:buChar char="•"/>
            </a:pPr>
            <a:r>
              <a:rPr b="0" lang="ru-RU" sz="1400" spc="-12" strike="noStrike">
                <a:solidFill>
                  <a:srgbClr val="d9d9d9"/>
                </a:solidFill>
                <a:latin typeface="Rosatom"/>
                <a:ea typeface="Rosatom"/>
              </a:rPr>
              <a:t>документы,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подтверждающие</a:t>
            </a:r>
            <a:r>
              <a:rPr b="0" lang="ru-RU" sz="1400" spc="-75" strike="noStrike">
                <a:solidFill>
                  <a:srgbClr val="d9d9d9"/>
                </a:solidFill>
                <a:latin typeface="Rosatom"/>
                <a:ea typeface="Rosatom"/>
              </a:rPr>
              <a:t> </a:t>
            </a:r>
            <a:r>
              <a:rPr b="0" lang="ru-RU" sz="1400" spc="-1" strike="noStrike">
                <a:solidFill>
                  <a:srgbClr val="d9d9d9"/>
                </a:solidFill>
                <a:latin typeface="Rosatom"/>
                <a:ea typeface="Rosatom"/>
              </a:rPr>
              <a:t>статус отнесения родителей к указанной категории.</a:t>
            </a:r>
            <a:endParaRPr b="0" lang="ru-RU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702</TotalTime>
  <Application>LibreOffice/7.5.6.2$Linux_X86_64 LibreOffice_project/50$Build-2</Application>
  <AppVersion>15.0000</AppVersion>
  <Words>647</Words>
  <Paragraphs>85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Ионкина Татьяна Владимировна</dc:creator>
  <dc:description/>
  <dc:language>ru-RU</dc:language>
  <cp:lastModifiedBy/>
  <cp:lastPrinted>2026-04-17T16:11:20Z</cp:lastPrinted>
  <dcterms:modified xsi:type="dcterms:W3CDTF">2026-04-20T16:58:36Z</dcterms:modified>
  <cp:revision>69</cp:revision>
  <dc:subject/>
  <dc:title>Итоги работы, ключевые события за 9 месяцев 2024 года. Планы на 2025 год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Произвольный</vt:lpwstr>
  </property>
  <property fmtid="{D5CDD505-2E9C-101B-9397-08002B2CF9AE}" pid="4" name="Slides">
    <vt:i4>11</vt:i4>
  </property>
</Properties>
</file>