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7" r:id="rId2"/>
    <p:sldId id="305" r:id="rId3"/>
    <p:sldId id="273" r:id="rId4"/>
    <p:sldId id="270" r:id="rId5"/>
    <p:sldId id="294" r:id="rId6"/>
    <p:sldId id="298" r:id="rId7"/>
    <p:sldId id="300" r:id="rId8"/>
    <p:sldId id="301" r:id="rId9"/>
    <p:sldId id="302" r:id="rId10"/>
    <p:sldId id="259" r:id="rId11"/>
    <p:sldId id="299" r:id="rId12"/>
    <p:sldId id="303" r:id="rId13"/>
    <p:sldId id="304" r:id="rId14"/>
    <p:sldId id="292" r:id="rId15"/>
    <p:sldId id="293" r:id="rId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DC65D9F-0E74-4FBB-968E-AADF16C935FA}">
          <p14:sldIdLst>
            <p14:sldId id="257"/>
            <p14:sldId id="305"/>
            <p14:sldId id="273"/>
            <p14:sldId id="270"/>
            <p14:sldId id="294"/>
            <p14:sldId id="298"/>
            <p14:sldId id="300"/>
            <p14:sldId id="301"/>
            <p14:sldId id="302"/>
            <p14:sldId id="259"/>
            <p14:sldId id="299"/>
            <p14:sldId id="303"/>
            <p14:sldId id="304"/>
            <p14:sldId id="292"/>
            <p14:sldId id="293"/>
          </p14:sldIdLst>
        </p14:section>
        <p14:section name="Раздел без заголовка" id="{A29D9A2D-EE1E-468F-A9B1-7D5C4777CBC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2" autoAdjust="0"/>
    <p:restoredTop sz="90400" autoAdjust="0"/>
  </p:normalViewPr>
  <p:slideViewPr>
    <p:cSldViewPr snapToGrid="0">
      <p:cViewPr varScale="1">
        <p:scale>
          <a:sx n="105" d="100"/>
          <a:sy n="105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00213-ED80-40F4-9979-6A08002333D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5A3C0-B3FB-4292-A56E-3C5EFC4E6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6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A3C0-B3FB-4292-A56E-3C5EFC4E60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A3C0-B3FB-4292-A56E-3C5EFC4E60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27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A3C0-B3FB-4292-A56E-3C5EFC4E60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24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A3C0-B3FB-4292-A56E-3C5EFC4E60A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5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A3C0-B3FB-4292-A56E-3C5EFC4E60A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45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A3C0-B3FB-4292-A56E-3C5EFC4E60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1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5A3C0-B3FB-4292-A56E-3C5EFC4E60A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6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9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5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5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59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67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21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73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4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3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0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18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A8B9-3C35-49C9-A5FA-96819B288506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16B4D-9E08-48C5-8632-95D0C7ED9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31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sr@koltech.ru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r="4000"/>
          <a:stretch/>
        </p:blipFill>
        <p:spPr>
          <a:xfrm>
            <a:off x="0" y="0"/>
            <a:ext cx="913257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5582" y="2632695"/>
            <a:ext cx="4346768" cy="377190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6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с ограниченной ответственностью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1690" y="4996249"/>
            <a:ext cx="462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215505, Смоленская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Сафоново,                            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Октябрьская 78</a:t>
            </a:r>
          </a:p>
        </p:txBody>
      </p:sp>
    </p:spTree>
    <p:extLst>
      <p:ext uri="{BB962C8B-B14F-4D97-AF65-F5344CB8AC3E}">
        <p14:creationId xmlns:p14="http://schemas.microsoft.com/office/powerpoint/2010/main" val="26357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b="12799"/>
          <a:stretch/>
        </p:blipFill>
        <p:spPr>
          <a:xfrm>
            <a:off x="0" y="10192"/>
            <a:ext cx="9144000" cy="68706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9370" y="1334674"/>
            <a:ext cx="75471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ритуальные услуги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(смерть близких родственников –родители, супруги, дети)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2-х прожиточных минимумов на душу населения по Смоленской области;</a:t>
            </a:r>
          </a:p>
          <a:p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случае смерти работника,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семье умершего в размере его среднемесячной заработной платы;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ежегодному отпуску: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30% от должностного оклада (при стаже свыше 3 лет); 50% от должностного оклада (при стаже свыше 10 лет).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9370" y="785390"/>
            <a:ext cx="621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материальной помощи: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0192"/>
            <a:ext cx="1368570" cy="549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3028666"/>
            <a:ext cx="3840480" cy="384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37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2" b="13705"/>
          <a:stretch/>
        </p:blipFill>
        <p:spPr>
          <a:xfrm>
            <a:off x="0" y="19959"/>
            <a:ext cx="9144000" cy="68380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990" y="2452254"/>
            <a:ext cx="86036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endParaRPr lang="ru-RU" sz="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-1238"/>
            <a:ext cx="1368570" cy="5497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7984" y="935597"/>
            <a:ext cx="78416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компенсация транспортных расходов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работникам, проживающим от работы более чем за 10 км и не пользующихся транспортом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предприятия;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работникам годовой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премии;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9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поощрение работников, в связи с их юбилейными датами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50,60 и 70-летием (при стаже свыше 2 лет – 50% должностного оклада, свыше 5 лет – 75% должностного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оклада, свыше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 – 100% должностного оклада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30" y="3413760"/>
            <a:ext cx="5166360" cy="344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9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5"/>
          <a:stretch/>
        </p:blipFill>
        <p:spPr>
          <a:xfrm>
            <a:off x="1" y="0"/>
            <a:ext cx="9132570" cy="74561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195310" cy="7664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«КОЛТЕК-спецреагенты» - создает условия для работы семей.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9" y="1247850"/>
            <a:ext cx="2284515" cy="304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07" y="4293870"/>
            <a:ext cx="1923098" cy="256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6" y="1247850"/>
            <a:ext cx="2284515" cy="304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75" y="1247850"/>
            <a:ext cx="2284515" cy="304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13" y="4410149"/>
            <a:ext cx="3289200" cy="24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-1238"/>
            <a:ext cx="1368570" cy="5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7" b="12264"/>
          <a:stretch/>
        </p:blipFill>
        <p:spPr>
          <a:xfrm>
            <a:off x="0" y="1"/>
            <a:ext cx="9166860" cy="68351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27" y="14245"/>
            <a:ext cx="8409363" cy="1252728"/>
          </a:xfrm>
        </p:spPr>
        <p:txBody>
          <a:bodyPr>
            <a:noAutofit/>
          </a:bodyPr>
          <a:lstStyle/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совместных мероприятий способствует повышению морального духа и сплоченности коллектива!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3" y="1682610"/>
            <a:ext cx="2766217" cy="184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14" y="4219273"/>
            <a:ext cx="2805316" cy="187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82" y="5588515"/>
            <a:ext cx="1975898" cy="131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48" y="1682610"/>
            <a:ext cx="1902498" cy="253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24" y="3695283"/>
            <a:ext cx="2524309" cy="1893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06" y="1682610"/>
            <a:ext cx="2505516" cy="187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7" y="5610757"/>
            <a:ext cx="1566345" cy="117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1" y="3603761"/>
            <a:ext cx="2573322" cy="192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37" y="5496961"/>
            <a:ext cx="1784239" cy="133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-1238"/>
            <a:ext cx="1368570" cy="5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2" b="8000"/>
          <a:stretch/>
        </p:blipFill>
        <p:spPr>
          <a:xfrm>
            <a:off x="11430" y="0"/>
            <a:ext cx="9132570" cy="683514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540652" y="1431819"/>
            <a:ext cx="8074125" cy="1512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работников, включающая также заботу о сохранении здоровья сотрудников, поддержание их личностного развития и предоставление не только базовых, но дополнительных льгот, гарантий и компенсаций – это необходимое условие для успешной и эффективной работы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единого целого организма!</a:t>
            </a: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9869" y="445770"/>
            <a:ext cx="716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КОЛТЕК-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спецреагенты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не просто коллектив, а настоящая семья и сильная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59" y="2615354"/>
            <a:ext cx="6823710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 b="829"/>
          <a:stretch/>
        </p:blipFill>
        <p:spPr>
          <a:xfrm>
            <a:off x="0" y="40"/>
            <a:ext cx="9132570" cy="68465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5985" y="1713135"/>
            <a:ext cx="5400599" cy="99578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835696" y="2708920"/>
            <a:ext cx="5400599" cy="242146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«КОЛТЕК-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спецреагенты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Аксенова Елена Александровна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ksr@koltech.ru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(800)-505-91-10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50"/>
          <a:stretch/>
        </p:blipFill>
        <p:spPr>
          <a:xfrm>
            <a:off x="4206245" y="743364"/>
            <a:ext cx="720080" cy="1452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04" y="4858622"/>
            <a:ext cx="1897360" cy="18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9" r="12156" b="8068"/>
          <a:stretch/>
        </p:blipFill>
        <p:spPr>
          <a:xfrm>
            <a:off x="0" y="0"/>
            <a:ext cx="9144000" cy="6870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" y="636094"/>
            <a:ext cx="7703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с ограниченной ответственностью «КОЛТЕК-спецреагенты» входит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ГРУППУ КОМПАНИЙ 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ОЛТЕК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лидера химической продукции в своей отрасли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ее производственной площадкой.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1470" y="2091662"/>
            <a:ext cx="8275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деятельность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предприятия: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химической продукции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нефтеперерабатывающих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модификаторов асфальтобетона и дорожной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502"/>
            <a:ext cx="4246243" cy="283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12" y="4130320"/>
            <a:ext cx="4130519" cy="275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33052"/>
            <a:ext cx="1368570" cy="5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94" y="2413809"/>
            <a:ext cx="6209861" cy="2341072"/>
          </a:xfrm>
        </p:spPr>
        <p:txBody>
          <a:bodyPr>
            <a:normAutofit fontScale="90000"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предоставляем:</a:t>
            </a: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оплачиваемый выходной день за </a:t>
            </a:r>
            <a:r>
              <a:rPr lang="ru-RU" sz="1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его рождения;</a:t>
            </a:r>
            <a:br>
              <a:rPr lang="ru-RU" sz="1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оплачиваемый выходной день в связи с </a:t>
            </a:r>
            <a:r>
              <a:rPr lang="ru-RU" sz="1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выпиской из роддома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супруги с новорожденным;</a:t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оплачиваемый выходной день </a:t>
            </a:r>
            <a:r>
              <a:rPr lang="ru-RU" sz="1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(работникам, дети которых учатся в начальной школе (1-4 классы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предоставляем три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оплачиваемых выходных дня </a:t>
            </a:r>
            <a:r>
              <a:rPr lang="ru-RU" sz="18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уважительной причине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(регистрация брака работника, регистрация брака детей работника, смерть близких родственников.</a:t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33052"/>
            <a:ext cx="1368570" cy="549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2895" y="1172664"/>
            <a:ext cx="8286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устойчивому развитию компании, у нас функционирует  эффективная корпоративная политика, направленная на поддержку каждого работника предприятия.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9" r="13546"/>
          <a:stretch/>
        </p:blipFill>
        <p:spPr>
          <a:xfrm>
            <a:off x="6612255" y="3440430"/>
            <a:ext cx="2614743" cy="341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4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t="135" r="177" b="18059"/>
          <a:stretch/>
        </p:blipFill>
        <p:spPr>
          <a:xfrm>
            <a:off x="0" y="0"/>
            <a:ext cx="9155723" cy="69380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604838"/>
            <a:ext cx="7632700" cy="7191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«КОЛТЕК-спецреагенты»: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303" y="1323975"/>
            <a:ext cx="624973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Осуществляем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страхование работников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несчастных случаев (в том числе в нерабочее время);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обеспечиваем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доставку сотрудников предприятия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месту работы и обратно.</a:t>
            </a:r>
          </a:p>
          <a:p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9"/>
          <a:stretch/>
        </p:blipFill>
        <p:spPr>
          <a:xfrm>
            <a:off x="222441" y="2869259"/>
            <a:ext cx="6472179" cy="3809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33052"/>
            <a:ext cx="1368570" cy="5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0"/>
          <a:stretch/>
        </p:blipFill>
        <p:spPr>
          <a:xfrm>
            <a:off x="0" y="0"/>
            <a:ext cx="915543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1846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«КОЛТЕК-спецреагенты»: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3020" y="772705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предприятия работает производственная столовая, благодаря которой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обеспечиваем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наших работников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лечебно-профилактическим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Предоставляем горячие 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обеды для каждого работника. 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работу в выходные, праздничные дни или дни, когда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столовая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работает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обе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спечиваем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специальными сухими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пайками.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 сам выбирает продукт.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" y="2562632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30" y="2562632"/>
            <a:ext cx="2720340" cy="3627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2" y="2612874"/>
            <a:ext cx="2644976" cy="352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33052"/>
            <a:ext cx="1368570" cy="5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0"/>
          <a:stretch/>
        </p:blipFill>
        <p:spPr>
          <a:xfrm>
            <a:off x="0" y="0"/>
            <a:ext cx="9166860" cy="7482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942" y="740678"/>
            <a:ext cx="640416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помощь: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увольнении по собственному желанию в связи уходом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3-х кратной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заработной платы;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непрерывный стаж на предприятии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в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в размере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 части оклада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в размере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1-го оклада;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в размере 1,5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оклада;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в размере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2-ух окладов;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в размере 2.5 окладов.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33052"/>
            <a:ext cx="1368570" cy="549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-4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0410"/>
            <a:ext cx="4892040" cy="366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4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 b="10075"/>
          <a:stretch/>
        </p:blipFill>
        <p:spPr>
          <a:xfrm>
            <a:off x="-1" y="0"/>
            <a:ext cx="9121141" cy="68351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3012" y="566305"/>
            <a:ext cx="89081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помощь:</a:t>
            </a:r>
          </a:p>
          <a:p>
            <a:pPr marL="285750" indent="-285750">
              <a:buFontTx/>
              <a:buChar char="-"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рождение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ребенка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2-х прожиточных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минимумов;</a:t>
            </a:r>
          </a:p>
          <a:p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усыновление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за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последующих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размере средней заработной платы.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5426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0" y="2160270"/>
            <a:ext cx="6389370" cy="4259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21622"/>
            <a:ext cx="1368570" cy="5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/>
          <a:stretch/>
        </p:blipFill>
        <p:spPr>
          <a:xfrm>
            <a:off x="11430" y="0"/>
            <a:ext cx="9132570" cy="7254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68930" y="2580680"/>
            <a:ext cx="510921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2026 год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оказана спонсорская помощь более чем на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500 000 </a:t>
            </a: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" y="543733"/>
            <a:ext cx="7966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СВО - работников предприятия: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86792" y="1357019"/>
            <a:ext cx="5808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b="1" i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материальной помощи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b="1" i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новогодних </a:t>
            </a:r>
            <a:r>
              <a:rPr lang="ru-RU" b="1" i="1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ыплата премии </a:t>
            </a:r>
            <a:r>
              <a:rPr lang="ru-RU" b="1" i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защитника Отечества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990"/>
            <a:ext cx="2786792" cy="603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21622"/>
            <a:ext cx="1368570" cy="5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9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77" r="22824" b="9285"/>
          <a:stretch/>
        </p:blipFill>
        <p:spPr>
          <a:xfrm>
            <a:off x="0" y="11430"/>
            <a:ext cx="9144000" cy="6812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485" y="559910"/>
            <a:ext cx="8241030" cy="64071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«КОЛТЕК-спецреагенты» заботится о здоровье работников: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163" y="925021"/>
            <a:ext cx="887383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создаем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омфортные рабочие места для всех работников, в том числе для людей с ограниченными возможностями:</a:t>
            </a:r>
          </a:p>
          <a:p>
            <a:pPr marL="285750" indent="-285750">
              <a:buFontTx/>
              <a:buChar char="-"/>
            </a:pP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компенсируем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годового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абонемента за посещение спортивных залов, фитнес залов, бассейна;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компенсируем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платных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путевок  на санаторно-курортное лечение;</a:t>
            </a:r>
          </a:p>
          <a:p>
            <a:pPr marL="285750" indent="-285750">
              <a:buFontTx/>
              <a:buChar char="-"/>
            </a:pP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организуем</a:t>
            </a:r>
            <a:r>
              <a:rPr lang="ru-RU" sz="16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ежегодные медицинские осмотры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работников;</a:t>
            </a:r>
          </a:p>
          <a:p>
            <a:pPr marL="285750" indent="-285750">
              <a:buFontTx/>
              <a:buChar char="-"/>
            </a:pP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организуем </a:t>
            </a:r>
            <a:r>
              <a:rPr lang="ru-RU" sz="1600" b="1" u="sng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диспансеризацию</a:t>
            </a:r>
            <a:r>
              <a:rPr lang="ru-RU" sz="1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0192"/>
            <a:ext cx="1368570" cy="549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6" b="23333"/>
          <a:stretch/>
        </p:blipFill>
        <p:spPr>
          <a:xfrm>
            <a:off x="554698" y="3270822"/>
            <a:ext cx="2988601" cy="3617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466338" y="654671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Калабердин А.Н. – инвалид 2 группы</a:t>
            </a:r>
          </a:p>
        </p:txBody>
      </p:sp>
    </p:spTree>
    <p:extLst>
      <p:ext uri="{BB962C8B-B14F-4D97-AF65-F5344CB8AC3E}">
        <p14:creationId xmlns:p14="http://schemas.microsoft.com/office/powerpoint/2010/main" val="29599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6772</TotalTime>
  <Words>621</Words>
  <Application>Microsoft Office PowerPoint</Application>
  <PresentationFormat>Экран (4:3)</PresentationFormat>
  <Paragraphs>82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 Общество с ограниченной ответственностью</vt:lpstr>
      <vt:lpstr>Презентация PowerPoint</vt:lpstr>
      <vt:lpstr>   Мы предоставляем: - оплачиваемый выходной день за День его рождения; - оплачиваемый выходной день в связи с выпиской из роддома супруги с новорожденным; - оплачиваемый выходной день 1 сентября (работникам, дети которых учатся в начальной школе (1-4 классы); - предоставляем три оплачиваемых выходных дня по уважительной причине (регистрация брака работника, регистрация брака детей работника, смерть близких родственников. </vt:lpstr>
      <vt:lpstr>  </vt:lpstr>
      <vt:lpstr>ООО «КОЛТЕК-спецреагенты»:</vt:lpstr>
      <vt:lpstr>Презентация PowerPoint</vt:lpstr>
      <vt:lpstr>Презентация PowerPoint</vt:lpstr>
      <vt:lpstr>Презентация PowerPoint</vt:lpstr>
      <vt:lpstr>ООО «КОЛТЕК-спецреагенты» заботится о здоровье работников:</vt:lpstr>
      <vt:lpstr>Презентация PowerPoint</vt:lpstr>
      <vt:lpstr>Презентация PowerPoint</vt:lpstr>
      <vt:lpstr>ООО «КОЛТЕК-спецреагенты» - создает условия для работы семей.</vt:lpstr>
      <vt:lpstr>    Проведение совместных мероприятий способствует повышению морального духа и сплоченности коллектива!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ИЛЬЯ</dc:title>
  <dc:creator>Екатерина</dc:creator>
  <cp:lastModifiedBy>Елена Аксенова</cp:lastModifiedBy>
  <cp:revision>235</cp:revision>
  <cp:lastPrinted>2026-04-16T11:53:28Z</cp:lastPrinted>
  <dcterms:created xsi:type="dcterms:W3CDTF">2021-01-25T09:52:46Z</dcterms:created>
  <dcterms:modified xsi:type="dcterms:W3CDTF">2026-04-20T13:11:51Z</dcterms:modified>
</cp:coreProperties>
</file>