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5149850"/>
  <p:notesSz cx="9144000" cy="5149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617" y="161556"/>
            <a:ext cx="6866255" cy="673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76853" y="1334795"/>
            <a:ext cx="5321934" cy="2494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06.jpg"/><Relationship Id="rId4" Type="http://schemas.openxmlformats.org/officeDocument/2006/relationships/image" Target="../media/image107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08.jpg"/><Relationship Id="rId4" Type="http://schemas.openxmlformats.org/officeDocument/2006/relationships/image" Target="../media/image109.jpg"/><Relationship Id="rId5" Type="http://schemas.openxmlformats.org/officeDocument/2006/relationships/image" Target="../media/image110.jpg"/><Relationship Id="rId6" Type="http://schemas.openxmlformats.org/officeDocument/2006/relationships/image" Target="../media/image111.jpg"/><Relationship Id="rId7" Type="http://schemas.openxmlformats.org/officeDocument/2006/relationships/image" Target="../media/image112.jpg"/><Relationship Id="rId8" Type="http://schemas.openxmlformats.org/officeDocument/2006/relationships/image" Target="../media/image113.jpg"/><Relationship Id="rId9" Type="http://schemas.openxmlformats.org/officeDocument/2006/relationships/image" Target="../media/image114.jpg"/><Relationship Id="rId10" Type="http://schemas.openxmlformats.org/officeDocument/2006/relationships/image" Target="../media/image115.jpg"/><Relationship Id="rId11" Type="http://schemas.openxmlformats.org/officeDocument/2006/relationships/image" Target="../media/image116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17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jpg"/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121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jpg"/><Relationship Id="rId3" Type="http://schemas.openxmlformats.org/officeDocument/2006/relationships/image" Target="../media/image122.jpg"/><Relationship Id="rId4" Type="http://schemas.openxmlformats.org/officeDocument/2006/relationships/image" Target="../media/image123.jpg"/><Relationship Id="rId5" Type="http://schemas.openxmlformats.org/officeDocument/2006/relationships/image" Target="../media/image124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jpg"/><Relationship Id="rId3" Type="http://schemas.openxmlformats.org/officeDocument/2006/relationships/image" Target="../media/image125.jpg"/><Relationship Id="rId4" Type="http://schemas.openxmlformats.org/officeDocument/2006/relationships/image" Target="../media/image126.jpg"/><Relationship Id="rId5" Type="http://schemas.openxmlformats.org/officeDocument/2006/relationships/image" Target="../media/image127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28.jpg"/><Relationship Id="rId4" Type="http://schemas.openxmlformats.org/officeDocument/2006/relationships/image" Target="../media/image129.jpg"/><Relationship Id="rId5" Type="http://schemas.openxmlformats.org/officeDocument/2006/relationships/image" Target="../media/image130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31.jpg"/><Relationship Id="rId4" Type="http://schemas.openxmlformats.org/officeDocument/2006/relationships/image" Target="../media/image132.jpg"/><Relationship Id="rId5" Type="http://schemas.openxmlformats.org/officeDocument/2006/relationships/image" Target="../media/image133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34.jpg"/><Relationship Id="rId4" Type="http://schemas.openxmlformats.org/officeDocument/2006/relationships/image" Target="../media/image135.jpg"/><Relationship Id="rId5" Type="http://schemas.openxmlformats.org/officeDocument/2006/relationships/image" Target="../media/image136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7.jpg"/><Relationship Id="rId3" Type="http://schemas.openxmlformats.org/officeDocument/2006/relationships/hyperlink" Target="mailto:ShelepaevaOI@SAES.ru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24" Type="http://schemas.openxmlformats.org/officeDocument/2006/relationships/image" Target="../media/image27.png"/><Relationship Id="rId25" Type="http://schemas.openxmlformats.org/officeDocument/2006/relationships/image" Target="../media/image28.png"/><Relationship Id="rId26" Type="http://schemas.openxmlformats.org/officeDocument/2006/relationships/image" Target="../media/image29.png"/><Relationship Id="rId27" Type="http://schemas.openxmlformats.org/officeDocument/2006/relationships/image" Target="../media/image30.png"/><Relationship Id="rId28" Type="http://schemas.openxmlformats.org/officeDocument/2006/relationships/image" Target="../media/image31.png"/><Relationship Id="rId29" Type="http://schemas.openxmlformats.org/officeDocument/2006/relationships/image" Target="../media/image32.png"/><Relationship Id="rId30" Type="http://schemas.openxmlformats.org/officeDocument/2006/relationships/image" Target="../media/image33.png"/><Relationship Id="rId31" Type="http://schemas.openxmlformats.org/officeDocument/2006/relationships/image" Target="../media/image34.png"/><Relationship Id="rId32" Type="http://schemas.openxmlformats.org/officeDocument/2006/relationships/image" Target="../media/image35.png"/><Relationship Id="rId33" Type="http://schemas.openxmlformats.org/officeDocument/2006/relationships/image" Target="../media/image36.png"/><Relationship Id="rId34" Type="http://schemas.openxmlformats.org/officeDocument/2006/relationships/image" Target="../media/image37.png"/><Relationship Id="rId35" Type="http://schemas.openxmlformats.org/officeDocument/2006/relationships/image" Target="../media/image38.png"/><Relationship Id="rId36" Type="http://schemas.openxmlformats.org/officeDocument/2006/relationships/image" Target="../media/image39.png"/><Relationship Id="rId37" Type="http://schemas.openxmlformats.org/officeDocument/2006/relationships/image" Target="../media/image40.png"/><Relationship Id="rId38" Type="http://schemas.openxmlformats.org/officeDocument/2006/relationships/image" Target="../media/image41.png"/><Relationship Id="rId39" Type="http://schemas.openxmlformats.org/officeDocument/2006/relationships/image" Target="../media/image42.png"/><Relationship Id="rId40" Type="http://schemas.openxmlformats.org/officeDocument/2006/relationships/image" Target="../media/image43.png"/><Relationship Id="rId41" Type="http://schemas.openxmlformats.org/officeDocument/2006/relationships/image" Target="../media/image44.png"/><Relationship Id="rId42" Type="http://schemas.openxmlformats.org/officeDocument/2006/relationships/image" Target="../media/image45.png"/><Relationship Id="rId43" Type="http://schemas.openxmlformats.org/officeDocument/2006/relationships/image" Target="../media/image46.png"/><Relationship Id="rId44" Type="http://schemas.openxmlformats.org/officeDocument/2006/relationships/image" Target="../media/image47.png"/><Relationship Id="rId45" Type="http://schemas.openxmlformats.org/officeDocument/2006/relationships/image" Target="../media/image48.png"/><Relationship Id="rId46" Type="http://schemas.openxmlformats.org/officeDocument/2006/relationships/image" Target="../media/image49.png"/><Relationship Id="rId47" Type="http://schemas.openxmlformats.org/officeDocument/2006/relationships/image" Target="../media/image50.png"/><Relationship Id="rId48" Type="http://schemas.openxmlformats.org/officeDocument/2006/relationships/image" Target="../media/image51.png"/><Relationship Id="rId49" Type="http://schemas.openxmlformats.org/officeDocument/2006/relationships/image" Target="../media/image52.png"/><Relationship Id="rId50" Type="http://schemas.openxmlformats.org/officeDocument/2006/relationships/image" Target="../media/image53.png"/><Relationship Id="rId51" Type="http://schemas.openxmlformats.org/officeDocument/2006/relationships/image" Target="../media/image54.png"/><Relationship Id="rId52" Type="http://schemas.openxmlformats.org/officeDocument/2006/relationships/image" Target="../media/image55.png"/><Relationship Id="rId53" Type="http://schemas.openxmlformats.org/officeDocument/2006/relationships/image" Target="../media/image56.png"/><Relationship Id="rId54" Type="http://schemas.openxmlformats.org/officeDocument/2006/relationships/image" Target="../media/image57.png"/><Relationship Id="rId55" Type="http://schemas.openxmlformats.org/officeDocument/2006/relationships/image" Target="../media/image58.png"/><Relationship Id="rId56" Type="http://schemas.openxmlformats.org/officeDocument/2006/relationships/image" Target="../media/image59.png"/><Relationship Id="rId57" Type="http://schemas.openxmlformats.org/officeDocument/2006/relationships/image" Target="../media/image60.png"/><Relationship Id="rId58" Type="http://schemas.openxmlformats.org/officeDocument/2006/relationships/image" Target="../media/image61.png"/><Relationship Id="rId59" Type="http://schemas.openxmlformats.org/officeDocument/2006/relationships/image" Target="../media/image62.png"/><Relationship Id="rId60" Type="http://schemas.openxmlformats.org/officeDocument/2006/relationships/image" Target="../media/image63.png"/><Relationship Id="rId61" Type="http://schemas.openxmlformats.org/officeDocument/2006/relationships/image" Target="../media/image64.png"/><Relationship Id="rId62" Type="http://schemas.openxmlformats.org/officeDocument/2006/relationships/image" Target="../media/image65.png"/><Relationship Id="rId63" Type="http://schemas.openxmlformats.org/officeDocument/2006/relationships/image" Target="../media/image66.png"/><Relationship Id="rId64" Type="http://schemas.openxmlformats.org/officeDocument/2006/relationships/image" Target="../media/image67.png"/><Relationship Id="rId65" Type="http://schemas.openxmlformats.org/officeDocument/2006/relationships/image" Target="../media/image68.png"/><Relationship Id="rId66" Type="http://schemas.openxmlformats.org/officeDocument/2006/relationships/image" Target="../media/image69.png"/><Relationship Id="rId67" Type="http://schemas.openxmlformats.org/officeDocument/2006/relationships/image" Target="../media/image70.png"/><Relationship Id="rId68" Type="http://schemas.openxmlformats.org/officeDocument/2006/relationships/image" Target="../media/image71.png"/><Relationship Id="rId69" Type="http://schemas.openxmlformats.org/officeDocument/2006/relationships/image" Target="../media/image72.png"/><Relationship Id="rId70" Type="http://schemas.openxmlformats.org/officeDocument/2006/relationships/image" Target="../media/image73.png"/><Relationship Id="rId71" Type="http://schemas.openxmlformats.org/officeDocument/2006/relationships/image" Target="../media/image74.png"/><Relationship Id="rId72" Type="http://schemas.openxmlformats.org/officeDocument/2006/relationships/image" Target="../media/image75.png"/><Relationship Id="rId73" Type="http://schemas.openxmlformats.org/officeDocument/2006/relationships/image" Target="../media/image76.png"/><Relationship Id="rId74" Type="http://schemas.openxmlformats.org/officeDocument/2006/relationships/image" Target="../media/image77.png"/><Relationship Id="rId75" Type="http://schemas.openxmlformats.org/officeDocument/2006/relationships/image" Target="../media/image78.png"/><Relationship Id="rId76" Type="http://schemas.openxmlformats.org/officeDocument/2006/relationships/image" Target="../media/image79.png"/><Relationship Id="rId77" Type="http://schemas.openxmlformats.org/officeDocument/2006/relationships/image" Target="../media/image80.png"/><Relationship Id="rId78" Type="http://schemas.openxmlformats.org/officeDocument/2006/relationships/image" Target="../media/image81.png"/><Relationship Id="rId79" Type="http://schemas.openxmlformats.org/officeDocument/2006/relationships/image" Target="../media/image82.png"/><Relationship Id="rId80" Type="http://schemas.openxmlformats.org/officeDocument/2006/relationships/image" Target="../media/image83.png"/><Relationship Id="rId81" Type="http://schemas.openxmlformats.org/officeDocument/2006/relationships/image" Target="../media/image84.png"/><Relationship Id="rId82" Type="http://schemas.openxmlformats.org/officeDocument/2006/relationships/image" Target="../media/image85.png"/><Relationship Id="rId83" Type="http://schemas.openxmlformats.org/officeDocument/2006/relationships/image" Target="../media/image86.png"/><Relationship Id="rId84" Type="http://schemas.openxmlformats.org/officeDocument/2006/relationships/image" Target="../media/image87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88.jpg"/><Relationship Id="rId4" Type="http://schemas.openxmlformats.org/officeDocument/2006/relationships/image" Target="../media/image89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90.jpg"/><Relationship Id="rId4" Type="http://schemas.openxmlformats.org/officeDocument/2006/relationships/image" Target="../media/image91.png"/><Relationship Id="rId5" Type="http://schemas.openxmlformats.org/officeDocument/2006/relationships/image" Target="../media/image92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93.jpg"/><Relationship Id="rId4" Type="http://schemas.openxmlformats.org/officeDocument/2006/relationships/image" Target="../media/image94.jpg"/><Relationship Id="rId5" Type="http://schemas.openxmlformats.org/officeDocument/2006/relationships/image" Target="../media/image95.jpg"/><Relationship Id="rId6" Type="http://schemas.openxmlformats.org/officeDocument/2006/relationships/image" Target="../media/image9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97.jpg"/><Relationship Id="rId4" Type="http://schemas.openxmlformats.org/officeDocument/2006/relationships/image" Target="../media/image98.jpg"/><Relationship Id="rId5" Type="http://schemas.openxmlformats.org/officeDocument/2006/relationships/image" Target="../media/image99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00.jpg"/><Relationship Id="rId4" Type="http://schemas.openxmlformats.org/officeDocument/2006/relationships/image" Target="../media/image101.jpg"/><Relationship Id="rId5" Type="http://schemas.openxmlformats.org/officeDocument/2006/relationships/image" Target="../media/image10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6.jpg"/><Relationship Id="rId4" Type="http://schemas.openxmlformats.org/officeDocument/2006/relationships/image" Target="../media/image103.jpg"/><Relationship Id="rId5" Type="http://schemas.openxmlformats.org/officeDocument/2006/relationships/image" Target="../media/image104.jpg"/><Relationship Id="rId6" Type="http://schemas.openxmlformats.org/officeDocument/2006/relationships/image" Target="../media/image105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9593" y="12"/>
            <a:ext cx="5208996" cy="5083556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507237" y="12"/>
            <a:ext cx="1757680" cy="1548765"/>
            <a:chOff x="507237" y="12"/>
            <a:chExt cx="1757680" cy="154876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594" y="209031"/>
              <a:ext cx="1676333" cy="68738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237" y="12"/>
              <a:ext cx="1757159" cy="154871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81061" y="1824748"/>
            <a:ext cx="5662295" cy="1132205"/>
          </a:xfrm>
          <a:prstGeom prst="rect"/>
        </p:spPr>
        <p:txBody>
          <a:bodyPr wrap="square" lIns="0" tIns="57150" rIns="0" bIns="0" rtlCol="0" vert="horz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450"/>
              </a:spcBef>
            </a:pPr>
            <a:r>
              <a:rPr dirty="0" sz="2600" spc="-25">
                <a:solidFill>
                  <a:srgbClr val="3F3F3F"/>
                </a:solidFill>
              </a:rPr>
              <a:t>Положительные</a:t>
            </a:r>
            <a:r>
              <a:rPr dirty="0" sz="2600" spc="-114">
                <a:solidFill>
                  <a:srgbClr val="3F3F3F"/>
                </a:solidFill>
              </a:rPr>
              <a:t> </a:t>
            </a:r>
            <a:r>
              <a:rPr dirty="0" sz="2600">
                <a:solidFill>
                  <a:srgbClr val="3F3F3F"/>
                </a:solidFill>
              </a:rPr>
              <a:t>практики</a:t>
            </a:r>
            <a:r>
              <a:rPr dirty="0" sz="2600" spc="-105">
                <a:solidFill>
                  <a:srgbClr val="3F3F3F"/>
                </a:solidFill>
              </a:rPr>
              <a:t> </a:t>
            </a:r>
            <a:r>
              <a:rPr dirty="0" sz="2600" spc="-25">
                <a:solidFill>
                  <a:srgbClr val="3F3F3F"/>
                </a:solidFill>
              </a:rPr>
              <a:t>по </a:t>
            </a:r>
            <a:r>
              <a:rPr dirty="0" sz="2600" spc="-20">
                <a:solidFill>
                  <a:srgbClr val="3F3F3F"/>
                </a:solidFill>
              </a:rPr>
              <a:t>обеспечению</a:t>
            </a:r>
            <a:r>
              <a:rPr dirty="0" sz="2600" spc="-110">
                <a:solidFill>
                  <a:srgbClr val="3F3F3F"/>
                </a:solidFill>
              </a:rPr>
              <a:t> </a:t>
            </a:r>
            <a:r>
              <a:rPr dirty="0" sz="2600" spc="-10">
                <a:solidFill>
                  <a:srgbClr val="3F3F3F"/>
                </a:solidFill>
              </a:rPr>
              <a:t>охраны</a:t>
            </a:r>
            <a:r>
              <a:rPr dirty="0" sz="2600" spc="-110">
                <a:solidFill>
                  <a:srgbClr val="3F3F3F"/>
                </a:solidFill>
              </a:rPr>
              <a:t> </a:t>
            </a:r>
            <a:r>
              <a:rPr dirty="0" sz="2600" spc="-10">
                <a:solidFill>
                  <a:srgbClr val="3F3F3F"/>
                </a:solidFill>
              </a:rPr>
              <a:t>труда, </a:t>
            </a:r>
            <a:r>
              <a:rPr dirty="0" sz="2600" spc="-20">
                <a:solidFill>
                  <a:srgbClr val="3F3F3F"/>
                </a:solidFill>
              </a:rPr>
              <a:t>рекомендуемые</a:t>
            </a:r>
            <a:r>
              <a:rPr dirty="0" sz="2600" spc="-65">
                <a:solidFill>
                  <a:srgbClr val="3F3F3F"/>
                </a:solidFill>
              </a:rPr>
              <a:t> </a:t>
            </a:r>
            <a:r>
              <a:rPr dirty="0" sz="2600">
                <a:solidFill>
                  <a:srgbClr val="3F3F3F"/>
                </a:solidFill>
              </a:rPr>
              <a:t>к</a:t>
            </a:r>
            <a:r>
              <a:rPr dirty="0" sz="2600" spc="-70">
                <a:solidFill>
                  <a:srgbClr val="3F3F3F"/>
                </a:solidFill>
              </a:rPr>
              <a:t> </a:t>
            </a:r>
            <a:r>
              <a:rPr dirty="0" sz="2600" spc="-10">
                <a:solidFill>
                  <a:srgbClr val="3F3F3F"/>
                </a:solidFill>
              </a:rPr>
              <a:t>тиражированию</a:t>
            </a:r>
            <a:endParaRPr sz="2600"/>
          </a:p>
        </p:txBody>
      </p:sp>
      <p:sp>
        <p:nvSpPr>
          <p:cNvPr id="7" name="object 7" descr=""/>
          <p:cNvSpPr txBox="1"/>
          <p:nvPr/>
        </p:nvSpPr>
        <p:spPr>
          <a:xfrm>
            <a:off x="264134" y="3902671"/>
            <a:ext cx="5487670" cy="795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10"/>
              </a:lnSpc>
              <a:spcBef>
                <a:spcPts val="100"/>
              </a:spcBef>
            </a:pPr>
            <a:r>
              <a:rPr dirty="0" sz="1300" spc="-10" b="1">
                <a:solidFill>
                  <a:srgbClr val="3464A3"/>
                </a:solidFill>
                <a:latin typeface="Arial"/>
                <a:cs typeface="Arial"/>
              </a:rPr>
              <a:t>Докладчик: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460"/>
              </a:lnSpc>
            </a:pPr>
            <a:r>
              <a:rPr dirty="0" sz="1300" spc="-10" b="1">
                <a:solidFill>
                  <a:srgbClr val="333333"/>
                </a:solidFill>
                <a:latin typeface="Arial"/>
                <a:cs typeface="Arial"/>
              </a:rPr>
              <a:t>Шелепаева</a:t>
            </a:r>
            <a:r>
              <a:rPr dirty="0" sz="1300" spc="-6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333333"/>
                </a:solidFill>
                <a:latin typeface="Arial"/>
                <a:cs typeface="Arial"/>
              </a:rPr>
              <a:t>Ольга</a:t>
            </a:r>
            <a:r>
              <a:rPr dirty="0" sz="1300" spc="-60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333333"/>
                </a:solidFill>
                <a:latin typeface="Arial"/>
                <a:cs typeface="Arial"/>
              </a:rPr>
              <a:t>Игорьевна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510"/>
              </a:lnSpc>
            </a:pPr>
            <a:r>
              <a:rPr dirty="0" sz="1300">
                <a:solidFill>
                  <a:srgbClr val="333333"/>
                </a:solidFill>
                <a:latin typeface="Arial"/>
                <a:cs typeface="Arial"/>
              </a:rPr>
              <a:t>Инженер</a:t>
            </a:r>
            <a:r>
              <a:rPr dirty="0" sz="1300" spc="-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333333"/>
                </a:solidFill>
                <a:latin typeface="Arial"/>
                <a:cs typeface="Arial"/>
              </a:rPr>
              <a:t>по</a:t>
            </a:r>
            <a:r>
              <a:rPr dirty="0" sz="130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333333"/>
                </a:solidFill>
                <a:latin typeface="Arial"/>
                <a:cs typeface="Arial"/>
              </a:rPr>
              <a:t>охране</a:t>
            </a:r>
            <a:r>
              <a:rPr dirty="0" sz="130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333333"/>
                </a:solidFill>
                <a:latin typeface="Arial"/>
                <a:cs typeface="Arial"/>
              </a:rPr>
              <a:t>труда</a:t>
            </a:r>
            <a:r>
              <a:rPr dirty="0" sz="130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333333"/>
                </a:solidFill>
                <a:latin typeface="Arial"/>
                <a:cs typeface="Arial"/>
              </a:rPr>
              <a:t>(технике</a:t>
            </a:r>
            <a:r>
              <a:rPr dirty="0" sz="130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333333"/>
                </a:solidFill>
                <a:latin typeface="Arial"/>
                <a:cs typeface="Arial"/>
              </a:rPr>
              <a:t>безопасности)</a:t>
            </a:r>
            <a:r>
              <a:rPr dirty="0" sz="13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333333"/>
                </a:solidFill>
                <a:latin typeface="Arial"/>
                <a:cs typeface="Arial"/>
              </a:rPr>
              <a:t>отдела</a:t>
            </a:r>
            <a:r>
              <a:rPr dirty="0" sz="130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333333"/>
                </a:solidFill>
                <a:latin typeface="Arial"/>
                <a:cs typeface="Arial"/>
              </a:rPr>
              <a:t>охраны</a:t>
            </a:r>
            <a:r>
              <a:rPr dirty="0" sz="13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333333"/>
                </a:solidFill>
                <a:latin typeface="Arial"/>
                <a:cs typeface="Arial"/>
              </a:rPr>
              <a:t>труда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300">
                <a:solidFill>
                  <a:srgbClr val="333333"/>
                </a:solidFill>
                <a:latin typeface="Arial"/>
                <a:cs typeface="Arial"/>
              </a:rPr>
              <a:t>филиал</a:t>
            </a:r>
            <a:r>
              <a:rPr dirty="0" sz="13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333333"/>
                </a:solidFill>
                <a:latin typeface="Arial"/>
                <a:cs typeface="Arial"/>
              </a:rPr>
              <a:t>АО</a:t>
            </a:r>
            <a:r>
              <a:rPr dirty="0" sz="13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333333"/>
                </a:solidFill>
                <a:latin typeface="Arial"/>
                <a:cs typeface="Arial"/>
              </a:rPr>
              <a:t>«Концерн</a:t>
            </a:r>
            <a:r>
              <a:rPr dirty="0" sz="13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333333"/>
                </a:solidFill>
                <a:latin typeface="Arial"/>
                <a:cs typeface="Arial"/>
              </a:rPr>
              <a:t>Росэнергоатом»</a:t>
            </a:r>
            <a:r>
              <a:rPr dirty="0" sz="13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333333"/>
                </a:solidFill>
                <a:latin typeface="Arial"/>
                <a:cs typeface="Arial"/>
              </a:rPr>
              <a:t>«Смоленская</a:t>
            </a:r>
            <a:r>
              <a:rPr dirty="0" sz="13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333333"/>
                </a:solidFill>
                <a:latin typeface="Arial"/>
                <a:cs typeface="Arial"/>
              </a:rPr>
              <a:t>атомная</a:t>
            </a:r>
            <a:r>
              <a:rPr dirty="0" sz="13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333333"/>
                </a:solidFill>
                <a:latin typeface="Arial"/>
                <a:cs typeface="Arial"/>
              </a:rPr>
              <a:t>станция»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38463" y="4581994"/>
            <a:ext cx="223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8607" y="173353"/>
            <a:ext cx="1225669" cy="502679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680102" y="779231"/>
            <a:ext cx="5194935" cy="4269740"/>
            <a:chOff x="3680102" y="779231"/>
            <a:chExt cx="5194935" cy="426974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1085" y="797775"/>
              <a:ext cx="4084205" cy="29501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761725" y="788771"/>
              <a:ext cx="4103370" cy="2969895"/>
            </a:xfrm>
            <a:custGeom>
              <a:avLst/>
              <a:gdLst/>
              <a:ahLst/>
              <a:cxnLst/>
              <a:rect l="l" t="t" r="r" b="b"/>
              <a:pathLst>
                <a:path w="4103370" h="2969895">
                  <a:moveTo>
                    <a:pt x="0" y="0"/>
                  </a:moveTo>
                  <a:lnTo>
                    <a:pt x="4103268" y="0"/>
                  </a:lnTo>
                  <a:lnTo>
                    <a:pt x="4103268" y="2969285"/>
                  </a:lnTo>
                  <a:lnTo>
                    <a:pt x="0" y="2969285"/>
                  </a:lnTo>
                  <a:lnTo>
                    <a:pt x="0" y="0"/>
                  </a:lnTo>
                  <a:close/>
                </a:path>
              </a:pathLst>
            </a:custGeom>
            <a:ln w="19079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9001" y="2981540"/>
              <a:ext cx="2935439" cy="204731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689641" y="2972536"/>
              <a:ext cx="2954655" cy="2066925"/>
            </a:xfrm>
            <a:custGeom>
              <a:avLst/>
              <a:gdLst/>
              <a:ahLst/>
              <a:cxnLst/>
              <a:rect l="l" t="t" r="r" b="b"/>
              <a:pathLst>
                <a:path w="2954654" h="2066925">
                  <a:moveTo>
                    <a:pt x="0" y="0"/>
                  </a:moveTo>
                  <a:lnTo>
                    <a:pt x="2954515" y="0"/>
                  </a:lnTo>
                  <a:lnTo>
                    <a:pt x="2954515" y="2066391"/>
                  </a:lnTo>
                  <a:lnTo>
                    <a:pt x="0" y="2066391"/>
                  </a:lnTo>
                  <a:lnTo>
                    <a:pt x="0" y="0"/>
                  </a:lnTo>
                  <a:close/>
                </a:path>
              </a:pathLst>
            </a:custGeom>
            <a:ln w="19079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258081" y="1885327"/>
              <a:ext cx="461009" cy="409575"/>
            </a:xfrm>
            <a:custGeom>
              <a:avLst/>
              <a:gdLst/>
              <a:ahLst/>
              <a:cxnLst/>
              <a:rect l="l" t="t" r="r" b="b"/>
              <a:pathLst>
                <a:path w="461010" h="409575">
                  <a:moveTo>
                    <a:pt x="276834" y="0"/>
                  </a:moveTo>
                  <a:lnTo>
                    <a:pt x="276834" y="79565"/>
                  </a:lnTo>
                  <a:lnTo>
                    <a:pt x="0" y="79565"/>
                  </a:lnTo>
                  <a:lnTo>
                    <a:pt x="0" y="329399"/>
                  </a:lnTo>
                  <a:lnTo>
                    <a:pt x="276834" y="329399"/>
                  </a:lnTo>
                  <a:lnTo>
                    <a:pt x="276834" y="409321"/>
                  </a:lnTo>
                  <a:lnTo>
                    <a:pt x="460438" y="204482"/>
                  </a:lnTo>
                  <a:lnTo>
                    <a:pt x="276834" y="0"/>
                  </a:lnTo>
                  <a:close/>
                </a:path>
              </a:pathLst>
            </a:custGeom>
            <a:solidFill>
              <a:srgbClr val="80D4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258081" y="1885327"/>
              <a:ext cx="461009" cy="409575"/>
            </a:xfrm>
            <a:custGeom>
              <a:avLst/>
              <a:gdLst/>
              <a:ahLst/>
              <a:cxnLst/>
              <a:rect l="l" t="t" r="r" b="b"/>
              <a:pathLst>
                <a:path w="461010" h="409575">
                  <a:moveTo>
                    <a:pt x="0" y="79565"/>
                  </a:moveTo>
                  <a:lnTo>
                    <a:pt x="276834" y="79565"/>
                  </a:lnTo>
                  <a:lnTo>
                    <a:pt x="276834" y="0"/>
                  </a:lnTo>
                  <a:lnTo>
                    <a:pt x="460438" y="204482"/>
                  </a:lnTo>
                  <a:lnTo>
                    <a:pt x="276834" y="409321"/>
                  </a:lnTo>
                  <a:lnTo>
                    <a:pt x="276834" y="329399"/>
                  </a:lnTo>
                  <a:lnTo>
                    <a:pt x="0" y="329399"/>
                  </a:lnTo>
                  <a:lnTo>
                    <a:pt x="0" y="79565"/>
                  </a:lnTo>
                  <a:close/>
                </a:path>
              </a:pathLst>
            </a:custGeom>
            <a:ln w="3175">
              <a:solidFill>
                <a:srgbClr val="1F4D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698665" y="873632"/>
            <a:ext cx="185610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1370" algn="l"/>
              </a:tabLst>
            </a:pPr>
            <a:r>
              <a:rPr dirty="0" sz="1300" spc="-10">
                <a:latin typeface="Arial"/>
                <a:cs typeface="Arial"/>
              </a:rPr>
              <a:t>Карта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Arial"/>
                <a:cs typeface="Arial"/>
              </a:rPr>
              <a:t>безопасности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47573" y="1057948"/>
            <a:ext cx="226187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01775" algn="l"/>
              </a:tabLst>
            </a:pPr>
            <a:r>
              <a:rPr dirty="0" sz="1300" spc="-10">
                <a:latin typeface="Arial"/>
                <a:cs typeface="Arial"/>
              </a:rPr>
              <a:t>акцентирования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Arial"/>
                <a:cs typeface="Arial"/>
              </a:rPr>
              <a:t>внимания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734431" y="873632"/>
            <a:ext cx="1337310" cy="40830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142875">
              <a:lnSpc>
                <a:spcPts val="1450"/>
              </a:lnSpc>
              <a:spcBef>
                <a:spcPts val="240"/>
              </a:spcBef>
              <a:tabLst>
                <a:tab pos="1042669" algn="l"/>
                <a:tab pos="1140460" algn="l"/>
              </a:tabLst>
            </a:pPr>
            <a:r>
              <a:rPr dirty="0" sz="1300" spc="-10">
                <a:latin typeface="Arial"/>
                <a:cs typeface="Arial"/>
              </a:rPr>
              <a:t>служит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25">
                <a:latin typeface="Arial"/>
                <a:cs typeface="Arial"/>
              </a:rPr>
              <a:t>для </a:t>
            </a:r>
            <a:r>
              <a:rPr dirty="0" sz="1300" spc="-10">
                <a:latin typeface="Arial"/>
                <a:cs typeface="Arial"/>
              </a:rPr>
              <a:t>работников</a:t>
            </a:r>
            <a:r>
              <a:rPr dirty="0" sz="1300">
                <a:latin typeface="Arial"/>
                <a:cs typeface="Arial"/>
              </a:rPr>
              <a:t>		</a:t>
            </a:r>
            <a:r>
              <a:rPr dirty="0" sz="1300" spc="-25">
                <a:latin typeface="Arial"/>
                <a:cs typeface="Arial"/>
              </a:rPr>
              <a:t>на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47573" y="1241907"/>
            <a:ext cx="3824604" cy="151447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just" marL="12700" marR="5080">
              <a:lnSpc>
                <a:spcPct val="93000"/>
              </a:lnSpc>
              <a:spcBef>
                <a:spcPts val="210"/>
              </a:spcBef>
            </a:pPr>
            <a:r>
              <a:rPr dirty="0" sz="1300" spc="-20">
                <a:latin typeface="Arial"/>
                <a:cs typeface="Arial"/>
              </a:rPr>
              <a:t>потенциально-</a:t>
            </a:r>
            <a:r>
              <a:rPr dirty="0" sz="1300">
                <a:latin typeface="Arial"/>
                <a:cs typeface="Arial"/>
              </a:rPr>
              <a:t>опасных</a:t>
            </a:r>
            <a:r>
              <a:rPr dirty="0" sz="1300" spc="295">
                <a:latin typeface="Arial"/>
                <a:cs typeface="Arial"/>
              </a:rPr>
              <a:t>  </a:t>
            </a:r>
            <a:r>
              <a:rPr dirty="0" sz="1300">
                <a:latin typeface="Arial"/>
                <a:cs typeface="Arial"/>
              </a:rPr>
              <a:t>рисках</a:t>
            </a:r>
            <a:r>
              <a:rPr dirty="0" sz="1300" spc="300">
                <a:latin typeface="Arial"/>
                <a:cs typeface="Arial"/>
              </a:rPr>
              <a:t>  </a:t>
            </a:r>
            <a:r>
              <a:rPr dirty="0" sz="1300">
                <a:latin typeface="Arial"/>
                <a:cs typeface="Arial"/>
              </a:rPr>
              <a:t>для</a:t>
            </a:r>
            <a:r>
              <a:rPr dirty="0" sz="1300" spc="290">
                <a:latin typeface="Arial"/>
                <a:cs typeface="Arial"/>
              </a:rPr>
              <a:t>  </a:t>
            </a:r>
            <a:r>
              <a:rPr dirty="0" sz="1300">
                <a:latin typeface="Arial"/>
                <a:cs typeface="Arial"/>
              </a:rPr>
              <a:t>жизни</a:t>
            </a:r>
            <a:r>
              <a:rPr dirty="0" sz="1300" spc="295">
                <a:latin typeface="Arial"/>
                <a:cs typeface="Arial"/>
              </a:rPr>
              <a:t>  </a:t>
            </a:r>
            <a:r>
              <a:rPr dirty="0" sz="1300" spc="-50">
                <a:latin typeface="Arial"/>
                <a:cs typeface="Arial"/>
              </a:rPr>
              <a:t>и </a:t>
            </a:r>
            <a:r>
              <a:rPr dirty="0" sz="1300">
                <a:latin typeface="Arial"/>
                <a:cs typeface="Arial"/>
              </a:rPr>
              <a:t>здоровья</a:t>
            </a:r>
            <a:r>
              <a:rPr dirty="0" sz="1300" spc="7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при</a:t>
            </a:r>
            <a:r>
              <a:rPr dirty="0" sz="1300" spc="7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выполнении</a:t>
            </a:r>
            <a:r>
              <a:rPr dirty="0" sz="1300" spc="8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работ</a:t>
            </a:r>
            <a:r>
              <a:rPr dirty="0" sz="1300" spc="7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(опасных</a:t>
            </a:r>
            <a:r>
              <a:rPr dirty="0" sz="1300" spc="7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и/или </a:t>
            </a:r>
            <a:r>
              <a:rPr dirty="0" sz="1300">
                <a:latin typeface="Arial"/>
                <a:cs typeface="Arial"/>
              </a:rPr>
              <a:t>вредных</a:t>
            </a:r>
            <a:r>
              <a:rPr dirty="0" sz="1300" spc="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производственных</a:t>
            </a:r>
            <a:r>
              <a:rPr dirty="0" sz="1300" spc="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факторов</a:t>
            </a:r>
            <a:r>
              <a:rPr dirty="0" sz="1300" spc="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в</a:t>
            </a:r>
            <a:r>
              <a:rPr dirty="0" sz="1300" spc="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рабочей зоне).</a:t>
            </a:r>
            <a:endParaRPr sz="1300">
              <a:latin typeface="Arial"/>
              <a:cs typeface="Arial"/>
            </a:endParaRPr>
          </a:p>
          <a:p>
            <a:pPr algn="just" marL="12700" marR="5080" indent="450850">
              <a:lnSpc>
                <a:spcPct val="92900"/>
              </a:lnSpc>
              <a:spcBef>
                <a:spcPts val="10"/>
              </a:spcBef>
            </a:pPr>
            <a:r>
              <a:rPr dirty="0" sz="1300">
                <a:latin typeface="Arial"/>
                <a:cs typeface="Arial"/>
              </a:rPr>
              <a:t>После</a:t>
            </a:r>
            <a:r>
              <a:rPr dirty="0" sz="1300" spc="9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идентификации</a:t>
            </a:r>
            <a:r>
              <a:rPr dirty="0" sz="1300" spc="9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опасных</a:t>
            </a:r>
            <a:r>
              <a:rPr dirty="0" sz="1300" spc="10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и</a:t>
            </a:r>
            <a:r>
              <a:rPr dirty="0" sz="1300" spc="9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вредных </a:t>
            </a:r>
            <a:r>
              <a:rPr dirty="0" sz="1300">
                <a:latin typeface="Arial"/>
                <a:cs typeface="Arial"/>
              </a:rPr>
              <a:t>факторов</a:t>
            </a:r>
            <a:r>
              <a:rPr dirty="0" sz="1300" spc="204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на</a:t>
            </a:r>
            <a:r>
              <a:rPr dirty="0" sz="1300" spc="2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рабочих</a:t>
            </a:r>
            <a:r>
              <a:rPr dirty="0" sz="1300" spc="2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местах</a:t>
            </a:r>
            <a:r>
              <a:rPr dirty="0" sz="1300" spc="2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при</a:t>
            </a:r>
            <a:r>
              <a:rPr dirty="0" sz="1300" spc="21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производстве </a:t>
            </a:r>
            <a:r>
              <a:rPr dirty="0" sz="1300">
                <a:latin typeface="Arial"/>
                <a:cs typeface="Arial"/>
              </a:rPr>
              <a:t>работ</a:t>
            </a:r>
            <a:r>
              <a:rPr dirty="0" sz="1300" spc="4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в</a:t>
            </a:r>
            <a:r>
              <a:rPr dirty="0" sz="1300" spc="434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«Карте</a:t>
            </a:r>
            <a:r>
              <a:rPr dirty="0" sz="1300" spc="434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безопасности»</a:t>
            </a:r>
            <a:r>
              <a:rPr dirty="0" sz="1300" spc="434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проставляются </a:t>
            </a:r>
            <a:r>
              <a:rPr dirty="0" sz="1300" spc="-20">
                <a:latin typeface="Arial"/>
                <a:cs typeface="Arial"/>
              </a:rPr>
              <a:t>отметки</a:t>
            </a:r>
            <a:r>
              <a:rPr dirty="0" sz="1300" spc="-5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в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поле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рядом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со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знаками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безопасности.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1660" rIns="0" bIns="0" rtlCol="0" vert="horz">
            <a:spAutoFit/>
          </a:bodyPr>
          <a:lstStyle/>
          <a:p>
            <a:pPr marL="61912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111111"/>
                </a:solidFill>
              </a:rPr>
              <a:t>Карта</a:t>
            </a:r>
            <a:r>
              <a:rPr dirty="0" sz="1600" spc="-50">
                <a:solidFill>
                  <a:srgbClr val="111111"/>
                </a:solidFill>
              </a:rPr>
              <a:t> </a:t>
            </a:r>
            <a:r>
              <a:rPr dirty="0" sz="1600" spc="-10">
                <a:solidFill>
                  <a:srgbClr val="111111"/>
                </a:solidFill>
              </a:rPr>
              <a:t>безопасности</a:t>
            </a:r>
            <a:endParaRPr sz="1600"/>
          </a:p>
        </p:txBody>
      </p:sp>
      <p:sp>
        <p:nvSpPr>
          <p:cNvPr id="16" name="object 16" descr=""/>
          <p:cNvSpPr txBox="1"/>
          <p:nvPr/>
        </p:nvSpPr>
        <p:spPr>
          <a:xfrm>
            <a:off x="491655" y="4136681"/>
            <a:ext cx="24415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111111"/>
                </a:solidFill>
                <a:latin typeface="Arial"/>
                <a:cs typeface="Arial"/>
              </a:rPr>
              <a:t>Чек-</a:t>
            </a:r>
            <a:r>
              <a:rPr dirty="0" sz="1600" b="1">
                <a:solidFill>
                  <a:srgbClr val="111111"/>
                </a:solidFill>
                <a:latin typeface="Arial"/>
                <a:cs typeface="Arial"/>
              </a:rPr>
              <a:t>лист</a:t>
            </a:r>
            <a:r>
              <a:rPr dirty="0" sz="1600" spc="-25" b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11111"/>
                </a:solidFill>
                <a:latin typeface="Arial"/>
                <a:cs typeface="Arial"/>
              </a:rPr>
              <a:t>оценки</a:t>
            </a:r>
            <a:r>
              <a:rPr dirty="0" sz="1600" spc="-25" b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111111"/>
                </a:solidFill>
                <a:latin typeface="Arial"/>
                <a:cs typeface="Arial"/>
              </a:rPr>
              <a:t>рисков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3104997" y="4097527"/>
            <a:ext cx="461009" cy="409575"/>
            <a:chOff x="3104997" y="4097527"/>
            <a:chExt cx="461009" cy="409575"/>
          </a:xfrm>
        </p:grpSpPr>
        <p:sp>
          <p:nvSpPr>
            <p:cNvPr id="18" name="object 18" descr=""/>
            <p:cNvSpPr/>
            <p:nvPr/>
          </p:nvSpPr>
          <p:spPr>
            <a:xfrm>
              <a:off x="3104997" y="4097527"/>
              <a:ext cx="461009" cy="409575"/>
            </a:xfrm>
            <a:custGeom>
              <a:avLst/>
              <a:gdLst/>
              <a:ahLst/>
              <a:cxnLst/>
              <a:rect l="l" t="t" r="r" b="b"/>
              <a:pathLst>
                <a:path w="461010" h="409575">
                  <a:moveTo>
                    <a:pt x="276847" y="0"/>
                  </a:moveTo>
                  <a:lnTo>
                    <a:pt x="276847" y="79565"/>
                  </a:lnTo>
                  <a:lnTo>
                    <a:pt x="0" y="79565"/>
                  </a:lnTo>
                  <a:lnTo>
                    <a:pt x="0" y="329399"/>
                  </a:lnTo>
                  <a:lnTo>
                    <a:pt x="276847" y="329399"/>
                  </a:lnTo>
                  <a:lnTo>
                    <a:pt x="276847" y="409320"/>
                  </a:lnTo>
                  <a:lnTo>
                    <a:pt x="460438" y="204482"/>
                  </a:lnTo>
                  <a:lnTo>
                    <a:pt x="276847" y="0"/>
                  </a:lnTo>
                  <a:close/>
                </a:path>
              </a:pathLst>
            </a:custGeom>
            <a:solidFill>
              <a:srgbClr val="80D4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104997" y="4097527"/>
              <a:ext cx="461009" cy="409575"/>
            </a:xfrm>
            <a:custGeom>
              <a:avLst/>
              <a:gdLst/>
              <a:ahLst/>
              <a:cxnLst/>
              <a:rect l="l" t="t" r="r" b="b"/>
              <a:pathLst>
                <a:path w="461010" h="409575">
                  <a:moveTo>
                    <a:pt x="0" y="79565"/>
                  </a:moveTo>
                  <a:lnTo>
                    <a:pt x="276847" y="79565"/>
                  </a:lnTo>
                  <a:lnTo>
                    <a:pt x="276847" y="0"/>
                  </a:lnTo>
                  <a:lnTo>
                    <a:pt x="460438" y="204482"/>
                  </a:lnTo>
                  <a:lnTo>
                    <a:pt x="276847" y="409320"/>
                  </a:lnTo>
                  <a:lnTo>
                    <a:pt x="276847" y="329399"/>
                  </a:lnTo>
                  <a:lnTo>
                    <a:pt x="0" y="329399"/>
                  </a:lnTo>
                  <a:lnTo>
                    <a:pt x="0" y="79565"/>
                  </a:lnTo>
                  <a:close/>
                </a:path>
              </a:pathLst>
            </a:custGeom>
            <a:ln w="3175">
              <a:solidFill>
                <a:srgbClr val="1F4D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38463" y="4581994"/>
            <a:ext cx="223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8607" y="173353"/>
            <a:ext cx="1225669" cy="5026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7860" y="260197"/>
            <a:ext cx="301307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/>
              <a:t>Блокнот</a:t>
            </a:r>
            <a:r>
              <a:rPr dirty="0" sz="1800" spc="-65"/>
              <a:t> </a:t>
            </a:r>
            <a:r>
              <a:rPr dirty="0" sz="1800" spc="-10"/>
              <a:t>«Охота</a:t>
            </a:r>
            <a:r>
              <a:rPr dirty="0" sz="1800" spc="-65"/>
              <a:t> </a:t>
            </a:r>
            <a:r>
              <a:rPr dirty="0" sz="1800"/>
              <a:t>на</a:t>
            </a:r>
            <a:r>
              <a:rPr dirty="0" sz="1800" spc="-60"/>
              <a:t> </a:t>
            </a:r>
            <a:r>
              <a:rPr dirty="0" sz="1800" spc="-10"/>
              <a:t>риски»</a:t>
            </a:r>
            <a:endParaRPr sz="1800"/>
          </a:p>
        </p:txBody>
      </p:sp>
      <p:grpSp>
        <p:nvGrpSpPr>
          <p:cNvPr id="5" name="object 5" descr=""/>
          <p:cNvGrpSpPr/>
          <p:nvPr/>
        </p:nvGrpSpPr>
        <p:grpSpPr>
          <a:xfrm>
            <a:off x="527039" y="1003695"/>
            <a:ext cx="1576705" cy="2115820"/>
            <a:chOff x="527039" y="1003695"/>
            <a:chExt cx="1576705" cy="211582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121" y="1013409"/>
              <a:ext cx="1556283" cy="209556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532079" y="1008735"/>
              <a:ext cx="1566545" cy="2105660"/>
            </a:xfrm>
            <a:custGeom>
              <a:avLst/>
              <a:gdLst/>
              <a:ahLst/>
              <a:cxnLst/>
              <a:rect l="l" t="t" r="r" b="b"/>
              <a:pathLst>
                <a:path w="1566545" h="2105660">
                  <a:moveTo>
                    <a:pt x="0" y="0"/>
                  </a:moveTo>
                  <a:lnTo>
                    <a:pt x="1566354" y="0"/>
                  </a:lnTo>
                  <a:lnTo>
                    <a:pt x="1566354" y="2105634"/>
                  </a:lnTo>
                  <a:lnTo>
                    <a:pt x="0" y="2105634"/>
                  </a:lnTo>
                  <a:lnTo>
                    <a:pt x="0" y="0"/>
                  </a:lnTo>
                  <a:close/>
                </a:path>
              </a:pathLst>
            </a:custGeom>
            <a:ln w="10079">
              <a:solidFill>
                <a:srgbClr val="1D9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6545516" y="1556651"/>
            <a:ext cx="2285365" cy="2432050"/>
            <a:chOff x="6545516" y="1556651"/>
            <a:chExt cx="2285365" cy="243205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45516" y="1556651"/>
              <a:ext cx="1875599" cy="225972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37997" y="2862364"/>
              <a:ext cx="1784515" cy="112608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08114" y="1704974"/>
              <a:ext cx="1822323" cy="1122476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3018776" y="1165328"/>
            <a:ext cx="2512060" cy="2371725"/>
            <a:chOff x="3018776" y="1165328"/>
            <a:chExt cx="2512060" cy="2371725"/>
          </a:xfrm>
        </p:grpSpPr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47199" y="1199592"/>
              <a:ext cx="1769757" cy="2175775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3242157" y="1170368"/>
              <a:ext cx="1779905" cy="2210435"/>
            </a:xfrm>
            <a:custGeom>
              <a:avLst/>
              <a:gdLst/>
              <a:ahLst/>
              <a:cxnLst/>
              <a:rect l="l" t="t" r="r" b="b"/>
              <a:pathLst>
                <a:path w="1779904" h="2210435">
                  <a:moveTo>
                    <a:pt x="0" y="0"/>
                  </a:moveTo>
                  <a:lnTo>
                    <a:pt x="1779841" y="0"/>
                  </a:lnTo>
                  <a:lnTo>
                    <a:pt x="1779841" y="2210409"/>
                  </a:lnTo>
                  <a:lnTo>
                    <a:pt x="0" y="2210409"/>
                  </a:lnTo>
                  <a:lnTo>
                    <a:pt x="0" y="0"/>
                  </a:lnTo>
                  <a:close/>
                </a:path>
              </a:pathLst>
            </a:custGeom>
            <a:ln w="10079">
              <a:solidFill>
                <a:srgbClr val="1D90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80154" y="2315171"/>
              <a:ext cx="1537563" cy="1100518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3974045" y="2309418"/>
              <a:ext cx="1550670" cy="1113155"/>
            </a:xfrm>
            <a:custGeom>
              <a:avLst/>
              <a:gdLst/>
              <a:ahLst/>
              <a:cxnLst/>
              <a:rect l="l" t="t" r="r" b="b"/>
              <a:pathLst>
                <a:path w="1550670" h="1113154">
                  <a:moveTo>
                    <a:pt x="0" y="0"/>
                  </a:moveTo>
                  <a:lnTo>
                    <a:pt x="1550149" y="0"/>
                  </a:lnTo>
                  <a:lnTo>
                    <a:pt x="1550149" y="1113116"/>
                  </a:lnTo>
                  <a:lnTo>
                    <a:pt x="0" y="1113116"/>
                  </a:lnTo>
                  <a:lnTo>
                    <a:pt x="0" y="0"/>
                  </a:lnTo>
                  <a:close/>
                </a:path>
              </a:pathLst>
            </a:custGeom>
            <a:ln w="12599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65917" y="1356842"/>
              <a:ext cx="1054074" cy="1609204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4159796" y="1351089"/>
              <a:ext cx="1066800" cy="1622425"/>
            </a:xfrm>
            <a:custGeom>
              <a:avLst/>
              <a:gdLst/>
              <a:ahLst/>
              <a:cxnLst/>
              <a:rect l="l" t="t" r="r" b="b"/>
              <a:pathLst>
                <a:path w="1066800" h="1622425">
                  <a:moveTo>
                    <a:pt x="0" y="0"/>
                  </a:moveTo>
                  <a:lnTo>
                    <a:pt x="1066685" y="0"/>
                  </a:lnTo>
                  <a:lnTo>
                    <a:pt x="1066685" y="1621802"/>
                  </a:lnTo>
                  <a:lnTo>
                    <a:pt x="0" y="1621802"/>
                  </a:lnTo>
                  <a:lnTo>
                    <a:pt x="0" y="0"/>
                  </a:lnTo>
                  <a:close/>
                </a:path>
              </a:pathLst>
            </a:custGeom>
            <a:ln w="12599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31197" y="1441805"/>
              <a:ext cx="1243799" cy="1688045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025076" y="1436052"/>
              <a:ext cx="1256665" cy="1701164"/>
            </a:xfrm>
            <a:custGeom>
              <a:avLst/>
              <a:gdLst/>
              <a:ahLst/>
              <a:cxnLst/>
              <a:rect l="l" t="t" r="r" b="b"/>
              <a:pathLst>
                <a:path w="1256664" h="1701164">
                  <a:moveTo>
                    <a:pt x="0" y="0"/>
                  </a:moveTo>
                  <a:lnTo>
                    <a:pt x="1256398" y="0"/>
                  </a:lnTo>
                  <a:lnTo>
                    <a:pt x="1256398" y="1700644"/>
                  </a:lnTo>
                  <a:lnTo>
                    <a:pt x="0" y="1700644"/>
                  </a:lnTo>
                  <a:lnTo>
                    <a:pt x="0" y="0"/>
                  </a:lnTo>
                  <a:close/>
                </a:path>
              </a:pathLst>
            </a:custGeom>
            <a:ln w="12599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01555" y="1719008"/>
              <a:ext cx="1257846" cy="1804682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3295434" y="1713255"/>
              <a:ext cx="1270635" cy="1817370"/>
            </a:xfrm>
            <a:custGeom>
              <a:avLst/>
              <a:gdLst/>
              <a:ahLst/>
              <a:cxnLst/>
              <a:rect l="l" t="t" r="r" b="b"/>
              <a:pathLst>
                <a:path w="1270635" h="1817370">
                  <a:moveTo>
                    <a:pt x="0" y="0"/>
                  </a:moveTo>
                  <a:lnTo>
                    <a:pt x="1270444" y="0"/>
                  </a:lnTo>
                  <a:lnTo>
                    <a:pt x="1270444" y="1817281"/>
                  </a:lnTo>
                  <a:lnTo>
                    <a:pt x="0" y="1817281"/>
                  </a:lnTo>
                  <a:lnTo>
                    <a:pt x="0" y="0"/>
                  </a:lnTo>
                  <a:close/>
                </a:path>
              </a:pathLst>
            </a:custGeom>
            <a:ln w="12599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2226144" y="805230"/>
            <a:ext cx="160718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Arial"/>
                <a:cs typeface="Arial"/>
              </a:rPr>
              <a:t>Выявление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и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оценка</a:t>
            </a:r>
            <a:endParaRPr sz="13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226144" y="989190"/>
            <a:ext cx="45910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Arial"/>
                <a:cs typeface="Arial"/>
              </a:rPr>
              <a:t>риска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334025" y="784707"/>
            <a:ext cx="3451225" cy="40830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450"/>
              </a:lnSpc>
              <a:spcBef>
                <a:spcPts val="240"/>
              </a:spcBef>
            </a:pPr>
            <a:r>
              <a:rPr dirty="0" sz="1300">
                <a:latin typeface="Arial"/>
                <a:cs typeface="Arial"/>
              </a:rPr>
              <a:t>Фиксация</a:t>
            </a:r>
            <a:r>
              <a:rPr dirty="0" sz="1300" spc="-6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риска,</a:t>
            </a:r>
            <a:r>
              <a:rPr dirty="0" sz="1300" spc="-5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передача</a:t>
            </a:r>
            <a:r>
              <a:rPr dirty="0" sz="1300" spc="-5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отрывного</a:t>
            </a:r>
            <a:r>
              <a:rPr dirty="0" sz="1300" spc="-6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листка </a:t>
            </a:r>
            <a:r>
              <a:rPr dirty="0" sz="1300">
                <a:latin typeface="Arial"/>
                <a:cs typeface="Arial"/>
              </a:rPr>
              <a:t>в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подразделение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и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в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ООТ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для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контроля</a:t>
            </a:r>
            <a:endParaRPr sz="13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77697" y="3842918"/>
            <a:ext cx="6320155" cy="958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5585" indent="-222885">
              <a:lnSpc>
                <a:spcPts val="1614"/>
              </a:lnSpc>
              <a:buClr>
                <a:srgbClr val="31CD31"/>
              </a:buClr>
              <a:buSzPct val="142857"/>
              <a:buFont typeface="Segoe UI Emoji"/>
              <a:buChar char="✓"/>
              <a:tabLst>
                <a:tab pos="235585" algn="l"/>
              </a:tabLst>
            </a:pPr>
            <a:r>
              <a:rPr dirty="0" sz="1400" spc="-10">
                <a:latin typeface="Arial"/>
                <a:cs typeface="Arial"/>
              </a:rPr>
              <a:t>чек-</a:t>
            </a:r>
            <a:r>
              <a:rPr dirty="0" sz="1400">
                <a:latin typeface="Arial"/>
                <a:cs typeface="Arial"/>
              </a:rPr>
              <a:t>листы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по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темам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охраны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труда</a:t>
            </a:r>
            <a:endParaRPr sz="1400">
              <a:latin typeface="Arial"/>
              <a:cs typeface="Arial"/>
            </a:endParaRPr>
          </a:p>
          <a:p>
            <a:pPr marL="235585" indent="-222885">
              <a:lnSpc>
                <a:spcPts val="1810"/>
              </a:lnSpc>
              <a:buClr>
                <a:srgbClr val="31CD31"/>
              </a:buClr>
              <a:buSzPct val="142857"/>
              <a:buFont typeface="Segoe UI Emoji"/>
              <a:buChar char="✓"/>
              <a:tabLst>
                <a:tab pos="235585" algn="l"/>
              </a:tabLst>
            </a:pPr>
            <a:r>
              <a:rPr dirty="0" baseline="3968" sz="2100">
                <a:latin typeface="Arial"/>
                <a:cs typeface="Arial"/>
              </a:rPr>
              <a:t>классификатор</a:t>
            </a:r>
            <a:r>
              <a:rPr dirty="0" baseline="3968" sz="2100" spc="-44">
                <a:latin typeface="Arial"/>
                <a:cs typeface="Arial"/>
              </a:rPr>
              <a:t> </a:t>
            </a:r>
            <a:r>
              <a:rPr dirty="0" baseline="3968" sz="2100">
                <a:latin typeface="Arial"/>
                <a:cs typeface="Arial"/>
              </a:rPr>
              <a:t>опасностей,</a:t>
            </a:r>
            <a:r>
              <a:rPr dirty="0" baseline="3968" sz="2100" spc="-30">
                <a:latin typeface="Arial"/>
                <a:cs typeface="Arial"/>
              </a:rPr>
              <a:t> </a:t>
            </a:r>
            <a:r>
              <a:rPr dirty="0" baseline="3968" sz="2100">
                <a:latin typeface="Arial"/>
                <a:cs typeface="Arial"/>
              </a:rPr>
              <a:t>матрица</a:t>
            </a:r>
            <a:r>
              <a:rPr dirty="0" baseline="3968" sz="2100" spc="-37">
                <a:latin typeface="Arial"/>
                <a:cs typeface="Arial"/>
              </a:rPr>
              <a:t> </a:t>
            </a:r>
            <a:r>
              <a:rPr dirty="0" baseline="3968" sz="2100">
                <a:latin typeface="Arial"/>
                <a:cs typeface="Arial"/>
              </a:rPr>
              <a:t>оценки</a:t>
            </a:r>
            <a:r>
              <a:rPr dirty="0" baseline="3968" sz="2100" spc="-37">
                <a:latin typeface="Arial"/>
                <a:cs typeface="Arial"/>
              </a:rPr>
              <a:t> </a:t>
            </a:r>
            <a:r>
              <a:rPr dirty="0" baseline="3968" sz="2100">
                <a:latin typeface="Arial"/>
                <a:cs typeface="Arial"/>
              </a:rPr>
              <a:t>рисков,</a:t>
            </a:r>
            <a:r>
              <a:rPr dirty="0" baseline="3968" sz="2100" spc="22">
                <a:latin typeface="Arial"/>
                <a:cs typeface="Arial"/>
              </a:rPr>
              <a:t> </a:t>
            </a:r>
            <a:r>
              <a:rPr dirty="0" baseline="3968" sz="2100">
                <a:latin typeface="Arial"/>
                <a:cs typeface="Arial"/>
              </a:rPr>
              <a:t>памятка</a:t>
            </a:r>
            <a:r>
              <a:rPr dirty="0" baseline="3968" sz="2100" spc="-44">
                <a:latin typeface="Arial"/>
                <a:cs typeface="Arial"/>
              </a:rPr>
              <a:t> </a:t>
            </a:r>
            <a:r>
              <a:rPr dirty="0" baseline="3968" sz="2100">
                <a:latin typeface="Arial"/>
                <a:cs typeface="Arial"/>
              </a:rPr>
              <a:t>по</a:t>
            </a:r>
            <a:r>
              <a:rPr dirty="0" baseline="3968" sz="2100" spc="-37">
                <a:latin typeface="Arial"/>
                <a:cs typeface="Arial"/>
              </a:rPr>
              <a:t> </a:t>
            </a:r>
            <a:r>
              <a:rPr dirty="0" baseline="3968" sz="2100" spc="-15">
                <a:latin typeface="Arial"/>
                <a:cs typeface="Arial"/>
              </a:rPr>
              <a:t>обходам</a:t>
            </a:r>
            <a:endParaRPr baseline="3968" sz="2100">
              <a:latin typeface="Arial"/>
              <a:cs typeface="Arial"/>
            </a:endParaRPr>
          </a:p>
          <a:p>
            <a:pPr marL="235585" indent="-222885">
              <a:lnSpc>
                <a:spcPts val="1805"/>
              </a:lnSpc>
              <a:buClr>
                <a:srgbClr val="31CD31"/>
              </a:buClr>
              <a:buSzPct val="142857"/>
              <a:buFont typeface="Segoe UI Emoji"/>
              <a:buChar char="✓"/>
              <a:tabLst>
                <a:tab pos="235585" algn="l"/>
              </a:tabLst>
            </a:pPr>
            <a:r>
              <a:rPr dirty="0" sz="1400">
                <a:latin typeface="Arial"/>
                <a:cs typeface="Arial"/>
              </a:rPr>
              <a:t>самокопирующиеся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листы,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отрывная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страница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с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перфорацией</a:t>
            </a:r>
            <a:endParaRPr sz="1400">
              <a:latin typeface="Arial"/>
              <a:cs typeface="Arial"/>
            </a:endParaRPr>
          </a:p>
          <a:p>
            <a:pPr marL="235585" indent="-222885">
              <a:lnSpc>
                <a:spcPts val="2210"/>
              </a:lnSpc>
              <a:buClr>
                <a:srgbClr val="31CD31"/>
              </a:buClr>
              <a:buSzPct val="142857"/>
              <a:buFont typeface="Segoe UI Emoji"/>
              <a:buChar char="✓"/>
              <a:tabLst>
                <a:tab pos="235585" algn="l"/>
              </a:tabLst>
            </a:pPr>
            <a:r>
              <a:rPr dirty="0" baseline="3968" sz="2100">
                <a:latin typeface="Arial"/>
                <a:cs typeface="Arial"/>
              </a:rPr>
              <a:t>типовой</a:t>
            </a:r>
            <a:r>
              <a:rPr dirty="0" baseline="3968" sz="2100" spc="-37">
                <a:latin typeface="Arial"/>
                <a:cs typeface="Arial"/>
              </a:rPr>
              <a:t> </a:t>
            </a:r>
            <a:r>
              <a:rPr dirty="0" baseline="3968" sz="2100">
                <a:latin typeface="Arial"/>
                <a:cs typeface="Arial"/>
              </a:rPr>
              <a:t>стандарт</a:t>
            </a:r>
            <a:r>
              <a:rPr dirty="0" baseline="3968" sz="2100" spc="-30">
                <a:latin typeface="Arial"/>
                <a:cs typeface="Arial"/>
              </a:rPr>
              <a:t> </a:t>
            </a:r>
            <a:r>
              <a:rPr dirty="0" baseline="3968" sz="2100">
                <a:latin typeface="Arial"/>
                <a:cs typeface="Arial"/>
              </a:rPr>
              <a:t>коммуникаций</a:t>
            </a:r>
            <a:r>
              <a:rPr dirty="0" baseline="3968" sz="2100" spc="-44">
                <a:latin typeface="Arial"/>
                <a:cs typeface="Arial"/>
              </a:rPr>
              <a:t> </a:t>
            </a:r>
            <a:r>
              <a:rPr dirty="0" baseline="3968" sz="2100">
                <a:latin typeface="Arial"/>
                <a:cs typeface="Arial"/>
              </a:rPr>
              <a:t>при</a:t>
            </a:r>
            <a:r>
              <a:rPr dirty="0" baseline="3968" sz="2100" spc="-37">
                <a:latin typeface="Arial"/>
                <a:cs typeface="Arial"/>
              </a:rPr>
              <a:t> </a:t>
            </a:r>
            <a:r>
              <a:rPr dirty="0" baseline="3968" sz="2100" spc="-15">
                <a:latin typeface="Arial"/>
                <a:cs typeface="Arial"/>
              </a:rPr>
              <a:t>проведении</a:t>
            </a:r>
            <a:r>
              <a:rPr dirty="0" baseline="3968" sz="2100" spc="-37">
                <a:latin typeface="Arial"/>
                <a:cs typeface="Arial"/>
              </a:rPr>
              <a:t> </a:t>
            </a:r>
            <a:r>
              <a:rPr dirty="0" baseline="3968" sz="2100" spc="-15">
                <a:latin typeface="Arial"/>
                <a:cs typeface="Arial"/>
              </a:rPr>
              <a:t>обходов</a:t>
            </a:r>
            <a:endParaRPr baseline="3968" sz="2100">
              <a:latin typeface="Arial"/>
              <a:cs typeface="Arial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2278075" y="1892172"/>
            <a:ext cx="614680" cy="409575"/>
            <a:chOff x="2278075" y="1892172"/>
            <a:chExt cx="614680" cy="409575"/>
          </a:xfrm>
        </p:grpSpPr>
        <p:sp>
          <p:nvSpPr>
            <p:cNvPr id="28" name="object 28" descr=""/>
            <p:cNvSpPr/>
            <p:nvPr/>
          </p:nvSpPr>
          <p:spPr>
            <a:xfrm>
              <a:off x="2278075" y="1892172"/>
              <a:ext cx="614680" cy="409575"/>
            </a:xfrm>
            <a:custGeom>
              <a:avLst/>
              <a:gdLst/>
              <a:ahLst/>
              <a:cxnLst/>
              <a:rect l="l" t="t" r="r" b="b"/>
              <a:pathLst>
                <a:path w="614680" h="409575">
                  <a:moveTo>
                    <a:pt x="369366" y="0"/>
                  </a:moveTo>
                  <a:lnTo>
                    <a:pt x="369366" y="79565"/>
                  </a:lnTo>
                  <a:lnTo>
                    <a:pt x="0" y="79565"/>
                  </a:lnTo>
                  <a:lnTo>
                    <a:pt x="0" y="329399"/>
                  </a:lnTo>
                  <a:lnTo>
                    <a:pt x="369366" y="329399"/>
                  </a:lnTo>
                  <a:lnTo>
                    <a:pt x="369366" y="409320"/>
                  </a:lnTo>
                  <a:lnTo>
                    <a:pt x="614159" y="204482"/>
                  </a:lnTo>
                  <a:lnTo>
                    <a:pt x="369366" y="0"/>
                  </a:lnTo>
                  <a:close/>
                </a:path>
              </a:pathLst>
            </a:custGeom>
            <a:solidFill>
              <a:srgbClr val="5B9A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278075" y="1892172"/>
              <a:ext cx="614680" cy="409575"/>
            </a:xfrm>
            <a:custGeom>
              <a:avLst/>
              <a:gdLst/>
              <a:ahLst/>
              <a:cxnLst/>
              <a:rect l="l" t="t" r="r" b="b"/>
              <a:pathLst>
                <a:path w="614680" h="409575">
                  <a:moveTo>
                    <a:pt x="0" y="79565"/>
                  </a:moveTo>
                  <a:lnTo>
                    <a:pt x="369366" y="79565"/>
                  </a:lnTo>
                  <a:lnTo>
                    <a:pt x="369366" y="0"/>
                  </a:lnTo>
                  <a:lnTo>
                    <a:pt x="614159" y="204482"/>
                  </a:lnTo>
                  <a:lnTo>
                    <a:pt x="369366" y="409320"/>
                  </a:lnTo>
                  <a:lnTo>
                    <a:pt x="369366" y="329399"/>
                  </a:lnTo>
                  <a:lnTo>
                    <a:pt x="0" y="329399"/>
                  </a:lnTo>
                  <a:lnTo>
                    <a:pt x="0" y="79565"/>
                  </a:lnTo>
                  <a:close/>
                </a:path>
              </a:pathLst>
            </a:custGeom>
            <a:ln w="3175">
              <a:solidFill>
                <a:srgbClr val="1F4D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 descr=""/>
          <p:cNvGrpSpPr/>
          <p:nvPr/>
        </p:nvGrpSpPr>
        <p:grpSpPr>
          <a:xfrm>
            <a:off x="5647677" y="2386456"/>
            <a:ext cx="614680" cy="409575"/>
            <a:chOff x="5647677" y="2386456"/>
            <a:chExt cx="614680" cy="409575"/>
          </a:xfrm>
        </p:grpSpPr>
        <p:sp>
          <p:nvSpPr>
            <p:cNvPr id="31" name="object 31" descr=""/>
            <p:cNvSpPr/>
            <p:nvPr/>
          </p:nvSpPr>
          <p:spPr>
            <a:xfrm>
              <a:off x="5647677" y="2386456"/>
              <a:ext cx="614680" cy="409575"/>
            </a:xfrm>
            <a:custGeom>
              <a:avLst/>
              <a:gdLst/>
              <a:ahLst/>
              <a:cxnLst/>
              <a:rect l="l" t="t" r="r" b="b"/>
              <a:pathLst>
                <a:path w="614679" h="409575">
                  <a:moveTo>
                    <a:pt x="369366" y="0"/>
                  </a:moveTo>
                  <a:lnTo>
                    <a:pt x="369366" y="79552"/>
                  </a:lnTo>
                  <a:lnTo>
                    <a:pt x="0" y="79552"/>
                  </a:lnTo>
                  <a:lnTo>
                    <a:pt x="0" y="329399"/>
                  </a:lnTo>
                  <a:lnTo>
                    <a:pt x="369366" y="329399"/>
                  </a:lnTo>
                  <a:lnTo>
                    <a:pt x="369366" y="409321"/>
                  </a:lnTo>
                  <a:lnTo>
                    <a:pt x="614159" y="204470"/>
                  </a:lnTo>
                  <a:lnTo>
                    <a:pt x="369366" y="0"/>
                  </a:lnTo>
                  <a:close/>
                </a:path>
              </a:pathLst>
            </a:custGeom>
            <a:solidFill>
              <a:srgbClr val="5B9A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647677" y="2386456"/>
              <a:ext cx="614680" cy="409575"/>
            </a:xfrm>
            <a:custGeom>
              <a:avLst/>
              <a:gdLst/>
              <a:ahLst/>
              <a:cxnLst/>
              <a:rect l="l" t="t" r="r" b="b"/>
              <a:pathLst>
                <a:path w="614679" h="409575">
                  <a:moveTo>
                    <a:pt x="0" y="79552"/>
                  </a:moveTo>
                  <a:lnTo>
                    <a:pt x="369366" y="79552"/>
                  </a:lnTo>
                  <a:lnTo>
                    <a:pt x="369366" y="0"/>
                  </a:lnTo>
                  <a:lnTo>
                    <a:pt x="614159" y="204470"/>
                  </a:lnTo>
                  <a:lnTo>
                    <a:pt x="369366" y="409321"/>
                  </a:lnTo>
                  <a:lnTo>
                    <a:pt x="369366" y="329399"/>
                  </a:lnTo>
                  <a:lnTo>
                    <a:pt x="0" y="329399"/>
                  </a:lnTo>
                  <a:lnTo>
                    <a:pt x="0" y="79552"/>
                  </a:lnTo>
                  <a:close/>
                </a:path>
              </a:pathLst>
            </a:custGeom>
            <a:ln w="3175">
              <a:solidFill>
                <a:srgbClr val="1F4D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38463" y="4581994"/>
            <a:ext cx="223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8607" y="173353"/>
            <a:ext cx="1225669" cy="5026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0259" y="264515"/>
            <a:ext cx="5988685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/>
              <a:t>Процедура</a:t>
            </a:r>
            <a:r>
              <a:rPr dirty="0" sz="1600" spc="-25"/>
              <a:t> </a:t>
            </a:r>
            <a:r>
              <a:rPr dirty="0" sz="1600" spc="-20"/>
              <a:t>взаимодействия </a:t>
            </a:r>
            <a:r>
              <a:rPr dirty="0" sz="1600"/>
              <a:t>с</a:t>
            </a:r>
            <a:r>
              <a:rPr dirty="0" sz="1600" spc="-30"/>
              <a:t> </a:t>
            </a:r>
            <a:r>
              <a:rPr dirty="0" sz="1600" spc="-10"/>
              <a:t>подрядными</a:t>
            </a:r>
            <a:r>
              <a:rPr dirty="0" sz="1600" spc="-20"/>
              <a:t> </a:t>
            </a:r>
            <a:r>
              <a:rPr dirty="0" sz="1600" spc="-10"/>
              <a:t>организациями</a:t>
            </a:r>
            <a:endParaRPr sz="1600"/>
          </a:p>
        </p:txBody>
      </p:sp>
      <p:sp>
        <p:nvSpPr>
          <p:cNvPr id="5" name="object 5" descr=""/>
          <p:cNvSpPr txBox="1"/>
          <p:nvPr/>
        </p:nvSpPr>
        <p:spPr>
          <a:xfrm>
            <a:off x="77304" y="707313"/>
            <a:ext cx="101600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75">
                <a:latin typeface="Segoe UI Symbol"/>
                <a:cs typeface="Segoe UI Symbol"/>
              </a:rPr>
              <a:t>✔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63143" y="695794"/>
            <a:ext cx="5771515" cy="1042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0"/>
              </a:spcBef>
            </a:pPr>
            <a:r>
              <a:rPr dirty="0" sz="1300">
                <a:latin typeface="Arial"/>
                <a:cs typeface="Arial"/>
              </a:rPr>
              <a:t>Проведение </a:t>
            </a:r>
            <a:r>
              <a:rPr dirty="0" sz="1300" b="1">
                <a:solidFill>
                  <a:srgbClr val="3464A3"/>
                </a:solidFill>
                <a:latin typeface="Arial"/>
                <a:cs typeface="Arial"/>
              </a:rPr>
              <a:t>Экспертизы документов</a:t>
            </a:r>
            <a:r>
              <a:rPr dirty="0" sz="1300" spc="-5" b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3464A3"/>
                </a:solidFill>
                <a:latin typeface="Arial"/>
                <a:cs typeface="Arial"/>
              </a:rPr>
              <a:t>по</a:t>
            </a:r>
            <a:r>
              <a:rPr dirty="0" sz="1300" spc="5" b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3464A3"/>
                </a:solidFill>
                <a:latin typeface="Arial"/>
                <a:cs typeface="Arial"/>
              </a:rPr>
              <a:t>охране</a:t>
            </a:r>
            <a:r>
              <a:rPr dirty="0" sz="1300" spc="-5" b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3464A3"/>
                </a:solidFill>
                <a:latin typeface="Arial"/>
                <a:cs typeface="Arial"/>
              </a:rPr>
              <a:t>труда </a:t>
            </a:r>
            <a:r>
              <a:rPr dirty="0" sz="1300">
                <a:latin typeface="Arial"/>
                <a:cs typeface="Arial"/>
              </a:rPr>
              <a:t>контрагентов </a:t>
            </a:r>
            <a:r>
              <a:rPr dirty="0" sz="1300" spc="-25">
                <a:latin typeface="Arial"/>
                <a:cs typeface="Arial"/>
              </a:rPr>
              <a:t>до </a:t>
            </a:r>
            <a:r>
              <a:rPr dirty="0" sz="1300">
                <a:latin typeface="Arial"/>
                <a:cs typeface="Arial"/>
              </a:rPr>
              <a:t>начала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заключения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договора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1103630" algn="l"/>
                <a:tab pos="2266950" algn="l"/>
                <a:tab pos="2625725" algn="l"/>
                <a:tab pos="3356610" algn="l"/>
                <a:tab pos="3975735" algn="l"/>
                <a:tab pos="4625340" algn="l"/>
                <a:tab pos="5666105" algn="l"/>
              </a:tabLst>
            </a:pPr>
            <a:r>
              <a:rPr dirty="0" sz="1300" spc="-10">
                <a:latin typeface="Arial"/>
                <a:cs typeface="Arial"/>
              </a:rPr>
              <a:t>Заключение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 b="1">
                <a:solidFill>
                  <a:srgbClr val="3464A3"/>
                </a:solidFill>
                <a:latin typeface="Arial"/>
                <a:cs typeface="Arial"/>
              </a:rPr>
              <a:t>Соглашения</a:t>
            </a:r>
            <a:r>
              <a:rPr dirty="0" sz="1300" b="1">
                <a:solidFill>
                  <a:srgbClr val="3464A3"/>
                </a:solidFill>
                <a:latin typeface="Arial"/>
                <a:cs typeface="Arial"/>
              </a:rPr>
              <a:t>	</a:t>
            </a:r>
            <a:r>
              <a:rPr dirty="0" sz="1300" spc="-25" b="1">
                <a:solidFill>
                  <a:srgbClr val="3464A3"/>
                </a:solidFill>
                <a:latin typeface="Arial"/>
                <a:cs typeface="Arial"/>
              </a:rPr>
              <a:t>по</a:t>
            </a:r>
            <a:r>
              <a:rPr dirty="0" sz="1300" b="1">
                <a:solidFill>
                  <a:srgbClr val="3464A3"/>
                </a:solidFill>
                <a:latin typeface="Arial"/>
                <a:cs typeface="Arial"/>
              </a:rPr>
              <a:t>	</a:t>
            </a:r>
            <a:r>
              <a:rPr dirty="0" sz="1300" spc="-10" b="1">
                <a:solidFill>
                  <a:srgbClr val="3464A3"/>
                </a:solidFill>
                <a:latin typeface="Arial"/>
                <a:cs typeface="Arial"/>
              </a:rPr>
              <a:t>охране</a:t>
            </a:r>
            <a:r>
              <a:rPr dirty="0" sz="1300" b="1">
                <a:solidFill>
                  <a:srgbClr val="3464A3"/>
                </a:solidFill>
                <a:latin typeface="Arial"/>
                <a:cs typeface="Arial"/>
              </a:rPr>
              <a:t>	</a:t>
            </a:r>
            <a:r>
              <a:rPr dirty="0" sz="1300" spc="-10" b="1">
                <a:solidFill>
                  <a:srgbClr val="3464A3"/>
                </a:solidFill>
                <a:latin typeface="Arial"/>
                <a:cs typeface="Arial"/>
              </a:rPr>
              <a:t>труда</a:t>
            </a:r>
            <a:r>
              <a:rPr dirty="0" sz="1300" b="1">
                <a:solidFill>
                  <a:srgbClr val="3464A3"/>
                </a:solidFill>
                <a:latin typeface="Arial"/>
                <a:cs typeface="Arial"/>
              </a:rPr>
              <a:t>	</a:t>
            </a:r>
            <a:r>
              <a:rPr dirty="0" sz="1300" spc="-10">
                <a:latin typeface="Arial"/>
                <a:cs typeface="Arial"/>
              </a:rPr>
              <a:t>между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Arial"/>
                <a:cs typeface="Arial"/>
              </a:rPr>
              <a:t>Заказчиком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50">
                <a:latin typeface="Arial"/>
                <a:cs typeface="Arial"/>
              </a:rPr>
              <a:t>и </a:t>
            </a:r>
            <a:r>
              <a:rPr dirty="0" sz="1300" spc="-20">
                <a:latin typeface="Arial"/>
                <a:cs typeface="Arial"/>
              </a:rPr>
              <a:t>Исполнителем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работ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на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этапе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заключения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договора;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7304" y="1325791"/>
            <a:ext cx="101600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75">
                <a:latin typeface="Segoe UI Symbol"/>
                <a:cs typeface="Segoe UI Symbol"/>
              </a:rPr>
              <a:t>✔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7304" y="1970913"/>
            <a:ext cx="101600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75">
                <a:latin typeface="Segoe UI Symbol"/>
                <a:cs typeface="Segoe UI Symbol"/>
              </a:rPr>
              <a:t>✔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63143" y="1960829"/>
            <a:ext cx="3064510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11250" algn="l"/>
                <a:tab pos="1373505" algn="l"/>
                <a:tab pos="1863725" algn="l"/>
                <a:tab pos="2418080" algn="l"/>
                <a:tab pos="2884170" algn="l"/>
              </a:tabLst>
            </a:pPr>
            <a:r>
              <a:rPr dirty="0" sz="1300" spc="-10">
                <a:latin typeface="Arial"/>
                <a:cs typeface="Arial"/>
              </a:rPr>
              <a:t>Назначение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Arial"/>
                <a:cs typeface="Arial"/>
              </a:rPr>
              <a:t>ответственных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25">
                <a:latin typeface="Arial"/>
                <a:cs typeface="Arial"/>
              </a:rPr>
              <a:t>лиц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25">
                <a:latin typeface="Arial"/>
                <a:cs typeface="Arial"/>
              </a:rPr>
              <a:t>за </a:t>
            </a:r>
            <a:r>
              <a:rPr dirty="0" sz="1300" spc="-10">
                <a:latin typeface="Arial"/>
                <a:cs typeface="Arial"/>
              </a:rPr>
              <a:t>обязанностей</a:t>
            </a:r>
            <a:r>
              <a:rPr dirty="0" sz="1300">
                <a:latin typeface="Arial"/>
                <a:cs typeface="Arial"/>
              </a:rPr>
              <a:t>		</a:t>
            </a:r>
            <a:r>
              <a:rPr dirty="0" sz="1300" spc="-25">
                <a:latin typeface="Arial"/>
                <a:cs typeface="Arial"/>
              </a:rPr>
              <a:t>по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Arial"/>
                <a:cs typeface="Arial"/>
              </a:rPr>
              <a:t>направлениям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584656" y="1960829"/>
            <a:ext cx="2550795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1594" marR="5080" indent="-49530">
              <a:lnSpc>
                <a:spcPct val="100000"/>
              </a:lnSpc>
              <a:spcBef>
                <a:spcPts val="100"/>
              </a:spcBef>
              <a:tabLst>
                <a:tab pos="1131570" algn="l"/>
                <a:tab pos="1412875" algn="l"/>
                <a:tab pos="1898014" algn="l"/>
                <a:tab pos="1984375" algn="l"/>
              </a:tabLst>
            </a:pPr>
            <a:r>
              <a:rPr dirty="0" sz="1300" spc="-10">
                <a:latin typeface="Arial"/>
                <a:cs typeface="Arial"/>
              </a:rPr>
              <a:t>выполнение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Arial"/>
                <a:cs typeface="Arial"/>
              </a:rPr>
              <a:t>типового</a:t>
            </a:r>
            <a:r>
              <a:rPr dirty="0" sz="1300">
                <a:latin typeface="Arial"/>
                <a:cs typeface="Arial"/>
              </a:rPr>
              <a:t>		</a:t>
            </a:r>
            <a:r>
              <a:rPr dirty="0" sz="1300" spc="-10">
                <a:latin typeface="Arial"/>
                <a:cs typeface="Arial"/>
              </a:rPr>
              <a:t>набора безопасности</a:t>
            </a:r>
            <a:r>
              <a:rPr dirty="0" sz="1300">
                <a:latin typeface="Arial"/>
                <a:cs typeface="Arial"/>
              </a:rPr>
              <a:t>		</a:t>
            </a:r>
            <a:r>
              <a:rPr dirty="0" sz="1300" spc="-25">
                <a:latin typeface="Arial"/>
                <a:cs typeface="Arial"/>
              </a:rPr>
              <a:t>со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20">
                <a:latin typeface="Arial"/>
                <a:cs typeface="Arial"/>
              </a:rPr>
              <a:t>стороны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63143" y="2356827"/>
            <a:ext cx="5771515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Arial"/>
                <a:cs typeface="Arial"/>
              </a:rPr>
              <a:t>Заказчика/Исполнителя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в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соответствии </a:t>
            </a:r>
            <a:r>
              <a:rPr dirty="0" sz="1300">
                <a:latin typeface="Arial"/>
                <a:cs typeface="Arial"/>
              </a:rPr>
              <a:t>с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Матрицей </a:t>
            </a:r>
            <a:r>
              <a:rPr dirty="0" sz="1300" spc="-20">
                <a:latin typeface="Arial"/>
                <a:cs typeface="Arial"/>
              </a:rPr>
              <a:t>ответственных </a:t>
            </a:r>
            <a:r>
              <a:rPr dirty="0" sz="1300" spc="-10">
                <a:latin typeface="Arial"/>
                <a:cs typeface="Arial"/>
              </a:rPr>
              <a:t>(приказ </a:t>
            </a:r>
            <a:r>
              <a:rPr dirty="0" sz="1300">
                <a:latin typeface="Arial"/>
                <a:cs typeface="Arial"/>
              </a:rPr>
              <a:t>КРЭА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от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27.08.2019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№9/189-</a:t>
            </a:r>
            <a:r>
              <a:rPr dirty="0" sz="1300" spc="-25">
                <a:latin typeface="Arial"/>
                <a:cs typeface="Arial"/>
              </a:rPr>
              <a:t>П);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7304" y="3012389"/>
            <a:ext cx="101600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75">
                <a:latin typeface="Segoe UI Symbol"/>
                <a:cs typeface="Segoe UI Symbol"/>
              </a:rPr>
              <a:t>✔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63143" y="3002318"/>
            <a:ext cx="577088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4900" algn="l"/>
                <a:tab pos="2584450" algn="l"/>
                <a:tab pos="3042920" algn="l"/>
                <a:tab pos="4192270" algn="l"/>
                <a:tab pos="4532630" algn="l"/>
              </a:tabLst>
            </a:pPr>
            <a:r>
              <a:rPr dirty="0" sz="1300" spc="-10">
                <a:latin typeface="Arial"/>
                <a:cs typeface="Arial"/>
              </a:rPr>
              <a:t>Назначение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Arial"/>
                <a:cs typeface="Arial"/>
              </a:rPr>
              <a:t>ответственных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25">
                <a:latin typeface="Arial"/>
                <a:cs typeface="Arial"/>
              </a:rPr>
              <a:t>лиц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Arial"/>
                <a:cs typeface="Arial"/>
              </a:rPr>
              <a:t>(</a:t>
            </a:r>
            <a:r>
              <a:rPr dirty="0" sz="1300" spc="-10" b="1">
                <a:solidFill>
                  <a:srgbClr val="3464A3"/>
                </a:solidFill>
                <a:latin typeface="Arial"/>
                <a:cs typeface="Arial"/>
              </a:rPr>
              <a:t>Кураторов</a:t>
            </a:r>
            <a:r>
              <a:rPr dirty="0" sz="1300" spc="-10">
                <a:latin typeface="Arial"/>
                <a:cs typeface="Arial"/>
              </a:rPr>
              <a:t>)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25">
                <a:latin typeface="Arial"/>
                <a:cs typeface="Arial"/>
              </a:rPr>
              <a:t>от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Arial"/>
                <a:cs typeface="Arial"/>
              </a:rPr>
              <a:t>подразделений-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63143" y="3200311"/>
            <a:ext cx="5772785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00250" algn="l"/>
              </a:tabLst>
            </a:pPr>
            <a:r>
              <a:rPr dirty="0" sz="1300">
                <a:latin typeface="Arial"/>
                <a:cs typeface="Arial"/>
              </a:rPr>
              <a:t>заказчиков</a:t>
            </a:r>
            <a:r>
              <a:rPr dirty="0" sz="1300" spc="3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САЭС</a:t>
            </a:r>
            <a:r>
              <a:rPr dirty="0" sz="1300" spc="36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для</a:t>
            </a:r>
            <a:r>
              <a:rPr dirty="0" sz="1300">
                <a:latin typeface="Arial"/>
                <a:cs typeface="Arial"/>
              </a:rPr>
              <a:t>	взаимодействия</a:t>
            </a:r>
            <a:r>
              <a:rPr dirty="0" sz="1300" spc="3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по</a:t>
            </a:r>
            <a:r>
              <a:rPr dirty="0" sz="1300" spc="3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вопросам</a:t>
            </a:r>
            <a:r>
              <a:rPr dirty="0" sz="1300" spc="3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охраны</a:t>
            </a:r>
            <a:r>
              <a:rPr dirty="0" sz="1300" spc="35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труда</a:t>
            </a:r>
            <a:r>
              <a:rPr dirty="0" sz="1300" spc="355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с </a:t>
            </a:r>
            <a:r>
              <a:rPr dirty="0" sz="1300">
                <a:latin typeface="Arial"/>
                <a:cs typeface="Arial"/>
              </a:rPr>
              <a:t>персоналом</a:t>
            </a:r>
            <a:r>
              <a:rPr dirty="0" sz="1300" spc="-6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подрядных</a:t>
            </a:r>
            <a:r>
              <a:rPr dirty="0" sz="1300" spc="-6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организаций;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7304" y="3855872"/>
            <a:ext cx="101600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75">
                <a:latin typeface="Segoe UI Symbol"/>
                <a:cs typeface="Segoe UI Symbol"/>
              </a:rPr>
              <a:t>✔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63143" y="3845433"/>
            <a:ext cx="5778500" cy="1066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18870" algn="l"/>
                <a:tab pos="2270125" algn="l"/>
                <a:tab pos="2700655" algn="l"/>
                <a:tab pos="3912870" algn="l"/>
                <a:tab pos="4500245" algn="l"/>
                <a:tab pos="4719320" algn="l"/>
              </a:tabLst>
            </a:pPr>
            <a:r>
              <a:rPr dirty="0" sz="1300" spc="-10">
                <a:latin typeface="Arial"/>
                <a:cs typeface="Arial"/>
              </a:rPr>
              <a:t>Оформление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65" b="1">
                <a:solidFill>
                  <a:srgbClr val="3464A3"/>
                </a:solidFill>
                <a:latin typeface="Arial"/>
                <a:cs typeface="Arial"/>
              </a:rPr>
              <a:t>Акта-</a:t>
            </a:r>
            <a:r>
              <a:rPr dirty="0" sz="1300" spc="-10" b="1">
                <a:solidFill>
                  <a:srgbClr val="3464A3"/>
                </a:solidFill>
                <a:latin typeface="Arial"/>
                <a:cs typeface="Arial"/>
              </a:rPr>
              <a:t>допуска</a:t>
            </a:r>
            <a:r>
              <a:rPr dirty="0" sz="1300" b="1">
                <a:solidFill>
                  <a:srgbClr val="3464A3"/>
                </a:solidFill>
                <a:latin typeface="Arial"/>
                <a:cs typeface="Arial"/>
              </a:rPr>
              <a:t>	</a:t>
            </a:r>
            <a:r>
              <a:rPr dirty="0" sz="1300" spc="-25" b="1">
                <a:solidFill>
                  <a:srgbClr val="3464A3"/>
                </a:solidFill>
                <a:latin typeface="Arial"/>
                <a:cs typeface="Arial"/>
              </a:rPr>
              <a:t>для</a:t>
            </a:r>
            <a:r>
              <a:rPr dirty="0" sz="1300" b="1">
                <a:solidFill>
                  <a:srgbClr val="3464A3"/>
                </a:solidFill>
                <a:latin typeface="Arial"/>
                <a:cs typeface="Arial"/>
              </a:rPr>
              <a:t>	</a:t>
            </a:r>
            <a:r>
              <a:rPr dirty="0" sz="1300" spc="-10" b="1">
                <a:solidFill>
                  <a:srgbClr val="3464A3"/>
                </a:solidFill>
                <a:latin typeface="Arial"/>
                <a:cs typeface="Arial"/>
              </a:rPr>
              <a:t>производства</a:t>
            </a:r>
            <a:r>
              <a:rPr dirty="0" sz="1300" b="1">
                <a:solidFill>
                  <a:srgbClr val="3464A3"/>
                </a:solidFill>
                <a:latin typeface="Arial"/>
                <a:cs typeface="Arial"/>
              </a:rPr>
              <a:t>	</a:t>
            </a:r>
            <a:r>
              <a:rPr dirty="0" sz="1300" spc="-10" b="1">
                <a:solidFill>
                  <a:srgbClr val="3464A3"/>
                </a:solidFill>
                <a:latin typeface="Arial"/>
                <a:cs typeface="Arial"/>
              </a:rPr>
              <a:t>работ</a:t>
            </a:r>
            <a:r>
              <a:rPr dirty="0" sz="1300" b="1">
                <a:solidFill>
                  <a:srgbClr val="3464A3"/>
                </a:solidFill>
                <a:latin typeface="Arial"/>
                <a:cs typeface="Arial"/>
              </a:rPr>
              <a:t>	</a:t>
            </a:r>
            <a:r>
              <a:rPr dirty="0" sz="1300" spc="-50">
                <a:latin typeface="Arial"/>
                <a:cs typeface="Arial"/>
              </a:rPr>
              <a:t>с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65">
                <a:latin typeface="Arial"/>
                <a:cs typeface="Arial"/>
              </a:rPr>
              <a:t>определением мероприятий </a:t>
            </a:r>
            <a:r>
              <a:rPr dirty="0" sz="1300" spc="-40">
                <a:latin typeface="Arial"/>
                <a:cs typeface="Arial"/>
              </a:rPr>
              <a:t>по</a:t>
            </a:r>
            <a:r>
              <a:rPr dirty="0" sz="1300" spc="-60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обеспечению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безопасности;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1300">
              <a:latin typeface="Arial"/>
              <a:cs typeface="Arial"/>
            </a:endParaRPr>
          </a:p>
          <a:p>
            <a:pPr marL="12700" marR="5715">
              <a:lnSpc>
                <a:spcPct val="100000"/>
              </a:lnSpc>
              <a:tabLst>
                <a:tab pos="858519" algn="l"/>
                <a:tab pos="1781810" algn="l"/>
                <a:tab pos="2007870" algn="l"/>
                <a:tab pos="3072765" algn="l"/>
                <a:tab pos="3640454" algn="l"/>
                <a:tab pos="3876675" algn="l"/>
                <a:tab pos="5069840" algn="l"/>
                <a:tab pos="5662930" algn="l"/>
              </a:tabLst>
            </a:pPr>
            <a:r>
              <a:rPr dirty="0" sz="1300" spc="-10">
                <a:latin typeface="Arial"/>
                <a:cs typeface="Arial"/>
              </a:rPr>
              <a:t>Проверка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Arial"/>
                <a:cs typeface="Arial"/>
              </a:rPr>
              <a:t>готовности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50">
                <a:latin typeface="Arial"/>
                <a:cs typeface="Arial"/>
              </a:rPr>
              <a:t>к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Arial"/>
                <a:cs typeface="Arial"/>
              </a:rPr>
              <a:t>выполнению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Arial"/>
                <a:cs typeface="Arial"/>
              </a:rPr>
              <a:t>работ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50">
                <a:latin typeface="Arial"/>
                <a:cs typeface="Arial"/>
              </a:rPr>
              <a:t>с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Arial"/>
                <a:cs typeface="Arial"/>
              </a:rPr>
              <a:t>оформлением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 b="1">
                <a:solidFill>
                  <a:srgbClr val="3464A3"/>
                </a:solidFill>
                <a:latin typeface="Arial"/>
                <a:cs typeface="Arial"/>
              </a:rPr>
              <a:t>«Акта</a:t>
            </a:r>
            <a:r>
              <a:rPr dirty="0" sz="1300" b="1">
                <a:solidFill>
                  <a:srgbClr val="3464A3"/>
                </a:solidFill>
                <a:latin typeface="Arial"/>
                <a:cs typeface="Arial"/>
              </a:rPr>
              <a:t>	</a:t>
            </a:r>
            <a:r>
              <a:rPr dirty="0" sz="1300" spc="-50" b="1">
                <a:solidFill>
                  <a:srgbClr val="3464A3"/>
                </a:solidFill>
                <a:latin typeface="Arial"/>
                <a:cs typeface="Arial"/>
              </a:rPr>
              <a:t>о </a:t>
            </a:r>
            <a:r>
              <a:rPr dirty="0" sz="1300" spc="-70" b="1">
                <a:solidFill>
                  <a:srgbClr val="3464A3"/>
                </a:solidFill>
                <a:latin typeface="Arial"/>
                <a:cs typeface="Arial"/>
              </a:rPr>
              <a:t>выполнении</a:t>
            </a:r>
            <a:r>
              <a:rPr dirty="0" sz="1300" spc="-40" b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1300" spc="-70" b="1">
                <a:solidFill>
                  <a:srgbClr val="3464A3"/>
                </a:solidFill>
                <a:latin typeface="Arial"/>
                <a:cs typeface="Arial"/>
              </a:rPr>
              <a:t>подготовительных</a:t>
            </a:r>
            <a:r>
              <a:rPr dirty="0" sz="1300" spc="-35" b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1300" spc="-65" b="1">
                <a:solidFill>
                  <a:srgbClr val="3464A3"/>
                </a:solidFill>
                <a:latin typeface="Arial"/>
                <a:cs typeface="Arial"/>
              </a:rPr>
              <a:t>мероприятий</a:t>
            </a:r>
            <a:r>
              <a:rPr dirty="0" sz="1300" spc="-35" b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1300" spc="-45" b="1">
                <a:solidFill>
                  <a:srgbClr val="3464A3"/>
                </a:solidFill>
                <a:latin typeface="Arial"/>
                <a:cs typeface="Arial"/>
              </a:rPr>
              <a:t>по</a:t>
            </a:r>
            <a:r>
              <a:rPr dirty="0" sz="1300" spc="-35" b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1300" spc="-70" b="1">
                <a:solidFill>
                  <a:srgbClr val="3464A3"/>
                </a:solidFill>
                <a:latin typeface="Arial"/>
                <a:cs typeface="Arial"/>
              </a:rPr>
              <a:t>безопасности</a:t>
            </a:r>
            <a:r>
              <a:rPr dirty="0" sz="1300" spc="-40" b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3464A3"/>
                </a:solidFill>
                <a:latin typeface="Arial"/>
                <a:cs typeface="Arial"/>
              </a:rPr>
              <a:t>труда»</a:t>
            </a:r>
            <a:r>
              <a:rPr dirty="0" sz="1300" spc="-10" b="1"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7304" y="4500994"/>
            <a:ext cx="101600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75">
                <a:latin typeface="Segoe UI Symbol"/>
                <a:cs typeface="Segoe UI Symbol"/>
              </a:rPr>
              <a:t>✔</a:t>
            </a:r>
            <a:endParaRPr sz="900">
              <a:latin typeface="Segoe UI Symbol"/>
              <a:cs typeface="Segoe UI Symbo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6383883" y="945730"/>
            <a:ext cx="2565400" cy="3648710"/>
            <a:chOff x="6383883" y="945730"/>
            <a:chExt cx="2565400" cy="3648710"/>
          </a:xfrm>
        </p:grpSpPr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8225" y="1074416"/>
              <a:ext cx="2466065" cy="3422694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6383883" y="945730"/>
              <a:ext cx="2565400" cy="3648710"/>
            </a:xfrm>
            <a:custGeom>
              <a:avLst/>
              <a:gdLst/>
              <a:ahLst/>
              <a:cxnLst/>
              <a:rect l="l" t="t" r="r" b="b"/>
              <a:pathLst>
                <a:path w="2565400" h="3648710">
                  <a:moveTo>
                    <a:pt x="0" y="0"/>
                  </a:moveTo>
                  <a:lnTo>
                    <a:pt x="2564993" y="0"/>
                  </a:lnTo>
                  <a:lnTo>
                    <a:pt x="2564993" y="3648240"/>
                  </a:lnTo>
                  <a:lnTo>
                    <a:pt x="0" y="364824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69274" y="4779757"/>
            <a:ext cx="169545" cy="17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25"/>
              </a:lnSpc>
            </a:pPr>
            <a:r>
              <a:rPr dirty="0" sz="1200" spc="-25">
                <a:solidFill>
                  <a:srgbClr val="333333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7978" y="229323"/>
            <a:ext cx="1391478" cy="5349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4251" rIns="0" bIns="0" rtlCol="0" vert="horz">
            <a:spAutoFit/>
          </a:bodyPr>
          <a:lstStyle/>
          <a:p>
            <a:pPr marL="2859405" marR="5080" indent="-2078989">
              <a:lnSpc>
                <a:spcPts val="1780"/>
              </a:lnSpc>
              <a:spcBef>
                <a:spcPts val="275"/>
              </a:spcBef>
            </a:pPr>
            <a:r>
              <a:rPr dirty="0" sz="1600" spc="-10">
                <a:solidFill>
                  <a:srgbClr val="000000"/>
                </a:solidFill>
              </a:rPr>
              <a:t>Мероприятия</a:t>
            </a:r>
            <a:r>
              <a:rPr dirty="0" sz="1600" spc="-30">
                <a:solidFill>
                  <a:srgbClr val="000000"/>
                </a:solidFill>
              </a:rPr>
              <a:t> </a:t>
            </a:r>
            <a:r>
              <a:rPr dirty="0" sz="1600">
                <a:solidFill>
                  <a:srgbClr val="000000"/>
                </a:solidFill>
              </a:rPr>
              <a:t>по</a:t>
            </a:r>
            <a:r>
              <a:rPr dirty="0" sz="1600" spc="-35">
                <a:solidFill>
                  <a:srgbClr val="000000"/>
                </a:solidFill>
              </a:rPr>
              <a:t> </a:t>
            </a:r>
            <a:r>
              <a:rPr dirty="0" sz="1600" spc="-10">
                <a:solidFill>
                  <a:srgbClr val="000000"/>
                </a:solidFill>
              </a:rPr>
              <a:t>обеспечению</a:t>
            </a:r>
            <a:r>
              <a:rPr dirty="0" sz="1600" spc="-25">
                <a:solidFill>
                  <a:srgbClr val="000000"/>
                </a:solidFill>
              </a:rPr>
              <a:t> </a:t>
            </a:r>
            <a:r>
              <a:rPr dirty="0" sz="1600" spc="-10">
                <a:solidFill>
                  <a:srgbClr val="000000"/>
                </a:solidFill>
              </a:rPr>
              <a:t>безопасности</a:t>
            </a:r>
            <a:r>
              <a:rPr dirty="0" sz="1600" spc="-25">
                <a:solidFill>
                  <a:srgbClr val="000000"/>
                </a:solidFill>
              </a:rPr>
              <a:t> </a:t>
            </a:r>
            <a:r>
              <a:rPr dirty="0" sz="1600">
                <a:solidFill>
                  <a:srgbClr val="000000"/>
                </a:solidFill>
              </a:rPr>
              <a:t>при</a:t>
            </a:r>
            <a:r>
              <a:rPr dirty="0" sz="1600" spc="-20">
                <a:solidFill>
                  <a:srgbClr val="000000"/>
                </a:solidFill>
              </a:rPr>
              <a:t> </a:t>
            </a:r>
            <a:r>
              <a:rPr dirty="0" sz="1600" spc="-10">
                <a:solidFill>
                  <a:srgbClr val="000000"/>
                </a:solidFill>
              </a:rPr>
              <a:t>работе персоналом</a:t>
            </a:r>
            <a:r>
              <a:rPr dirty="0" sz="1600" spc="-40">
                <a:solidFill>
                  <a:srgbClr val="000000"/>
                </a:solidFill>
              </a:rPr>
              <a:t> </a:t>
            </a:r>
            <a:r>
              <a:rPr dirty="0" sz="1600" spc="-25">
                <a:solidFill>
                  <a:srgbClr val="000000"/>
                </a:solidFill>
              </a:rPr>
              <a:t>ПО</a:t>
            </a:r>
            <a:endParaRPr sz="1600"/>
          </a:p>
        </p:txBody>
      </p:sp>
      <p:sp>
        <p:nvSpPr>
          <p:cNvPr id="5" name="object 5" descr=""/>
          <p:cNvSpPr txBox="1"/>
          <p:nvPr/>
        </p:nvSpPr>
        <p:spPr>
          <a:xfrm>
            <a:off x="135001" y="952576"/>
            <a:ext cx="2588895" cy="1068705"/>
          </a:xfrm>
          <a:prstGeom prst="rect">
            <a:avLst/>
          </a:prstGeom>
          <a:ln w="3175">
            <a:solidFill>
              <a:srgbClr val="111111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algn="just" marL="89535" marR="75565">
              <a:lnSpc>
                <a:spcPct val="93600"/>
              </a:lnSpc>
              <a:spcBef>
                <a:spcPts val="335"/>
              </a:spcBef>
              <a:tabLst>
                <a:tab pos="1537970" algn="l"/>
                <a:tab pos="2414270" algn="l"/>
              </a:tabLst>
            </a:pPr>
            <a:r>
              <a:rPr dirty="0" sz="1400" spc="-20">
                <a:latin typeface="Arial"/>
                <a:cs typeface="Arial"/>
              </a:rPr>
              <a:t>Проведение</a:t>
            </a:r>
            <a:r>
              <a:rPr dirty="0" sz="1400" spc="50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обходов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в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 spc="-30">
                <a:latin typeface="Arial"/>
                <a:cs typeface="Arial"/>
              </a:rPr>
              <a:t>рамках </a:t>
            </a:r>
            <a:r>
              <a:rPr dirty="0" sz="1400">
                <a:latin typeface="Arial"/>
                <a:cs typeface="Arial"/>
              </a:rPr>
              <a:t>ДОТ</a:t>
            </a:r>
            <a:r>
              <a:rPr dirty="0" sz="1400" spc="33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по</a:t>
            </a:r>
            <a:r>
              <a:rPr dirty="0" sz="1400" spc="33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рабочим</a:t>
            </a:r>
            <a:r>
              <a:rPr dirty="0" sz="1400" spc="335">
                <a:latin typeface="Arial"/>
                <a:cs typeface="Arial"/>
              </a:rPr>
              <a:t>  </a:t>
            </a:r>
            <a:r>
              <a:rPr dirty="0" sz="1400" spc="-40">
                <a:latin typeface="Arial"/>
                <a:cs typeface="Arial"/>
              </a:rPr>
              <a:t>местам </a:t>
            </a:r>
            <a:r>
              <a:rPr dirty="0" sz="1400" spc="-10">
                <a:latin typeface="Arial"/>
                <a:cs typeface="Arial"/>
              </a:rPr>
              <a:t>персонала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5">
                <a:latin typeface="Arial"/>
                <a:cs typeface="Arial"/>
              </a:rPr>
              <a:t>ПО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50">
                <a:latin typeface="Arial"/>
                <a:cs typeface="Arial"/>
              </a:rPr>
              <a:t>с </a:t>
            </a:r>
            <a:r>
              <a:rPr dirty="0" sz="1400" spc="-55">
                <a:latin typeface="Arial"/>
                <a:cs typeface="Arial"/>
              </a:rPr>
              <a:t>оформлением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45">
                <a:latin typeface="Arial"/>
                <a:cs typeface="Arial"/>
              </a:rPr>
              <a:t>Акта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40">
                <a:latin typeface="Arial"/>
                <a:cs typeface="Arial"/>
              </a:rPr>
              <a:t>по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ДОТ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135001" y="3307689"/>
            <a:ext cx="2640965" cy="1489075"/>
          </a:xfrm>
          <a:custGeom>
            <a:avLst/>
            <a:gdLst/>
            <a:ahLst/>
            <a:cxnLst/>
            <a:rect l="l" t="t" r="r" b="b"/>
            <a:pathLst>
              <a:path w="2640965" h="1489075">
                <a:moveTo>
                  <a:pt x="1320482" y="1488960"/>
                </a:moveTo>
                <a:lnTo>
                  <a:pt x="0" y="1488960"/>
                </a:lnTo>
                <a:lnTo>
                  <a:pt x="0" y="0"/>
                </a:lnTo>
                <a:lnTo>
                  <a:pt x="2640596" y="0"/>
                </a:lnTo>
                <a:lnTo>
                  <a:pt x="2640596" y="1488960"/>
                </a:lnTo>
                <a:lnTo>
                  <a:pt x="1320482" y="1488960"/>
                </a:lnTo>
                <a:close/>
              </a:path>
            </a:pathLst>
          </a:custGeom>
          <a:ln w="3175">
            <a:solidFill>
              <a:srgbClr val="1111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24637" y="3323437"/>
            <a:ext cx="2480945" cy="123888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R="5080">
              <a:lnSpc>
                <a:spcPct val="93700"/>
              </a:lnSpc>
              <a:spcBef>
                <a:spcPts val="204"/>
              </a:spcBef>
              <a:tabLst>
                <a:tab pos="1530985" algn="l"/>
                <a:tab pos="2127885" algn="l"/>
              </a:tabLst>
            </a:pPr>
            <a:r>
              <a:rPr dirty="0" sz="1400" spc="-10">
                <a:latin typeface="Arial"/>
                <a:cs typeface="Arial"/>
              </a:rPr>
              <a:t>Проведение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50">
                <a:latin typeface="Arial"/>
                <a:cs typeface="Arial"/>
              </a:rPr>
              <a:t>совместных </a:t>
            </a:r>
            <a:r>
              <a:rPr dirty="0" sz="1400">
                <a:latin typeface="Arial"/>
                <a:cs typeface="Arial"/>
              </a:rPr>
              <a:t>обходов</a:t>
            </a:r>
            <a:r>
              <a:rPr dirty="0" sz="1400" spc="3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по</a:t>
            </a:r>
            <a:r>
              <a:rPr dirty="0" sz="1400" spc="3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рабочим</a:t>
            </a:r>
            <a:r>
              <a:rPr dirty="0" sz="1400" spc="360">
                <a:latin typeface="Arial"/>
                <a:cs typeface="Arial"/>
              </a:rPr>
              <a:t> </a:t>
            </a:r>
            <a:r>
              <a:rPr dirty="0" sz="1400" spc="-40">
                <a:latin typeface="Arial"/>
                <a:cs typeface="Arial"/>
              </a:rPr>
              <a:t>местам </a:t>
            </a:r>
            <a:r>
              <a:rPr dirty="0" sz="1400">
                <a:latin typeface="Arial"/>
                <a:cs typeface="Arial"/>
              </a:rPr>
              <a:t>ПО</a:t>
            </a:r>
            <a:r>
              <a:rPr dirty="0" sz="1400" spc="385">
                <a:latin typeface="Arial"/>
                <a:cs typeface="Arial"/>
              </a:rPr>
              <a:t>     </a:t>
            </a:r>
            <a:r>
              <a:rPr dirty="0" sz="1400">
                <a:latin typeface="Arial"/>
                <a:cs typeface="Arial"/>
              </a:rPr>
              <a:t>с</a:t>
            </a:r>
            <a:r>
              <a:rPr dirty="0" sz="1400" spc="390">
                <a:latin typeface="Arial"/>
                <a:cs typeface="Arial"/>
              </a:rPr>
              <a:t>     </a:t>
            </a:r>
            <a:r>
              <a:rPr dirty="0" sz="1400" spc="-60">
                <a:latin typeface="Arial"/>
                <a:cs typeface="Arial"/>
              </a:rPr>
              <a:t>привлечением </a:t>
            </a:r>
            <a:r>
              <a:rPr dirty="0" sz="1400" spc="-20">
                <a:latin typeface="Arial"/>
                <a:cs typeface="Arial"/>
              </a:rPr>
              <a:t>представителей</a:t>
            </a:r>
            <a:r>
              <a:rPr dirty="0" sz="1400" spc="2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других</a:t>
            </a:r>
            <a:r>
              <a:rPr dirty="0" sz="1400" spc="2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ПО</a:t>
            </a:r>
            <a:r>
              <a:rPr dirty="0" sz="1400" spc="254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с </a:t>
            </a:r>
            <a:r>
              <a:rPr dirty="0" sz="1400" spc="-10">
                <a:latin typeface="Arial"/>
                <a:cs typeface="Arial"/>
              </a:rPr>
              <a:t>оформлением</a:t>
            </a:r>
            <a:r>
              <a:rPr dirty="0" sz="1400">
                <a:latin typeface="Arial"/>
                <a:cs typeface="Arial"/>
              </a:rPr>
              <a:t>		</a:t>
            </a:r>
            <a:r>
              <a:rPr dirty="0" sz="1400" spc="-40">
                <a:latin typeface="Arial"/>
                <a:cs typeface="Arial"/>
              </a:rPr>
              <a:t>акта </a:t>
            </a:r>
            <a:r>
              <a:rPr dirty="0" sz="1400" spc="-60">
                <a:latin typeface="Arial"/>
                <a:cs typeface="Arial"/>
              </a:rPr>
              <a:t>оперативной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проверки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564356" y="3107893"/>
            <a:ext cx="3350895" cy="1890395"/>
            <a:chOff x="3564356" y="3107893"/>
            <a:chExt cx="3350895" cy="1890395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4356" y="3125860"/>
              <a:ext cx="3350882" cy="1872033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3564356" y="3107893"/>
              <a:ext cx="3350895" cy="1890395"/>
            </a:xfrm>
            <a:custGeom>
              <a:avLst/>
              <a:gdLst/>
              <a:ahLst/>
              <a:cxnLst/>
              <a:rect l="l" t="t" r="r" b="b"/>
              <a:pathLst>
                <a:path w="3350895" h="1890395">
                  <a:moveTo>
                    <a:pt x="14401" y="0"/>
                  </a:moveTo>
                  <a:lnTo>
                    <a:pt x="3350882" y="26276"/>
                  </a:lnTo>
                  <a:lnTo>
                    <a:pt x="3336480" y="1890356"/>
                  </a:lnTo>
                  <a:lnTo>
                    <a:pt x="0" y="1864080"/>
                  </a:lnTo>
                  <a:lnTo>
                    <a:pt x="14401" y="0"/>
                  </a:lnTo>
                  <a:close/>
                </a:path>
              </a:pathLst>
            </a:custGeom>
            <a:ln w="3175">
              <a:solidFill>
                <a:srgbClr val="1C1C1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2783154" y="1691652"/>
            <a:ext cx="525145" cy="130175"/>
            <a:chOff x="2783154" y="1691652"/>
            <a:chExt cx="525145" cy="130175"/>
          </a:xfrm>
        </p:grpSpPr>
        <p:sp>
          <p:nvSpPr>
            <p:cNvPr id="12" name="object 12" descr=""/>
            <p:cNvSpPr/>
            <p:nvPr/>
          </p:nvSpPr>
          <p:spPr>
            <a:xfrm>
              <a:off x="2783154" y="1756447"/>
              <a:ext cx="403860" cy="0"/>
            </a:xfrm>
            <a:custGeom>
              <a:avLst/>
              <a:gdLst/>
              <a:ahLst/>
              <a:cxnLst/>
              <a:rect l="l" t="t" r="r" b="b"/>
              <a:pathLst>
                <a:path w="403860" h="0">
                  <a:moveTo>
                    <a:pt x="0" y="0"/>
                  </a:moveTo>
                  <a:lnTo>
                    <a:pt x="403567" y="0"/>
                  </a:lnTo>
                </a:path>
              </a:pathLst>
            </a:custGeom>
            <a:ln w="35999">
              <a:solidFill>
                <a:srgbClr val="11111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178086" y="1691652"/>
              <a:ext cx="130175" cy="130175"/>
            </a:xfrm>
            <a:custGeom>
              <a:avLst/>
              <a:gdLst/>
              <a:ahLst/>
              <a:cxnLst/>
              <a:rect l="l" t="t" r="r" b="b"/>
              <a:pathLst>
                <a:path w="130175" h="130175">
                  <a:moveTo>
                    <a:pt x="0" y="0"/>
                  </a:moveTo>
                  <a:lnTo>
                    <a:pt x="0" y="129603"/>
                  </a:lnTo>
                  <a:lnTo>
                    <a:pt x="129590" y="64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2844723" y="3988815"/>
            <a:ext cx="675005" cy="130175"/>
            <a:chOff x="2844723" y="3988815"/>
            <a:chExt cx="675005" cy="130175"/>
          </a:xfrm>
        </p:grpSpPr>
        <p:sp>
          <p:nvSpPr>
            <p:cNvPr id="15" name="object 15" descr=""/>
            <p:cNvSpPr/>
            <p:nvPr/>
          </p:nvSpPr>
          <p:spPr>
            <a:xfrm>
              <a:off x="2844723" y="4053611"/>
              <a:ext cx="554355" cy="0"/>
            </a:xfrm>
            <a:custGeom>
              <a:avLst/>
              <a:gdLst/>
              <a:ahLst/>
              <a:cxnLst/>
              <a:rect l="l" t="t" r="r" b="b"/>
              <a:pathLst>
                <a:path w="554354" h="0">
                  <a:moveTo>
                    <a:pt x="0" y="0"/>
                  </a:moveTo>
                  <a:lnTo>
                    <a:pt x="554037" y="0"/>
                  </a:lnTo>
                </a:path>
              </a:pathLst>
            </a:custGeom>
            <a:ln w="35999">
              <a:solidFill>
                <a:srgbClr val="11111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390125" y="3988815"/>
              <a:ext cx="130175" cy="130175"/>
            </a:xfrm>
            <a:custGeom>
              <a:avLst/>
              <a:gdLst/>
              <a:ahLst/>
              <a:cxnLst/>
              <a:rect l="l" t="t" r="r" b="b"/>
              <a:pathLst>
                <a:path w="130175" h="130175">
                  <a:moveTo>
                    <a:pt x="0" y="0"/>
                  </a:moveTo>
                  <a:lnTo>
                    <a:pt x="0" y="129590"/>
                  </a:lnTo>
                  <a:lnTo>
                    <a:pt x="129590" y="64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3374999" y="945375"/>
            <a:ext cx="5669915" cy="1969135"/>
            <a:chOff x="3374999" y="945375"/>
            <a:chExt cx="5669915" cy="1969135"/>
          </a:xfrm>
        </p:grpSpPr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9380" y="945375"/>
              <a:ext cx="3559662" cy="1513342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3374999" y="945730"/>
              <a:ext cx="3599815" cy="1541145"/>
            </a:xfrm>
            <a:custGeom>
              <a:avLst/>
              <a:gdLst/>
              <a:ahLst/>
              <a:cxnLst/>
              <a:rect l="l" t="t" r="r" b="b"/>
              <a:pathLst>
                <a:path w="3599815" h="1541145">
                  <a:moveTo>
                    <a:pt x="0" y="0"/>
                  </a:moveTo>
                  <a:lnTo>
                    <a:pt x="3599281" y="0"/>
                  </a:lnTo>
                  <a:lnTo>
                    <a:pt x="3599281" y="1540802"/>
                  </a:lnTo>
                  <a:lnTo>
                    <a:pt x="0" y="154080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34762" y="1486090"/>
              <a:ext cx="3809885" cy="1427759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5234762" y="1486458"/>
              <a:ext cx="3810000" cy="1428115"/>
            </a:xfrm>
            <a:custGeom>
              <a:avLst/>
              <a:gdLst/>
              <a:ahLst/>
              <a:cxnLst/>
              <a:rect l="l" t="t" r="r" b="b"/>
              <a:pathLst>
                <a:path w="3810000" h="1428114">
                  <a:moveTo>
                    <a:pt x="0" y="0"/>
                  </a:moveTo>
                  <a:lnTo>
                    <a:pt x="3809873" y="0"/>
                  </a:lnTo>
                  <a:lnTo>
                    <a:pt x="3809873" y="1427759"/>
                  </a:lnTo>
                  <a:lnTo>
                    <a:pt x="0" y="14277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/>
          <p:nvPr/>
        </p:nvSpPr>
        <p:spPr>
          <a:xfrm>
            <a:off x="8360282" y="4773967"/>
            <a:ext cx="189865" cy="192405"/>
          </a:xfrm>
          <a:custGeom>
            <a:avLst/>
            <a:gdLst/>
            <a:ahLst/>
            <a:cxnLst/>
            <a:rect l="l" t="t" r="r" b="b"/>
            <a:pathLst>
              <a:path w="189865" h="192404">
                <a:moveTo>
                  <a:pt x="189356" y="0"/>
                </a:moveTo>
                <a:lnTo>
                  <a:pt x="0" y="0"/>
                </a:lnTo>
                <a:lnTo>
                  <a:pt x="0" y="192239"/>
                </a:lnTo>
                <a:lnTo>
                  <a:pt x="189356" y="192239"/>
                </a:lnTo>
                <a:lnTo>
                  <a:pt x="1893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8347582" y="4744707"/>
            <a:ext cx="214629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5">
                <a:latin typeface="Arial"/>
                <a:cs typeface="Arial"/>
              </a:rPr>
              <a:t>13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56574" y="4752631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333333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7978" y="229323"/>
            <a:ext cx="1391478" cy="5349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391" rIns="0" bIns="0" rtlCol="0" vert="horz">
            <a:spAutoFit/>
          </a:bodyPr>
          <a:lstStyle/>
          <a:p>
            <a:pPr algn="ctr" marL="436880">
              <a:lnSpc>
                <a:spcPts val="1860"/>
              </a:lnSpc>
              <a:spcBef>
                <a:spcPts val="95"/>
              </a:spcBef>
            </a:pPr>
            <a:r>
              <a:rPr dirty="0" sz="1600">
                <a:solidFill>
                  <a:srgbClr val="000000"/>
                </a:solidFill>
              </a:rPr>
              <a:t>Марафон</a:t>
            </a:r>
            <a:r>
              <a:rPr dirty="0" sz="1600" spc="-55">
                <a:solidFill>
                  <a:srgbClr val="000000"/>
                </a:solidFill>
              </a:rPr>
              <a:t> </a:t>
            </a:r>
            <a:r>
              <a:rPr dirty="0" sz="1600" spc="-10">
                <a:solidFill>
                  <a:srgbClr val="000000"/>
                </a:solidFill>
              </a:rPr>
              <a:t>«Охота</a:t>
            </a:r>
            <a:r>
              <a:rPr dirty="0" sz="1600" spc="-60">
                <a:solidFill>
                  <a:srgbClr val="000000"/>
                </a:solidFill>
              </a:rPr>
              <a:t> </a:t>
            </a:r>
            <a:r>
              <a:rPr dirty="0" sz="1600">
                <a:solidFill>
                  <a:srgbClr val="000000"/>
                </a:solidFill>
              </a:rPr>
              <a:t>на</a:t>
            </a:r>
            <a:r>
              <a:rPr dirty="0" sz="1600" spc="-60">
                <a:solidFill>
                  <a:srgbClr val="000000"/>
                </a:solidFill>
              </a:rPr>
              <a:t> </a:t>
            </a:r>
            <a:r>
              <a:rPr dirty="0" sz="1600" spc="-10">
                <a:solidFill>
                  <a:srgbClr val="000000"/>
                </a:solidFill>
              </a:rPr>
              <a:t>риски»</a:t>
            </a:r>
            <a:endParaRPr sz="1600"/>
          </a:p>
          <a:p>
            <a:pPr algn="ctr" marL="436880">
              <a:lnSpc>
                <a:spcPts val="1739"/>
              </a:lnSpc>
            </a:pP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29.01.2024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dirty="0" spc="-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000000"/>
                </a:solidFill>
                <a:latin typeface="Arial"/>
                <a:cs typeface="Arial"/>
              </a:rPr>
              <a:t>01.03.2024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6517" y="847445"/>
            <a:ext cx="2775597" cy="394416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18858" y="1050391"/>
            <a:ext cx="5659755" cy="2835910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algn="ctr" marL="1043305" marR="880744" indent="46990">
              <a:lnSpc>
                <a:spcPts val="1570"/>
              </a:lnSpc>
              <a:spcBef>
                <a:spcPts val="244"/>
              </a:spcBef>
            </a:pPr>
            <a:r>
              <a:rPr dirty="0" sz="1400">
                <a:latin typeface="Arial"/>
                <a:cs typeface="Arial"/>
              </a:rPr>
              <a:t>В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марафоне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приняло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участие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426</a:t>
            </a:r>
            <a:r>
              <a:rPr dirty="0" sz="1400" spc="-10">
                <a:latin typeface="Arial"/>
                <a:cs typeface="Arial"/>
              </a:rPr>
              <a:t> команд. </a:t>
            </a:r>
            <a:r>
              <a:rPr dirty="0" sz="1400">
                <a:latin typeface="Arial"/>
                <a:cs typeface="Arial"/>
              </a:rPr>
              <a:t>Смоленскую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АЭС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в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3-</a:t>
            </a:r>
            <a:r>
              <a:rPr dirty="0" sz="1400">
                <a:latin typeface="Arial"/>
                <a:cs typeface="Arial"/>
              </a:rPr>
              <a:t>й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сезоне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представляли</a:t>
            </a:r>
            <a:endParaRPr sz="1400">
              <a:latin typeface="Arial"/>
              <a:cs typeface="Arial"/>
            </a:endParaRPr>
          </a:p>
          <a:p>
            <a:pPr algn="ctr" marL="206375">
              <a:lnSpc>
                <a:spcPts val="1625"/>
              </a:lnSpc>
              <a:spcBef>
                <a:spcPts val="1435"/>
              </a:spcBef>
            </a:pPr>
            <a:r>
              <a:rPr dirty="0" sz="1400" b="1">
                <a:solidFill>
                  <a:srgbClr val="3464A3"/>
                </a:solidFill>
                <a:latin typeface="Arial"/>
                <a:cs typeface="Arial"/>
              </a:rPr>
              <a:t>64</a:t>
            </a:r>
            <a:r>
              <a:rPr dirty="0" sz="1400" spc="-5" b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464A3"/>
                </a:solidFill>
                <a:latin typeface="Arial"/>
                <a:cs typeface="Arial"/>
              </a:rPr>
              <a:t>команды</a:t>
            </a:r>
            <a:endParaRPr sz="1400">
              <a:latin typeface="Arial"/>
              <a:cs typeface="Arial"/>
            </a:endParaRPr>
          </a:p>
          <a:p>
            <a:pPr algn="ctr" marL="206375">
              <a:lnSpc>
                <a:spcPts val="1625"/>
              </a:lnSpc>
            </a:pPr>
            <a:r>
              <a:rPr dirty="0" sz="1400" b="1">
                <a:solidFill>
                  <a:srgbClr val="3464A3"/>
                </a:solidFill>
                <a:latin typeface="Arial"/>
                <a:cs typeface="Arial"/>
              </a:rPr>
              <a:t>320</a:t>
            </a:r>
            <a:r>
              <a:rPr dirty="0" sz="1400" spc="-10" b="1">
                <a:solidFill>
                  <a:srgbClr val="3464A3"/>
                </a:solidFill>
                <a:latin typeface="Arial"/>
                <a:cs typeface="Arial"/>
              </a:rPr>
              <a:t> человек</a:t>
            </a:r>
            <a:endParaRPr sz="1400">
              <a:latin typeface="Arial"/>
              <a:cs typeface="Arial"/>
            </a:endParaRPr>
          </a:p>
          <a:p>
            <a:pPr algn="ctr" marL="481965" marR="323850">
              <a:lnSpc>
                <a:spcPct val="93800"/>
              </a:lnSpc>
              <a:spcBef>
                <a:spcPts val="1560"/>
              </a:spcBef>
            </a:pPr>
            <a:r>
              <a:rPr dirty="0" sz="1400">
                <a:latin typeface="Arial"/>
                <a:cs typeface="Arial"/>
              </a:rPr>
              <a:t>в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состав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команд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вошли</a:t>
            </a:r>
            <a:r>
              <a:rPr dirty="0" sz="1400" spc="-10">
                <a:latin typeface="Arial"/>
                <a:cs typeface="Arial"/>
              </a:rPr>
              <a:t> уполномоченные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по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охране </a:t>
            </a:r>
            <a:r>
              <a:rPr dirty="0" sz="1400" spc="-10">
                <a:latin typeface="Arial"/>
                <a:cs typeface="Arial"/>
              </a:rPr>
              <a:t>труда, уполномоченные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по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культуре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безопасности,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руководители подразделений.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3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10" b="1">
                <a:latin typeface="Arial"/>
                <a:cs typeface="Arial"/>
              </a:rPr>
              <a:t>1-</a:t>
            </a:r>
            <a:r>
              <a:rPr dirty="0" sz="1400" b="1">
                <a:latin typeface="Arial"/>
                <a:cs typeface="Arial"/>
              </a:rPr>
              <a:t>е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место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в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Марафоне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-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Команда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Смоленской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АЭС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«МД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ВАО</a:t>
            </a:r>
            <a:r>
              <a:rPr dirty="0" sz="1400" spc="-20">
                <a:latin typeface="Arial"/>
                <a:cs typeface="Arial"/>
              </a:rPr>
              <a:t> АЭС»</a:t>
            </a:r>
            <a:endParaRPr sz="1400">
              <a:latin typeface="Arial"/>
              <a:cs typeface="Arial"/>
            </a:endParaRPr>
          </a:p>
          <a:p>
            <a:pPr algn="ctr" marL="151765">
              <a:lnSpc>
                <a:spcPct val="100000"/>
              </a:lnSpc>
              <a:spcBef>
                <a:spcPts val="1470"/>
              </a:spcBef>
            </a:pPr>
            <a:r>
              <a:rPr dirty="0" sz="1400" b="1">
                <a:latin typeface="Arial"/>
                <a:cs typeface="Arial"/>
              </a:rPr>
              <a:t>3-е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место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-</a:t>
            </a:r>
            <a:r>
              <a:rPr dirty="0" sz="1400" spc="3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команда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Смоленского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АЭР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«Риски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в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тиски»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034" y="3453142"/>
            <a:ext cx="698030" cy="69047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93028" y="3960328"/>
            <a:ext cx="806318" cy="8063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56574" y="4752631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333333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7978" y="229323"/>
            <a:ext cx="1391478" cy="5349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861" rIns="0" bIns="0" rtlCol="0" vert="horz">
            <a:spAutoFit/>
          </a:bodyPr>
          <a:lstStyle/>
          <a:p>
            <a:pPr marL="492125" marR="5080" indent="-104775">
              <a:lnSpc>
                <a:spcPct val="117300"/>
              </a:lnSpc>
              <a:spcBef>
                <a:spcPts val="100"/>
              </a:spcBef>
            </a:pPr>
            <a:r>
              <a:rPr dirty="0" sz="1400">
                <a:solidFill>
                  <a:srgbClr val="000000"/>
                </a:solidFill>
              </a:rPr>
              <a:t>Награждение</a:t>
            </a:r>
            <a:r>
              <a:rPr dirty="0" sz="1400" spc="-50">
                <a:solidFill>
                  <a:srgbClr val="000000"/>
                </a:solidFill>
              </a:rPr>
              <a:t> </a:t>
            </a:r>
            <a:r>
              <a:rPr dirty="0" sz="1400" spc="-10">
                <a:solidFill>
                  <a:srgbClr val="000000"/>
                </a:solidFill>
              </a:rPr>
              <a:t>уполномоченных</a:t>
            </a:r>
            <a:r>
              <a:rPr dirty="0" sz="1400" spc="-35">
                <a:solidFill>
                  <a:srgbClr val="000000"/>
                </a:solidFill>
              </a:rPr>
              <a:t> </a:t>
            </a:r>
            <a:r>
              <a:rPr dirty="0" sz="1400">
                <a:solidFill>
                  <a:srgbClr val="000000"/>
                </a:solidFill>
              </a:rPr>
              <a:t>по</a:t>
            </a:r>
            <a:r>
              <a:rPr dirty="0" sz="1400" spc="-50">
                <a:solidFill>
                  <a:srgbClr val="000000"/>
                </a:solidFill>
              </a:rPr>
              <a:t> </a:t>
            </a:r>
            <a:r>
              <a:rPr dirty="0" sz="1400">
                <a:solidFill>
                  <a:srgbClr val="000000"/>
                </a:solidFill>
              </a:rPr>
              <a:t>охране</a:t>
            </a:r>
            <a:r>
              <a:rPr dirty="0" sz="1400" spc="-40">
                <a:solidFill>
                  <a:srgbClr val="000000"/>
                </a:solidFill>
              </a:rPr>
              <a:t> </a:t>
            </a:r>
            <a:r>
              <a:rPr dirty="0" sz="1400">
                <a:solidFill>
                  <a:srgbClr val="000000"/>
                </a:solidFill>
              </a:rPr>
              <a:t>труда</a:t>
            </a:r>
            <a:r>
              <a:rPr dirty="0" sz="1400" spc="-35">
                <a:solidFill>
                  <a:srgbClr val="000000"/>
                </a:solidFill>
              </a:rPr>
              <a:t> </a:t>
            </a:r>
            <a:r>
              <a:rPr dirty="0" sz="1400" spc="-10">
                <a:solidFill>
                  <a:srgbClr val="000000"/>
                </a:solidFill>
              </a:rPr>
              <a:t>Смоленской</a:t>
            </a:r>
            <a:r>
              <a:rPr dirty="0" sz="1400" spc="-25">
                <a:solidFill>
                  <a:srgbClr val="000000"/>
                </a:solidFill>
              </a:rPr>
              <a:t> АЭС </a:t>
            </a:r>
            <a:r>
              <a:rPr dirty="0" sz="1400" spc="-10">
                <a:solidFill>
                  <a:srgbClr val="000000"/>
                </a:solidFill>
              </a:rPr>
              <a:t>Благодарственным</a:t>
            </a:r>
            <a:r>
              <a:rPr dirty="0" sz="1400" spc="-30">
                <a:solidFill>
                  <a:srgbClr val="000000"/>
                </a:solidFill>
              </a:rPr>
              <a:t> </a:t>
            </a:r>
            <a:r>
              <a:rPr dirty="0" sz="1400">
                <a:solidFill>
                  <a:srgbClr val="000000"/>
                </a:solidFill>
              </a:rPr>
              <a:t>письмом</a:t>
            </a:r>
            <a:r>
              <a:rPr dirty="0" sz="1400" spc="-30">
                <a:solidFill>
                  <a:srgbClr val="000000"/>
                </a:solidFill>
              </a:rPr>
              <a:t> </a:t>
            </a:r>
            <a:r>
              <a:rPr dirty="0" sz="1400" spc="-10">
                <a:solidFill>
                  <a:srgbClr val="000000"/>
                </a:solidFill>
              </a:rPr>
              <a:t>Губернатора</a:t>
            </a:r>
            <a:r>
              <a:rPr dirty="0" sz="1400" spc="-35">
                <a:solidFill>
                  <a:srgbClr val="000000"/>
                </a:solidFill>
              </a:rPr>
              <a:t> </a:t>
            </a:r>
            <a:r>
              <a:rPr dirty="0" sz="1400" spc="-10">
                <a:solidFill>
                  <a:srgbClr val="000000"/>
                </a:solidFill>
              </a:rPr>
              <a:t>Смоленской</a:t>
            </a:r>
            <a:r>
              <a:rPr dirty="0" sz="1400" spc="-30">
                <a:solidFill>
                  <a:srgbClr val="000000"/>
                </a:solidFill>
              </a:rPr>
              <a:t> </a:t>
            </a:r>
            <a:r>
              <a:rPr dirty="0" sz="1400" spc="-10">
                <a:solidFill>
                  <a:srgbClr val="000000"/>
                </a:solidFill>
              </a:rPr>
              <a:t>области</a:t>
            </a:r>
            <a:endParaRPr sz="1400"/>
          </a:p>
        </p:txBody>
      </p:sp>
      <p:grpSp>
        <p:nvGrpSpPr>
          <p:cNvPr id="5" name="object 5" descr=""/>
          <p:cNvGrpSpPr/>
          <p:nvPr/>
        </p:nvGrpSpPr>
        <p:grpSpPr>
          <a:xfrm>
            <a:off x="346671" y="1482128"/>
            <a:ext cx="2529840" cy="2422525"/>
            <a:chOff x="346671" y="1482128"/>
            <a:chExt cx="2529840" cy="242252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671" y="1482140"/>
              <a:ext cx="2529713" cy="242206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346684" y="1482128"/>
              <a:ext cx="2529840" cy="2422525"/>
            </a:xfrm>
            <a:custGeom>
              <a:avLst/>
              <a:gdLst/>
              <a:ahLst/>
              <a:cxnLst/>
              <a:rect l="l" t="t" r="r" b="b"/>
              <a:pathLst>
                <a:path w="2529840" h="2422525">
                  <a:moveTo>
                    <a:pt x="0" y="0"/>
                  </a:moveTo>
                  <a:lnTo>
                    <a:pt x="2529713" y="0"/>
                  </a:lnTo>
                  <a:lnTo>
                    <a:pt x="2529713" y="2422080"/>
                  </a:lnTo>
                  <a:lnTo>
                    <a:pt x="0" y="24220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3239998" y="1460169"/>
            <a:ext cx="2573020" cy="2424430"/>
            <a:chOff x="3239998" y="1460169"/>
            <a:chExt cx="2573020" cy="242443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998" y="1460182"/>
              <a:ext cx="2572550" cy="2423871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3239998" y="1460169"/>
              <a:ext cx="2573020" cy="2424430"/>
            </a:xfrm>
            <a:custGeom>
              <a:avLst/>
              <a:gdLst/>
              <a:ahLst/>
              <a:cxnLst/>
              <a:rect l="l" t="t" r="r" b="b"/>
              <a:pathLst>
                <a:path w="2573020" h="2424429">
                  <a:moveTo>
                    <a:pt x="0" y="0"/>
                  </a:moveTo>
                  <a:lnTo>
                    <a:pt x="2572562" y="0"/>
                  </a:lnTo>
                  <a:lnTo>
                    <a:pt x="2572562" y="2423883"/>
                  </a:lnTo>
                  <a:lnTo>
                    <a:pt x="0" y="242388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6300355" y="1462697"/>
            <a:ext cx="2430780" cy="2422525"/>
            <a:chOff x="6300355" y="1462697"/>
            <a:chExt cx="2430780" cy="2422525"/>
          </a:xfrm>
        </p:grpSpPr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0355" y="1474215"/>
              <a:ext cx="2430348" cy="2410548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6300355" y="1462697"/>
              <a:ext cx="2430780" cy="2422525"/>
            </a:xfrm>
            <a:custGeom>
              <a:avLst/>
              <a:gdLst/>
              <a:ahLst/>
              <a:cxnLst/>
              <a:rect l="l" t="t" r="r" b="b"/>
              <a:pathLst>
                <a:path w="2430779" h="2422525">
                  <a:moveTo>
                    <a:pt x="0" y="0"/>
                  </a:moveTo>
                  <a:lnTo>
                    <a:pt x="2430360" y="0"/>
                  </a:lnTo>
                  <a:lnTo>
                    <a:pt x="2430360" y="2422080"/>
                  </a:lnTo>
                  <a:lnTo>
                    <a:pt x="0" y="24220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742937" y="3999153"/>
            <a:ext cx="1751330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Михайлов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Владимир Александрович</a:t>
            </a:r>
            <a:endParaRPr sz="14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</a:pPr>
            <a:r>
              <a:rPr dirty="0" sz="1400" spc="-25">
                <a:latin typeface="Arial"/>
                <a:cs typeface="Arial"/>
              </a:rPr>
              <a:t>ЦВ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949814" y="3968559"/>
            <a:ext cx="1227455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Дьякова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Юлия </a:t>
            </a:r>
            <a:r>
              <a:rPr dirty="0" sz="1400" spc="-10">
                <a:latin typeface="Arial"/>
                <a:cs typeface="Arial"/>
              </a:rPr>
              <a:t>Федоровна </a:t>
            </a:r>
            <a:r>
              <a:rPr dirty="0" sz="1400" spc="-25">
                <a:latin typeface="Arial"/>
                <a:cs typeface="Arial"/>
              </a:rPr>
              <a:t>ЦОС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741261" y="3916717"/>
            <a:ext cx="1451610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Ястребов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Сергей Сергеевич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80"/>
              </a:lnSpc>
            </a:pPr>
            <a:r>
              <a:rPr dirty="0" sz="1400" spc="-20">
                <a:latin typeface="Arial"/>
                <a:cs typeface="Arial"/>
              </a:rPr>
              <a:t>ЦТАИ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24421" y="905319"/>
            <a:ext cx="7949565" cy="438784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2512695" marR="5080" indent="-2500630">
              <a:lnSpc>
                <a:spcPts val="1570"/>
              </a:lnSpc>
              <a:spcBef>
                <a:spcPts val="244"/>
              </a:spcBef>
            </a:pPr>
            <a:r>
              <a:rPr dirty="0" sz="1400">
                <a:latin typeface="Arial"/>
                <a:cs typeface="Arial"/>
              </a:rPr>
              <a:t>По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итогам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2023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года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3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УОТ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заняли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призовые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места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в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конкурсе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на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Лучшего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уполномоченного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по </a:t>
            </a:r>
            <a:r>
              <a:rPr dirty="0" sz="1400">
                <a:latin typeface="Arial"/>
                <a:cs typeface="Arial"/>
              </a:rPr>
              <a:t>охране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труда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Смоленской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области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51163" y="4611540"/>
            <a:ext cx="198120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50"/>
              </a:lnSpc>
            </a:pPr>
            <a:r>
              <a:rPr dirty="0" sz="1400" spc="-25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8607" y="173353"/>
            <a:ext cx="1225669" cy="5026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7355" rIns="0" bIns="0" rtlCol="0" vert="horz">
            <a:spAutoFit/>
          </a:bodyPr>
          <a:lstStyle/>
          <a:p>
            <a:pPr marL="253365">
              <a:lnSpc>
                <a:spcPct val="100000"/>
              </a:lnSpc>
              <a:spcBef>
                <a:spcPts val="120"/>
              </a:spcBef>
            </a:pPr>
            <a:r>
              <a:rPr dirty="0"/>
              <a:t>Ежегодный</a:t>
            </a:r>
            <a:r>
              <a:rPr dirty="0" spc="20"/>
              <a:t> </a:t>
            </a:r>
            <a:r>
              <a:rPr dirty="0"/>
              <a:t>конкурс</a:t>
            </a:r>
            <a:r>
              <a:rPr dirty="0" spc="20"/>
              <a:t> </a:t>
            </a:r>
            <a:r>
              <a:rPr dirty="0"/>
              <a:t>на</a:t>
            </a:r>
            <a:r>
              <a:rPr dirty="0" spc="20"/>
              <a:t> </a:t>
            </a:r>
            <a:r>
              <a:rPr dirty="0"/>
              <a:t>лучшее</a:t>
            </a:r>
            <a:r>
              <a:rPr dirty="0" spc="20"/>
              <a:t> </a:t>
            </a:r>
            <a:r>
              <a:rPr dirty="0"/>
              <a:t>знание</a:t>
            </a:r>
            <a:r>
              <a:rPr dirty="0" spc="20"/>
              <a:t> </a:t>
            </a:r>
            <a:r>
              <a:rPr dirty="0"/>
              <a:t>правил</a:t>
            </a:r>
            <a:r>
              <a:rPr dirty="0" spc="20"/>
              <a:t> </a:t>
            </a:r>
            <a:r>
              <a:rPr dirty="0"/>
              <a:t>охраны</a:t>
            </a:r>
            <a:r>
              <a:rPr dirty="0" spc="15"/>
              <a:t> </a:t>
            </a:r>
            <a:r>
              <a:rPr dirty="0" spc="-10"/>
              <a:t>труда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490321" y="2194572"/>
            <a:ext cx="3945254" cy="2589530"/>
            <a:chOff x="490321" y="2194572"/>
            <a:chExt cx="3945254" cy="258953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321" y="2194572"/>
              <a:ext cx="3945242" cy="258875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90321" y="2194928"/>
              <a:ext cx="3945254" cy="2588895"/>
            </a:xfrm>
            <a:custGeom>
              <a:avLst/>
              <a:gdLst/>
              <a:ahLst/>
              <a:cxnLst/>
              <a:rect l="l" t="t" r="r" b="b"/>
              <a:pathLst>
                <a:path w="3945254" h="2588895">
                  <a:moveTo>
                    <a:pt x="0" y="0"/>
                  </a:moveTo>
                  <a:lnTo>
                    <a:pt x="3945242" y="0"/>
                  </a:lnTo>
                  <a:lnTo>
                    <a:pt x="3945242" y="2588768"/>
                  </a:lnTo>
                  <a:lnTo>
                    <a:pt x="0" y="258876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18299" y="947432"/>
            <a:ext cx="670433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1.</a:t>
            </a:r>
            <a:r>
              <a:rPr dirty="0" sz="1500" spc="-10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Станционный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отборочный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этап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конкурса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на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знание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правил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охраны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труда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18299" y="1370431"/>
            <a:ext cx="2794635" cy="46609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024255" marR="5080" indent="-1012190">
              <a:lnSpc>
                <a:spcPts val="1670"/>
              </a:lnSpc>
              <a:spcBef>
                <a:spcPts val="260"/>
              </a:spcBef>
            </a:pPr>
            <a:r>
              <a:rPr dirty="0" sz="1500" spc="-10">
                <a:solidFill>
                  <a:srgbClr val="3464A3"/>
                </a:solidFill>
                <a:latin typeface="Arial"/>
                <a:cs typeface="Arial"/>
              </a:rPr>
              <a:t>Категории:</a:t>
            </a:r>
            <a:r>
              <a:rPr dirty="0" sz="1500" spc="-45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Специалисты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(ИТР) </a:t>
            </a:r>
            <a:r>
              <a:rPr dirty="0" sz="1500" spc="-10">
                <a:latin typeface="Arial"/>
                <a:cs typeface="Arial"/>
              </a:rPr>
              <a:t>Рабочие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6888238" y="2493733"/>
            <a:ext cx="1953260" cy="2432685"/>
            <a:chOff x="6888238" y="2493733"/>
            <a:chExt cx="1953260" cy="2432685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80487" y="2493733"/>
              <a:ext cx="1714983" cy="2395544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6888238" y="2494089"/>
              <a:ext cx="1953260" cy="2432685"/>
            </a:xfrm>
            <a:custGeom>
              <a:avLst/>
              <a:gdLst/>
              <a:ahLst/>
              <a:cxnLst/>
              <a:rect l="l" t="t" r="r" b="b"/>
              <a:pathLst>
                <a:path w="1953259" h="2432685">
                  <a:moveTo>
                    <a:pt x="0" y="0"/>
                  </a:moveTo>
                  <a:lnTo>
                    <a:pt x="1953005" y="0"/>
                  </a:lnTo>
                  <a:lnTo>
                    <a:pt x="1953005" y="2432164"/>
                  </a:lnTo>
                  <a:lnTo>
                    <a:pt x="0" y="243216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4832184" y="1476997"/>
            <a:ext cx="3893820" cy="67881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5080" indent="240029">
              <a:lnSpc>
                <a:spcPts val="1670"/>
              </a:lnSpc>
              <a:spcBef>
                <a:spcPts val="260"/>
              </a:spcBef>
            </a:pPr>
            <a:r>
              <a:rPr dirty="0" sz="1500">
                <a:latin typeface="Arial"/>
                <a:cs typeface="Arial"/>
              </a:rPr>
              <a:t>2.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Участие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победителей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станционного отборочного</a:t>
            </a:r>
            <a:r>
              <a:rPr dirty="0" sz="1500" spc="-6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этапа</a:t>
            </a:r>
            <a:r>
              <a:rPr dirty="0" sz="1500" spc="-6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в</a:t>
            </a:r>
            <a:r>
              <a:rPr dirty="0" sz="1500" spc="-7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заключительном</a:t>
            </a:r>
            <a:r>
              <a:rPr dirty="0" sz="1500" spc="-6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этапе</a:t>
            </a:r>
            <a:endParaRPr sz="1500">
              <a:latin typeface="Arial"/>
              <a:cs typeface="Arial"/>
            </a:endParaRPr>
          </a:p>
          <a:p>
            <a:pPr marL="1068070">
              <a:lnSpc>
                <a:spcPts val="1639"/>
              </a:lnSpc>
            </a:pPr>
            <a:r>
              <a:rPr dirty="0" sz="1500">
                <a:latin typeface="Arial"/>
                <a:cs typeface="Arial"/>
              </a:rPr>
              <a:t>Конкурса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в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ДОТиЗП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4591443" y="2728086"/>
            <a:ext cx="2150745" cy="1725930"/>
            <a:chOff x="4591443" y="2728086"/>
            <a:chExt cx="2150745" cy="1725930"/>
          </a:xfrm>
        </p:grpSpPr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91443" y="2728099"/>
              <a:ext cx="2150617" cy="1725472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4591443" y="2728086"/>
              <a:ext cx="2150745" cy="1725930"/>
            </a:xfrm>
            <a:custGeom>
              <a:avLst/>
              <a:gdLst/>
              <a:ahLst/>
              <a:cxnLst/>
              <a:rect l="l" t="t" r="r" b="b"/>
              <a:pathLst>
                <a:path w="2150745" h="1725929">
                  <a:moveTo>
                    <a:pt x="0" y="0"/>
                  </a:moveTo>
                  <a:lnTo>
                    <a:pt x="2150630" y="0"/>
                  </a:lnTo>
                  <a:lnTo>
                    <a:pt x="2150630" y="1725485"/>
                  </a:lnTo>
                  <a:lnTo>
                    <a:pt x="0" y="172548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51163" y="4611540"/>
            <a:ext cx="198120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50"/>
              </a:lnSpc>
            </a:pPr>
            <a:r>
              <a:rPr dirty="0" sz="1400" spc="-25">
                <a:latin typeface="Arial"/>
                <a:cs typeface="Arial"/>
              </a:rPr>
              <a:t>17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8607" y="173353"/>
            <a:ext cx="1225669" cy="5026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0418" y="264515"/>
            <a:ext cx="5774690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00000"/>
                </a:solidFill>
              </a:rPr>
              <a:t>Конкурс</a:t>
            </a:r>
            <a:r>
              <a:rPr dirty="0" sz="1600" spc="-75">
                <a:solidFill>
                  <a:srgbClr val="000000"/>
                </a:solidFill>
              </a:rPr>
              <a:t> </a:t>
            </a:r>
            <a:r>
              <a:rPr dirty="0" sz="1600" spc="-10">
                <a:solidFill>
                  <a:srgbClr val="000000"/>
                </a:solidFill>
              </a:rPr>
              <a:t>детского</a:t>
            </a:r>
            <a:r>
              <a:rPr dirty="0" sz="1600" spc="-80">
                <a:solidFill>
                  <a:srgbClr val="000000"/>
                </a:solidFill>
              </a:rPr>
              <a:t> </a:t>
            </a:r>
            <a:r>
              <a:rPr dirty="0" sz="1600">
                <a:solidFill>
                  <a:srgbClr val="000000"/>
                </a:solidFill>
              </a:rPr>
              <a:t>рисунка</a:t>
            </a:r>
            <a:r>
              <a:rPr dirty="0" sz="1600" spc="-70">
                <a:solidFill>
                  <a:srgbClr val="000000"/>
                </a:solidFill>
              </a:rPr>
              <a:t> </a:t>
            </a:r>
            <a:r>
              <a:rPr dirty="0" sz="1600">
                <a:solidFill>
                  <a:srgbClr val="000000"/>
                </a:solidFill>
              </a:rPr>
              <a:t>«Охрана</a:t>
            </a:r>
            <a:r>
              <a:rPr dirty="0" sz="1600" spc="-65">
                <a:solidFill>
                  <a:srgbClr val="000000"/>
                </a:solidFill>
              </a:rPr>
              <a:t> </a:t>
            </a:r>
            <a:r>
              <a:rPr dirty="0" sz="1600">
                <a:solidFill>
                  <a:srgbClr val="000000"/>
                </a:solidFill>
              </a:rPr>
              <a:t>труда</a:t>
            </a:r>
            <a:r>
              <a:rPr dirty="0" sz="1600" spc="-75">
                <a:solidFill>
                  <a:srgbClr val="000000"/>
                </a:solidFill>
              </a:rPr>
              <a:t> </a:t>
            </a:r>
            <a:r>
              <a:rPr dirty="0" sz="1600" spc="-10">
                <a:solidFill>
                  <a:srgbClr val="000000"/>
                </a:solidFill>
              </a:rPr>
              <a:t>глазами</a:t>
            </a:r>
            <a:r>
              <a:rPr dirty="0" sz="1600" spc="-65">
                <a:solidFill>
                  <a:srgbClr val="000000"/>
                </a:solidFill>
              </a:rPr>
              <a:t> </a:t>
            </a:r>
            <a:r>
              <a:rPr dirty="0" sz="1600" spc="-10">
                <a:solidFill>
                  <a:srgbClr val="000000"/>
                </a:solidFill>
              </a:rPr>
              <a:t>детей»</a:t>
            </a:r>
            <a:endParaRPr sz="1600"/>
          </a:p>
        </p:txBody>
      </p:sp>
      <p:grpSp>
        <p:nvGrpSpPr>
          <p:cNvPr id="5" name="object 5" descr=""/>
          <p:cNvGrpSpPr/>
          <p:nvPr/>
        </p:nvGrpSpPr>
        <p:grpSpPr>
          <a:xfrm>
            <a:off x="6476401" y="1982176"/>
            <a:ext cx="2355850" cy="2962275"/>
            <a:chOff x="6476401" y="1982176"/>
            <a:chExt cx="2355850" cy="296227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2879" y="1988299"/>
              <a:ext cx="2342515" cy="294911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479641" y="1985416"/>
              <a:ext cx="2349500" cy="2955925"/>
            </a:xfrm>
            <a:custGeom>
              <a:avLst/>
              <a:gdLst/>
              <a:ahLst/>
              <a:cxnLst/>
              <a:rect l="l" t="t" r="r" b="b"/>
              <a:pathLst>
                <a:path w="2349500" h="2955925">
                  <a:moveTo>
                    <a:pt x="0" y="0"/>
                  </a:moveTo>
                  <a:lnTo>
                    <a:pt x="2349004" y="0"/>
                  </a:lnTo>
                  <a:lnTo>
                    <a:pt x="2349004" y="2955594"/>
                  </a:lnTo>
                  <a:lnTo>
                    <a:pt x="0" y="2955594"/>
                  </a:lnTo>
                  <a:lnTo>
                    <a:pt x="0" y="0"/>
                  </a:lnTo>
                  <a:close/>
                </a:path>
              </a:pathLst>
            </a:custGeom>
            <a:ln w="64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2582278" y="2195652"/>
            <a:ext cx="3482975" cy="2440305"/>
            <a:chOff x="2582278" y="2195652"/>
            <a:chExt cx="3482975" cy="2440305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2278" y="2195652"/>
              <a:ext cx="3482644" cy="243936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582278" y="2196007"/>
              <a:ext cx="3482975" cy="2439670"/>
            </a:xfrm>
            <a:custGeom>
              <a:avLst/>
              <a:gdLst/>
              <a:ahLst/>
              <a:cxnLst/>
              <a:rect l="l" t="t" r="r" b="b"/>
              <a:pathLst>
                <a:path w="3482975" h="2439670">
                  <a:moveTo>
                    <a:pt x="0" y="0"/>
                  </a:moveTo>
                  <a:lnTo>
                    <a:pt x="3482644" y="0"/>
                  </a:lnTo>
                  <a:lnTo>
                    <a:pt x="3482644" y="2439365"/>
                  </a:lnTo>
                  <a:lnTo>
                    <a:pt x="0" y="24393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142925" y="2120772"/>
            <a:ext cx="1988185" cy="2820670"/>
            <a:chOff x="142925" y="2120772"/>
            <a:chExt cx="1988185" cy="2820670"/>
          </a:xfrm>
        </p:grpSpPr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925" y="2120772"/>
              <a:ext cx="1987562" cy="2819882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42925" y="2121128"/>
              <a:ext cx="1987550" cy="2820035"/>
            </a:xfrm>
            <a:custGeom>
              <a:avLst/>
              <a:gdLst/>
              <a:ahLst/>
              <a:cxnLst/>
              <a:rect l="l" t="t" r="r" b="b"/>
              <a:pathLst>
                <a:path w="1987550" h="2820035">
                  <a:moveTo>
                    <a:pt x="0" y="0"/>
                  </a:moveTo>
                  <a:lnTo>
                    <a:pt x="1987550" y="0"/>
                  </a:lnTo>
                  <a:lnTo>
                    <a:pt x="1987550" y="2819882"/>
                  </a:lnTo>
                  <a:lnTo>
                    <a:pt x="0" y="281988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322465" y="716318"/>
            <a:ext cx="8324850" cy="11461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445770" indent="449580">
              <a:lnSpc>
                <a:spcPts val="1450"/>
              </a:lnSpc>
              <a:spcBef>
                <a:spcPts val="240"/>
              </a:spcBef>
            </a:pPr>
            <a:r>
              <a:rPr dirty="0" sz="1300" spc="-20">
                <a:latin typeface="Arial"/>
                <a:cs typeface="Arial"/>
              </a:rPr>
              <a:t>Подготовку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и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проведение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конкурса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осуществляет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отдел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охраны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труда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Смоленской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АЭС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и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сектор </a:t>
            </a:r>
            <a:r>
              <a:rPr dirty="0" sz="1300" spc="-25">
                <a:latin typeface="Arial"/>
                <a:cs typeface="Arial"/>
              </a:rPr>
              <a:t>культурно-</a:t>
            </a:r>
            <a:r>
              <a:rPr dirty="0" sz="1300" spc="-10">
                <a:latin typeface="Arial"/>
                <a:cs typeface="Arial"/>
              </a:rPr>
              <a:t>досуговой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работы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ППО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Смоленской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АЭС.</a:t>
            </a:r>
            <a:endParaRPr sz="1300">
              <a:latin typeface="Arial"/>
              <a:cs typeface="Arial"/>
            </a:endParaRPr>
          </a:p>
          <a:p>
            <a:pPr marL="12700" marR="5080" indent="449580">
              <a:lnSpc>
                <a:spcPts val="1450"/>
              </a:lnSpc>
              <a:tabLst>
                <a:tab pos="697230" algn="l"/>
                <a:tab pos="1576070" algn="l"/>
                <a:tab pos="2969895" algn="l"/>
                <a:tab pos="3616325" algn="l"/>
                <a:tab pos="4155440" algn="l"/>
                <a:tab pos="5182235" algn="l"/>
                <a:tab pos="5659755" algn="l"/>
                <a:tab pos="6745605" algn="l"/>
                <a:tab pos="7796530" algn="l"/>
              </a:tabLst>
            </a:pPr>
            <a:r>
              <a:rPr dirty="0" sz="1300">
                <a:latin typeface="Arial"/>
                <a:cs typeface="Arial"/>
              </a:rPr>
              <a:t>К</a:t>
            </a:r>
            <a:r>
              <a:rPr dirty="0" sz="1300" spc="26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участию</a:t>
            </a:r>
            <a:r>
              <a:rPr dirty="0" sz="1300" spc="26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в</a:t>
            </a:r>
            <a:r>
              <a:rPr dirty="0" sz="1300" spc="254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Конкурсе</a:t>
            </a:r>
            <a:r>
              <a:rPr dirty="0" sz="1300" spc="254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приглашаются</a:t>
            </a:r>
            <a:r>
              <a:rPr dirty="0" sz="1300" spc="26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учащиеся</a:t>
            </a:r>
            <a:r>
              <a:rPr dirty="0" sz="1300" spc="26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средних</a:t>
            </a:r>
            <a:r>
              <a:rPr dirty="0" sz="1300" spc="26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школ</a:t>
            </a:r>
            <a:r>
              <a:rPr dirty="0" sz="1300" spc="26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города,</a:t>
            </a:r>
            <a:r>
              <a:rPr dirty="0" sz="1300" spc="26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городской</a:t>
            </a:r>
            <a:r>
              <a:rPr dirty="0" sz="1300" spc="254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художественной школы,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Arial"/>
                <a:cs typeface="Arial"/>
              </a:rPr>
              <a:t>учащиеся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Arial"/>
                <a:cs typeface="Arial"/>
              </a:rPr>
              <a:t>художественных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Arial"/>
                <a:cs typeface="Arial"/>
              </a:rPr>
              <a:t>студий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20">
                <a:latin typeface="Arial"/>
                <a:cs typeface="Arial"/>
              </a:rPr>
              <a:t>Дома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Arial"/>
                <a:cs typeface="Arial"/>
              </a:rPr>
              <a:t>творчества,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20">
                <a:latin typeface="Arial"/>
                <a:cs typeface="Arial"/>
              </a:rPr>
              <a:t>дети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Arial"/>
                <a:cs typeface="Arial"/>
              </a:rPr>
              <a:t>дошкольных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Arial"/>
                <a:cs typeface="Arial"/>
              </a:rPr>
              <a:t>учреждений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25">
                <a:latin typeface="Arial"/>
                <a:cs typeface="Arial"/>
              </a:rPr>
              <a:t>города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370"/>
              </a:lnSpc>
            </a:pPr>
            <a:r>
              <a:rPr dirty="0" sz="1300" spc="-10">
                <a:latin typeface="Arial"/>
                <a:cs typeface="Arial"/>
              </a:rPr>
              <a:t>Десногорска.</a:t>
            </a:r>
            <a:endParaRPr sz="1300">
              <a:latin typeface="Arial"/>
              <a:cs typeface="Arial"/>
            </a:endParaRPr>
          </a:p>
          <a:p>
            <a:pPr marL="462280">
              <a:lnSpc>
                <a:spcPts val="1510"/>
              </a:lnSpc>
            </a:pPr>
            <a:r>
              <a:rPr dirty="0" sz="1300">
                <a:latin typeface="Arial"/>
                <a:cs typeface="Arial"/>
              </a:rPr>
              <a:t>В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Конкурсе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могут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принимать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участие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школьники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Рославльского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района.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82437" y="2425687"/>
            <a:ext cx="3576320" cy="253873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1400">
              <a:latin typeface="Times New Roman"/>
              <a:cs typeface="Times New Roman"/>
            </a:endParaRPr>
          </a:p>
          <a:p>
            <a:pPr algn="r" marR="201930">
              <a:lnSpc>
                <a:spcPct val="100000"/>
              </a:lnSpc>
            </a:pPr>
            <a:r>
              <a:rPr dirty="0" sz="1400" spc="-25">
                <a:latin typeface="Arial"/>
                <a:cs typeface="Arial"/>
              </a:rPr>
              <a:t>18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8607" y="173353"/>
            <a:ext cx="1225669" cy="5026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22145" y="264515"/>
            <a:ext cx="5070475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00000"/>
                </a:solidFill>
              </a:rPr>
              <a:t>Конкурс</a:t>
            </a:r>
            <a:r>
              <a:rPr dirty="0" sz="1600" spc="-40">
                <a:solidFill>
                  <a:srgbClr val="000000"/>
                </a:solidFill>
              </a:rPr>
              <a:t> </a:t>
            </a:r>
            <a:r>
              <a:rPr dirty="0" sz="1600" spc="-10">
                <a:solidFill>
                  <a:srgbClr val="000000"/>
                </a:solidFill>
              </a:rPr>
              <a:t>плакатов,</a:t>
            </a:r>
            <a:r>
              <a:rPr dirty="0" sz="1600" spc="-55">
                <a:solidFill>
                  <a:srgbClr val="000000"/>
                </a:solidFill>
              </a:rPr>
              <a:t> </a:t>
            </a:r>
            <a:r>
              <a:rPr dirty="0" sz="1600" spc="-10">
                <a:solidFill>
                  <a:srgbClr val="000000"/>
                </a:solidFill>
              </a:rPr>
              <a:t>видеороликов</a:t>
            </a:r>
            <a:r>
              <a:rPr dirty="0" sz="1600" spc="-50">
                <a:solidFill>
                  <a:srgbClr val="000000"/>
                </a:solidFill>
              </a:rPr>
              <a:t> </a:t>
            </a:r>
            <a:r>
              <a:rPr dirty="0" sz="1600">
                <a:solidFill>
                  <a:srgbClr val="000000"/>
                </a:solidFill>
              </a:rPr>
              <a:t>по</a:t>
            </a:r>
            <a:r>
              <a:rPr dirty="0" sz="1600" spc="-50">
                <a:solidFill>
                  <a:srgbClr val="000000"/>
                </a:solidFill>
              </a:rPr>
              <a:t> </a:t>
            </a:r>
            <a:r>
              <a:rPr dirty="0" sz="1600">
                <a:solidFill>
                  <a:srgbClr val="000000"/>
                </a:solidFill>
              </a:rPr>
              <a:t>охране</a:t>
            </a:r>
            <a:r>
              <a:rPr dirty="0" sz="1600" spc="-50">
                <a:solidFill>
                  <a:srgbClr val="000000"/>
                </a:solidFill>
              </a:rPr>
              <a:t> </a:t>
            </a:r>
            <a:r>
              <a:rPr dirty="0" sz="1600" spc="-10">
                <a:solidFill>
                  <a:srgbClr val="000000"/>
                </a:solidFill>
              </a:rPr>
              <a:t>труда</a:t>
            </a:r>
            <a:endParaRPr sz="1600"/>
          </a:p>
        </p:txBody>
      </p:sp>
      <p:sp>
        <p:nvSpPr>
          <p:cNvPr id="5" name="object 5" descr=""/>
          <p:cNvSpPr txBox="1"/>
          <p:nvPr/>
        </p:nvSpPr>
        <p:spPr>
          <a:xfrm>
            <a:off x="682104" y="670598"/>
            <a:ext cx="6791325" cy="59309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460"/>
              </a:lnSpc>
              <a:spcBef>
                <a:spcPts val="229"/>
              </a:spcBef>
            </a:pPr>
            <a:r>
              <a:rPr dirty="0" sz="1300" spc="-20">
                <a:latin typeface="Arial"/>
                <a:cs typeface="Arial"/>
              </a:rPr>
              <a:t>Подготовку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и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проведение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конкурса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осуществляет</a:t>
            </a:r>
            <a:r>
              <a:rPr dirty="0" sz="1300" spc="-5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отдел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охраны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труда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Смоленской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АЭС. </a:t>
            </a:r>
            <a:r>
              <a:rPr dirty="0" sz="1300">
                <a:latin typeface="Arial"/>
                <a:cs typeface="Arial"/>
              </a:rPr>
              <a:t>Конкурс</a:t>
            </a:r>
            <a:r>
              <a:rPr dirty="0" sz="1300" spc="-5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проводится</a:t>
            </a:r>
            <a:r>
              <a:rPr dirty="0" sz="1300" spc="-6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среди</a:t>
            </a:r>
            <a:r>
              <a:rPr dirty="0" sz="1300" spc="-5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работников</a:t>
            </a:r>
            <a:r>
              <a:rPr dirty="0" sz="1300" spc="-6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Смоленской</a:t>
            </a:r>
            <a:r>
              <a:rPr dirty="0" sz="1300" spc="-6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АЭС.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415"/>
              </a:lnSpc>
            </a:pPr>
            <a:r>
              <a:rPr dirty="0" sz="1300">
                <a:latin typeface="Arial"/>
                <a:cs typeface="Arial"/>
              </a:rPr>
              <a:t>На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конкурс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принимаются</a:t>
            </a:r>
            <a:r>
              <a:rPr dirty="0" sz="1300" spc="-5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плакаты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по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охране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труда,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видеоролики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по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охране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труда.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23482" y="1368374"/>
            <a:ext cx="2495550" cy="3527425"/>
            <a:chOff x="123482" y="1368374"/>
            <a:chExt cx="2495550" cy="352742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482" y="1368374"/>
              <a:ext cx="2495524" cy="3526561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23482" y="1368729"/>
              <a:ext cx="2495550" cy="3526790"/>
            </a:xfrm>
            <a:custGeom>
              <a:avLst/>
              <a:gdLst/>
              <a:ahLst/>
              <a:cxnLst/>
              <a:rect l="l" t="t" r="r" b="b"/>
              <a:pathLst>
                <a:path w="2495550" h="3526790">
                  <a:moveTo>
                    <a:pt x="0" y="0"/>
                  </a:moveTo>
                  <a:lnTo>
                    <a:pt x="2495511" y="0"/>
                  </a:lnTo>
                  <a:lnTo>
                    <a:pt x="2495511" y="3526561"/>
                  </a:lnTo>
                  <a:lnTo>
                    <a:pt x="0" y="352656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82437" y="2425331"/>
            <a:ext cx="3576243" cy="2538717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2810522" y="1733765"/>
            <a:ext cx="2543175" cy="2560955"/>
            <a:chOff x="2810522" y="1733765"/>
            <a:chExt cx="2543175" cy="2560955"/>
          </a:xfrm>
        </p:grpSpPr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0522" y="1733765"/>
              <a:ext cx="2543035" cy="2559964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2810522" y="1734134"/>
              <a:ext cx="2543175" cy="2560320"/>
            </a:xfrm>
            <a:custGeom>
              <a:avLst/>
              <a:gdLst/>
              <a:ahLst/>
              <a:cxnLst/>
              <a:rect l="l" t="t" r="r" b="b"/>
              <a:pathLst>
                <a:path w="2543175" h="2560320">
                  <a:moveTo>
                    <a:pt x="0" y="0"/>
                  </a:moveTo>
                  <a:lnTo>
                    <a:pt x="2543035" y="0"/>
                  </a:lnTo>
                  <a:lnTo>
                    <a:pt x="2543035" y="2559964"/>
                  </a:lnTo>
                  <a:lnTo>
                    <a:pt x="0" y="255996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9598" y="12"/>
            <a:ext cx="5209003" cy="51469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2981" y="1683994"/>
            <a:ext cx="2865755" cy="118364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/>
              <a:t>Спасибо</a:t>
            </a:r>
            <a:r>
              <a:rPr dirty="0" sz="4000" spc="-170"/>
              <a:t> </a:t>
            </a:r>
            <a:r>
              <a:rPr dirty="0" sz="4000" spc="-25"/>
              <a:t>за </a:t>
            </a:r>
            <a:r>
              <a:rPr dirty="0" sz="4000" spc="-10"/>
              <a:t>внимание</a:t>
            </a:r>
            <a:endParaRPr sz="4000"/>
          </a:p>
        </p:txBody>
      </p:sp>
      <p:sp>
        <p:nvSpPr>
          <p:cNvPr id="4" name="object 4" descr=""/>
          <p:cNvSpPr txBox="1"/>
          <p:nvPr/>
        </p:nvSpPr>
        <p:spPr>
          <a:xfrm>
            <a:off x="224904" y="3523221"/>
            <a:ext cx="5078730" cy="145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95"/>
              </a:lnSpc>
              <a:spcBef>
                <a:spcPts val="100"/>
              </a:spcBef>
            </a:pPr>
            <a:r>
              <a:rPr dirty="0" sz="1200" b="1">
                <a:solidFill>
                  <a:srgbClr val="333333"/>
                </a:solidFill>
                <a:latin typeface="Arial"/>
                <a:cs typeface="Arial"/>
              </a:rPr>
              <a:t>Шелепаева</a:t>
            </a:r>
            <a:r>
              <a:rPr dirty="0" sz="1200" spc="-5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3333"/>
                </a:solidFill>
                <a:latin typeface="Arial"/>
                <a:cs typeface="Arial"/>
              </a:rPr>
              <a:t>Ольга</a:t>
            </a:r>
            <a:r>
              <a:rPr dirty="0" sz="1200" spc="-5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333333"/>
                </a:solidFill>
                <a:latin typeface="Arial"/>
                <a:cs typeface="Arial"/>
              </a:rPr>
              <a:t>Игорьевна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50"/>
              </a:lnSpc>
              <a:spcBef>
                <a:spcPts val="70"/>
              </a:spcBef>
            </a:pP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Инженер</a:t>
            </a:r>
            <a:r>
              <a:rPr dirty="0" sz="12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по</a:t>
            </a:r>
            <a:r>
              <a:rPr dirty="0" sz="12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охране</a:t>
            </a:r>
            <a:r>
              <a:rPr dirty="0" sz="12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труда</a:t>
            </a:r>
            <a:r>
              <a:rPr dirty="0" sz="12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(технике</a:t>
            </a:r>
            <a:r>
              <a:rPr dirty="0" sz="12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33333"/>
                </a:solidFill>
                <a:latin typeface="Arial"/>
                <a:cs typeface="Arial"/>
              </a:rPr>
              <a:t>безопасности)</a:t>
            </a:r>
            <a:r>
              <a:rPr dirty="0" sz="12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333333"/>
                </a:solidFill>
                <a:latin typeface="Arial"/>
                <a:cs typeface="Arial"/>
              </a:rPr>
              <a:t>отдела</a:t>
            </a:r>
            <a:r>
              <a:rPr dirty="0" sz="12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охраны</a:t>
            </a:r>
            <a:r>
              <a:rPr dirty="0" sz="12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33333"/>
                </a:solidFill>
                <a:latin typeface="Arial"/>
                <a:cs typeface="Arial"/>
              </a:rPr>
              <a:t>труда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филиал</a:t>
            </a:r>
            <a:r>
              <a:rPr dirty="0" sz="12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АО</a:t>
            </a:r>
            <a:r>
              <a:rPr dirty="0" sz="120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«Концерн</a:t>
            </a:r>
            <a:r>
              <a:rPr dirty="0" sz="12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33333"/>
                </a:solidFill>
                <a:latin typeface="Arial"/>
                <a:cs typeface="Arial"/>
              </a:rPr>
              <a:t>Росэнергоатом»«Смоленская</a:t>
            </a:r>
            <a:r>
              <a:rPr dirty="0" sz="12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атомная</a:t>
            </a:r>
            <a:r>
              <a:rPr dirty="0" sz="12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33333"/>
                </a:solidFill>
                <a:latin typeface="Arial"/>
                <a:cs typeface="Arial"/>
              </a:rPr>
              <a:t>станция»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dirty="0" sz="1200" spc="-20">
                <a:solidFill>
                  <a:srgbClr val="333333"/>
                </a:solidFill>
                <a:latin typeface="Arial"/>
                <a:cs typeface="Arial"/>
              </a:rPr>
              <a:t>Тел.: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+7</a:t>
            </a:r>
            <a:r>
              <a:rPr dirty="0" sz="120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(48153)</a:t>
            </a:r>
            <a:r>
              <a:rPr dirty="0" sz="12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33333"/>
                </a:solidFill>
                <a:latin typeface="Arial"/>
                <a:cs typeface="Arial"/>
              </a:rPr>
              <a:t>7-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06-11,</a:t>
            </a:r>
            <a:r>
              <a:rPr dirty="0" sz="12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доб.</a:t>
            </a:r>
            <a:r>
              <a:rPr dirty="0" sz="1200" spc="-20">
                <a:solidFill>
                  <a:srgbClr val="333333"/>
                </a:solidFill>
                <a:latin typeface="Arial"/>
                <a:cs typeface="Arial"/>
              </a:rPr>
              <a:t> 63160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E-mail:</a:t>
            </a:r>
            <a:r>
              <a:rPr dirty="0" sz="12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33333"/>
                </a:solidFill>
                <a:latin typeface="Arial"/>
                <a:cs typeface="Arial"/>
                <a:hlinkClick r:id="rId3"/>
              </a:rPr>
              <a:t>ShelepaevaOI@SAES.ru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333333"/>
                </a:solidFill>
                <a:latin typeface="Arial"/>
                <a:cs typeface="Arial"/>
              </a:rPr>
              <a:t>22</a:t>
            </a:r>
            <a:r>
              <a:rPr dirty="0" sz="1200" spc="-10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3333"/>
                </a:solidFill>
                <a:latin typeface="Arial"/>
                <a:cs typeface="Arial"/>
              </a:rPr>
              <a:t>апреля</a:t>
            </a:r>
            <a:r>
              <a:rPr dirty="0" sz="1200" spc="-20" b="1">
                <a:solidFill>
                  <a:srgbClr val="333333"/>
                </a:solidFill>
                <a:latin typeface="Arial"/>
                <a:cs typeface="Arial"/>
              </a:rPr>
              <a:t> 2025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37460" y="4581994"/>
            <a:ext cx="1244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8607" y="173353"/>
            <a:ext cx="1225669" cy="502679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89545" y="1658351"/>
            <a:ext cx="3469004" cy="2863215"/>
            <a:chOff x="189545" y="1658351"/>
            <a:chExt cx="3469004" cy="286321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445" y="1677250"/>
              <a:ext cx="3430422" cy="282455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99085" y="1667890"/>
              <a:ext cx="3449954" cy="2844165"/>
            </a:xfrm>
            <a:custGeom>
              <a:avLst/>
              <a:gdLst/>
              <a:ahLst/>
              <a:cxnLst/>
              <a:rect l="l" t="t" r="r" b="b"/>
              <a:pathLst>
                <a:path w="3449954" h="2844165">
                  <a:moveTo>
                    <a:pt x="3449510" y="0"/>
                  </a:moveTo>
                  <a:lnTo>
                    <a:pt x="3449510" y="2843644"/>
                  </a:lnTo>
                  <a:lnTo>
                    <a:pt x="0" y="2843644"/>
                  </a:lnTo>
                  <a:lnTo>
                    <a:pt x="0" y="0"/>
                  </a:lnTo>
                  <a:lnTo>
                    <a:pt x="3449510" y="0"/>
                  </a:lnTo>
                  <a:close/>
                </a:path>
              </a:pathLst>
            </a:custGeom>
            <a:ln w="19079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87614" y="264515"/>
            <a:ext cx="5911215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00000"/>
                </a:solidFill>
              </a:rPr>
              <a:t>Применение</a:t>
            </a:r>
            <a:r>
              <a:rPr dirty="0" sz="1600" spc="-80">
                <a:solidFill>
                  <a:srgbClr val="000000"/>
                </a:solidFill>
              </a:rPr>
              <a:t> </a:t>
            </a:r>
            <a:r>
              <a:rPr dirty="0" sz="1600" spc="-10">
                <a:solidFill>
                  <a:srgbClr val="000000"/>
                </a:solidFill>
              </a:rPr>
              <a:t>самозакрывающихся</a:t>
            </a:r>
            <a:r>
              <a:rPr dirty="0" sz="1600" spc="-70">
                <a:solidFill>
                  <a:srgbClr val="000000"/>
                </a:solidFill>
              </a:rPr>
              <a:t> </a:t>
            </a:r>
            <a:r>
              <a:rPr dirty="0" sz="1600">
                <a:solidFill>
                  <a:srgbClr val="000000"/>
                </a:solidFill>
              </a:rPr>
              <a:t>в</a:t>
            </a:r>
            <a:r>
              <a:rPr dirty="0" sz="1600" spc="-70">
                <a:solidFill>
                  <a:srgbClr val="000000"/>
                </a:solidFill>
              </a:rPr>
              <a:t> </a:t>
            </a:r>
            <a:r>
              <a:rPr dirty="0" sz="1600">
                <a:solidFill>
                  <a:srgbClr val="000000"/>
                </a:solidFill>
              </a:rPr>
              <a:t>одну</a:t>
            </a:r>
            <a:r>
              <a:rPr dirty="0" sz="1600" spc="-75">
                <a:solidFill>
                  <a:srgbClr val="000000"/>
                </a:solidFill>
              </a:rPr>
              <a:t> </a:t>
            </a:r>
            <a:r>
              <a:rPr dirty="0" sz="1600">
                <a:solidFill>
                  <a:srgbClr val="000000"/>
                </a:solidFill>
              </a:rPr>
              <a:t>сторону</a:t>
            </a:r>
            <a:r>
              <a:rPr dirty="0" sz="1600" spc="-65">
                <a:solidFill>
                  <a:srgbClr val="000000"/>
                </a:solidFill>
              </a:rPr>
              <a:t> </a:t>
            </a:r>
            <a:r>
              <a:rPr dirty="0" sz="1600" spc="-10">
                <a:solidFill>
                  <a:srgbClr val="000000"/>
                </a:solidFill>
              </a:rPr>
              <a:t>калиток</a:t>
            </a:r>
            <a:endParaRPr sz="1600"/>
          </a:p>
        </p:txBody>
      </p:sp>
      <p:grpSp>
        <p:nvGrpSpPr>
          <p:cNvPr id="8" name="object 8" descr=""/>
          <p:cNvGrpSpPr/>
          <p:nvPr/>
        </p:nvGrpSpPr>
        <p:grpSpPr>
          <a:xfrm>
            <a:off x="4349341" y="1640355"/>
            <a:ext cx="4509770" cy="2898775"/>
            <a:chOff x="4349341" y="1640355"/>
            <a:chExt cx="4509770" cy="2898775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8241" y="1659267"/>
              <a:ext cx="4471174" cy="2860179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358881" y="1649895"/>
              <a:ext cx="4490720" cy="2879725"/>
            </a:xfrm>
            <a:custGeom>
              <a:avLst/>
              <a:gdLst/>
              <a:ahLst/>
              <a:cxnLst/>
              <a:rect l="l" t="t" r="r" b="b"/>
              <a:pathLst>
                <a:path w="4490720" h="2879725">
                  <a:moveTo>
                    <a:pt x="0" y="0"/>
                  </a:moveTo>
                  <a:lnTo>
                    <a:pt x="4490275" y="0"/>
                  </a:lnTo>
                  <a:lnTo>
                    <a:pt x="4490275" y="2879636"/>
                  </a:lnTo>
                  <a:lnTo>
                    <a:pt x="0" y="2879636"/>
                  </a:lnTo>
                  <a:lnTo>
                    <a:pt x="0" y="0"/>
                  </a:lnTo>
                  <a:close/>
                </a:path>
              </a:pathLst>
            </a:custGeom>
            <a:ln w="19079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324980" y="695795"/>
            <a:ext cx="8413750" cy="838835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12700" marR="5080" indent="450850">
              <a:lnSpc>
                <a:spcPts val="1570"/>
              </a:lnSpc>
              <a:spcBef>
                <a:spcPts val="244"/>
              </a:spcBef>
            </a:pPr>
            <a:r>
              <a:rPr dirty="0" sz="1400" b="1">
                <a:solidFill>
                  <a:srgbClr val="3464A3"/>
                </a:solidFill>
                <a:latin typeface="Arial"/>
                <a:cs typeface="Arial"/>
              </a:rPr>
              <a:t>Цель:</a:t>
            </a:r>
            <a:r>
              <a:rPr dirty="0" sz="1400" spc="-15" b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обеспечение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безопасности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персонала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при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спусках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и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подъемах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по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лестницам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машинного </a:t>
            </a:r>
            <a:r>
              <a:rPr dirty="0" sz="1400">
                <a:latin typeface="Arial"/>
                <a:cs typeface="Arial"/>
              </a:rPr>
              <a:t>зала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на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отм. </a:t>
            </a:r>
            <a:r>
              <a:rPr dirty="0" sz="1400" spc="-25"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  <a:p>
            <a:pPr marL="463550">
              <a:lnSpc>
                <a:spcPct val="100000"/>
              </a:lnSpc>
              <a:spcBef>
                <a:spcPts val="1435"/>
              </a:spcBef>
            </a:pPr>
            <a:r>
              <a:rPr dirty="0" sz="1400" b="1">
                <a:solidFill>
                  <a:srgbClr val="3464A3"/>
                </a:solidFill>
                <a:latin typeface="Arial"/>
                <a:cs typeface="Arial"/>
              </a:rPr>
              <a:t>Задача:</a:t>
            </a:r>
            <a:r>
              <a:rPr dirty="0" sz="1400" spc="-55" b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снижение/исключение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вероятности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травматизма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(падения)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работников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3813833" y="2775608"/>
            <a:ext cx="491490" cy="638175"/>
            <a:chOff x="3813833" y="2775608"/>
            <a:chExt cx="491490" cy="638175"/>
          </a:xfrm>
        </p:grpSpPr>
        <p:sp>
          <p:nvSpPr>
            <p:cNvPr id="13" name="object 13" descr=""/>
            <p:cNvSpPr/>
            <p:nvPr/>
          </p:nvSpPr>
          <p:spPr>
            <a:xfrm>
              <a:off x="3817073" y="2778848"/>
              <a:ext cx="485140" cy="631825"/>
            </a:xfrm>
            <a:custGeom>
              <a:avLst/>
              <a:gdLst/>
              <a:ahLst/>
              <a:cxnLst/>
              <a:rect l="l" t="t" r="r" b="b"/>
              <a:pathLst>
                <a:path w="485139" h="631825">
                  <a:moveTo>
                    <a:pt x="247688" y="0"/>
                  </a:moveTo>
                  <a:lnTo>
                    <a:pt x="251282" y="154444"/>
                  </a:lnTo>
                  <a:lnTo>
                    <a:pt x="0" y="160566"/>
                  </a:lnTo>
                  <a:lnTo>
                    <a:pt x="7569" y="482409"/>
                  </a:lnTo>
                  <a:lnTo>
                    <a:pt x="259206" y="476288"/>
                  </a:lnTo>
                  <a:lnTo>
                    <a:pt x="262801" y="631444"/>
                  </a:lnTo>
                  <a:lnTo>
                    <a:pt x="484568" y="309968"/>
                  </a:lnTo>
                  <a:lnTo>
                    <a:pt x="247688" y="0"/>
                  </a:lnTo>
                  <a:close/>
                </a:path>
              </a:pathLst>
            </a:custGeom>
            <a:solidFill>
              <a:srgbClr val="3464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817073" y="2778848"/>
              <a:ext cx="485140" cy="631825"/>
            </a:xfrm>
            <a:custGeom>
              <a:avLst/>
              <a:gdLst/>
              <a:ahLst/>
              <a:cxnLst/>
              <a:rect l="l" t="t" r="r" b="b"/>
              <a:pathLst>
                <a:path w="485139" h="631825">
                  <a:moveTo>
                    <a:pt x="0" y="160566"/>
                  </a:moveTo>
                  <a:lnTo>
                    <a:pt x="251282" y="154444"/>
                  </a:lnTo>
                  <a:lnTo>
                    <a:pt x="247688" y="0"/>
                  </a:lnTo>
                  <a:lnTo>
                    <a:pt x="484568" y="309968"/>
                  </a:lnTo>
                  <a:lnTo>
                    <a:pt x="262801" y="631444"/>
                  </a:lnTo>
                  <a:lnTo>
                    <a:pt x="259206" y="476288"/>
                  </a:lnTo>
                  <a:lnTo>
                    <a:pt x="7569" y="482409"/>
                  </a:lnTo>
                  <a:lnTo>
                    <a:pt x="0" y="160566"/>
                  </a:lnTo>
                  <a:close/>
                </a:path>
              </a:pathLst>
            </a:custGeom>
            <a:ln w="64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37460" y="4581994"/>
            <a:ext cx="1244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7514285" y="173353"/>
            <a:ext cx="1485900" cy="664845"/>
            <a:chOff x="7514285" y="173353"/>
            <a:chExt cx="1485900" cy="66484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8607" y="173353"/>
              <a:ext cx="1225669" cy="50267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4285" y="216382"/>
              <a:ext cx="1485353" cy="62171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2664" rIns="0" bIns="0" rtlCol="0" vert="horz">
            <a:spAutoFit/>
          </a:bodyPr>
          <a:lstStyle/>
          <a:p>
            <a:pPr algn="ctr" marL="499745">
              <a:lnSpc>
                <a:spcPts val="1914"/>
              </a:lnSpc>
              <a:spcBef>
                <a:spcPts val="95"/>
              </a:spcBef>
            </a:pPr>
            <a:r>
              <a:rPr dirty="0" sz="1600">
                <a:solidFill>
                  <a:srgbClr val="111111"/>
                </a:solidFill>
              </a:rPr>
              <a:t>Защитный</a:t>
            </a:r>
            <a:r>
              <a:rPr dirty="0" sz="1600" spc="-50">
                <a:solidFill>
                  <a:srgbClr val="111111"/>
                </a:solidFill>
              </a:rPr>
              <a:t> </a:t>
            </a:r>
            <a:r>
              <a:rPr dirty="0" sz="1600">
                <a:solidFill>
                  <a:srgbClr val="111111"/>
                </a:solidFill>
              </a:rPr>
              <a:t>экран</a:t>
            </a:r>
            <a:r>
              <a:rPr dirty="0" sz="1600" spc="-50">
                <a:solidFill>
                  <a:srgbClr val="111111"/>
                </a:solidFill>
              </a:rPr>
              <a:t> </a:t>
            </a:r>
            <a:r>
              <a:rPr dirty="0" sz="1600">
                <a:solidFill>
                  <a:srgbClr val="111111"/>
                </a:solidFill>
              </a:rPr>
              <a:t>на</a:t>
            </a:r>
            <a:r>
              <a:rPr dirty="0" sz="1600" spc="-50">
                <a:solidFill>
                  <a:srgbClr val="111111"/>
                </a:solidFill>
              </a:rPr>
              <a:t> </a:t>
            </a:r>
            <a:r>
              <a:rPr dirty="0" sz="1600">
                <a:solidFill>
                  <a:srgbClr val="111111"/>
                </a:solidFill>
              </a:rPr>
              <a:t>магнитной</a:t>
            </a:r>
            <a:r>
              <a:rPr dirty="0" sz="1600" spc="-50">
                <a:solidFill>
                  <a:srgbClr val="111111"/>
                </a:solidFill>
              </a:rPr>
              <a:t> </a:t>
            </a:r>
            <a:r>
              <a:rPr dirty="0" sz="1600">
                <a:solidFill>
                  <a:srgbClr val="111111"/>
                </a:solidFill>
              </a:rPr>
              <a:t>стойке</a:t>
            </a:r>
            <a:r>
              <a:rPr dirty="0" sz="1600" spc="-45">
                <a:solidFill>
                  <a:srgbClr val="111111"/>
                </a:solidFill>
              </a:rPr>
              <a:t> </a:t>
            </a:r>
            <a:r>
              <a:rPr dirty="0" sz="1600">
                <a:solidFill>
                  <a:srgbClr val="111111"/>
                </a:solidFill>
              </a:rPr>
              <a:t>на</a:t>
            </a:r>
            <a:r>
              <a:rPr dirty="0" sz="1600" spc="-55">
                <a:solidFill>
                  <a:srgbClr val="111111"/>
                </a:solidFill>
              </a:rPr>
              <a:t> </a:t>
            </a:r>
            <a:r>
              <a:rPr dirty="0" sz="1600" spc="-10">
                <a:solidFill>
                  <a:srgbClr val="111111"/>
                </a:solidFill>
              </a:rPr>
              <a:t>металлорежущие</a:t>
            </a:r>
            <a:endParaRPr sz="1600"/>
          </a:p>
          <a:p>
            <a:pPr algn="ctr" marL="499745" marR="432434">
              <a:lnSpc>
                <a:spcPts val="1914"/>
              </a:lnSpc>
            </a:pPr>
            <a:r>
              <a:rPr dirty="0" sz="1600" spc="-10">
                <a:solidFill>
                  <a:srgbClr val="111111"/>
                </a:solidFill>
              </a:rPr>
              <a:t>станки</a:t>
            </a:r>
            <a:endParaRPr sz="1600"/>
          </a:p>
        </p:txBody>
      </p:sp>
      <p:grpSp>
        <p:nvGrpSpPr>
          <p:cNvPr id="7" name="object 7" descr=""/>
          <p:cNvGrpSpPr/>
          <p:nvPr/>
        </p:nvGrpSpPr>
        <p:grpSpPr>
          <a:xfrm>
            <a:off x="819721" y="1234808"/>
            <a:ext cx="3499485" cy="544195"/>
            <a:chOff x="819721" y="1234808"/>
            <a:chExt cx="3499485" cy="544195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9721" y="1234808"/>
              <a:ext cx="1124280" cy="15660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69920" y="1251737"/>
              <a:ext cx="347040" cy="9827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1078" y="1252092"/>
              <a:ext cx="153720" cy="94678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3422878" y="1326616"/>
              <a:ext cx="17780" cy="41910"/>
            </a:xfrm>
            <a:custGeom>
              <a:avLst/>
              <a:gdLst/>
              <a:ahLst/>
              <a:cxnLst/>
              <a:rect l="l" t="t" r="r" b="b"/>
              <a:pathLst>
                <a:path w="17779" h="41909">
                  <a:moveTo>
                    <a:pt x="16916" y="0"/>
                  </a:moveTo>
                  <a:lnTo>
                    <a:pt x="0" y="355"/>
                  </a:lnTo>
                  <a:lnTo>
                    <a:pt x="355" y="19075"/>
                  </a:lnTo>
                  <a:lnTo>
                    <a:pt x="7924" y="19075"/>
                  </a:lnTo>
                  <a:lnTo>
                    <a:pt x="7924" y="23037"/>
                  </a:lnTo>
                  <a:lnTo>
                    <a:pt x="7200" y="26631"/>
                  </a:lnTo>
                  <a:lnTo>
                    <a:pt x="5765" y="30594"/>
                  </a:lnTo>
                  <a:lnTo>
                    <a:pt x="4686" y="34201"/>
                  </a:lnTo>
                  <a:lnTo>
                    <a:pt x="2527" y="38150"/>
                  </a:lnTo>
                  <a:lnTo>
                    <a:pt x="0" y="41757"/>
                  </a:lnTo>
                  <a:lnTo>
                    <a:pt x="10807" y="41757"/>
                  </a:lnTo>
                  <a:lnTo>
                    <a:pt x="11887" y="39954"/>
                  </a:lnTo>
                  <a:lnTo>
                    <a:pt x="12598" y="38150"/>
                  </a:lnTo>
                  <a:lnTo>
                    <a:pt x="13677" y="36360"/>
                  </a:lnTo>
                  <a:lnTo>
                    <a:pt x="14401" y="34201"/>
                  </a:lnTo>
                  <a:lnTo>
                    <a:pt x="15125" y="32397"/>
                  </a:lnTo>
                  <a:lnTo>
                    <a:pt x="15836" y="30238"/>
                  </a:lnTo>
                  <a:lnTo>
                    <a:pt x="16205" y="28079"/>
                  </a:lnTo>
                  <a:lnTo>
                    <a:pt x="17284" y="20510"/>
                  </a:lnTo>
                  <a:lnTo>
                    <a:pt x="17284" y="14757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57997" y="1255331"/>
              <a:ext cx="1113878" cy="34523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7359" y="1471688"/>
              <a:ext cx="167398" cy="9467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28164" y="1471333"/>
              <a:ext cx="72351" cy="9432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19960" y="1469529"/>
              <a:ext cx="91795" cy="9756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81234" y="1459814"/>
              <a:ext cx="1637679" cy="31680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63317" y="1683016"/>
              <a:ext cx="72364" cy="9431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54757" y="1680857"/>
              <a:ext cx="84239" cy="97548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58440" y="1682292"/>
              <a:ext cx="74879" cy="9432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53119" y="1681568"/>
              <a:ext cx="104038" cy="94322"/>
            </a:xfrm>
            <a:prstGeom prst="rect">
              <a:avLst/>
            </a:prstGeom>
          </p:spPr>
        </p:pic>
      </p:grpSp>
      <p:grpSp>
        <p:nvGrpSpPr>
          <p:cNvPr id="21" name="object 21" descr=""/>
          <p:cNvGrpSpPr/>
          <p:nvPr/>
        </p:nvGrpSpPr>
        <p:grpSpPr>
          <a:xfrm>
            <a:off x="4041000" y="1246327"/>
            <a:ext cx="273050" cy="97790"/>
            <a:chOff x="4041000" y="1246327"/>
            <a:chExt cx="273050" cy="97790"/>
          </a:xfrm>
        </p:grpSpPr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41000" y="1248854"/>
              <a:ext cx="74879" cy="94322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35323" y="1248130"/>
              <a:ext cx="74510" cy="9432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30001" y="1246327"/>
              <a:ext cx="83515" cy="97561"/>
            </a:xfrm>
            <a:prstGeom prst="rect">
              <a:avLst/>
            </a:prstGeom>
          </p:spPr>
        </p:pic>
      </p:grpSp>
      <p:pic>
        <p:nvPicPr>
          <p:cNvPr id="25" name="object 25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61797" y="1473492"/>
            <a:ext cx="1040396" cy="101155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493278" y="1471688"/>
            <a:ext cx="165239" cy="97561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66839" y="1651698"/>
            <a:ext cx="471246" cy="136080"/>
          </a:xfrm>
          <a:prstGeom prst="rect">
            <a:avLst/>
          </a:prstGeom>
        </p:spPr>
      </p:pic>
      <p:grpSp>
        <p:nvGrpSpPr>
          <p:cNvPr id="28" name="object 28" descr=""/>
          <p:cNvGrpSpPr/>
          <p:nvPr/>
        </p:nvGrpSpPr>
        <p:grpSpPr>
          <a:xfrm>
            <a:off x="971283" y="1652054"/>
            <a:ext cx="1368425" cy="345440"/>
            <a:chOff x="971283" y="1652054"/>
            <a:chExt cx="1368425" cy="345440"/>
          </a:xfrm>
        </p:grpSpPr>
        <p:pic>
          <p:nvPicPr>
            <p:cNvPr id="29" name="object 2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71283" y="1652054"/>
              <a:ext cx="1158113" cy="166674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03045" y="1857971"/>
              <a:ext cx="1236598" cy="138963"/>
            </a:xfrm>
            <a:prstGeom prst="rect">
              <a:avLst/>
            </a:prstGeom>
          </p:spPr>
        </p:pic>
      </p:grpSp>
      <p:grpSp>
        <p:nvGrpSpPr>
          <p:cNvPr id="31" name="object 31" descr=""/>
          <p:cNvGrpSpPr/>
          <p:nvPr/>
        </p:nvGrpSpPr>
        <p:grpSpPr>
          <a:xfrm>
            <a:off x="374764" y="1875967"/>
            <a:ext cx="550545" cy="124460"/>
            <a:chOff x="374764" y="1875967"/>
            <a:chExt cx="550545" cy="124460"/>
          </a:xfrm>
        </p:grpSpPr>
        <p:pic>
          <p:nvPicPr>
            <p:cNvPr id="32" name="object 3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74764" y="1875967"/>
              <a:ext cx="367550" cy="124205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61403" y="1901177"/>
              <a:ext cx="163791" cy="97561"/>
            </a:xfrm>
            <a:prstGeom prst="rect">
              <a:avLst/>
            </a:prstGeom>
          </p:spPr>
        </p:pic>
      </p:grpSp>
      <p:grpSp>
        <p:nvGrpSpPr>
          <p:cNvPr id="34" name="object 34" descr=""/>
          <p:cNvGrpSpPr/>
          <p:nvPr/>
        </p:nvGrpSpPr>
        <p:grpSpPr>
          <a:xfrm>
            <a:off x="3342601" y="1890369"/>
            <a:ext cx="278130" cy="96520"/>
            <a:chOff x="3342601" y="1890369"/>
            <a:chExt cx="278130" cy="96520"/>
          </a:xfrm>
        </p:grpSpPr>
        <p:pic>
          <p:nvPicPr>
            <p:cNvPr id="35" name="object 35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342601" y="1890737"/>
              <a:ext cx="178917" cy="96113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545281" y="1890369"/>
              <a:ext cx="75234" cy="94322"/>
            </a:xfrm>
            <a:prstGeom prst="rect">
              <a:avLst/>
            </a:prstGeom>
          </p:spPr>
        </p:pic>
      </p:grpSp>
      <p:pic>
        <p:nvPicPr>
          <p:cNvPr id="37" name="object 37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793680" y="1885695"/>
            <a:ext cx="533158" cy="135001"/>
          </a:xfrm>
          <a:prstGeom prst="rect">
            <a:avLst/>
          </a:prstGeom>
        </p:spPr>
      </p:pic>
      <p:grpSp>
        <p:nvGrpSpPr>
          <p:cNvPr id="38" name="object 38" descr=""/>
          <p:cNvGrpSpPr/>
          <p:nvPr/>
        </p:nvGrpSpPr>
        <p:grpSpPr>
          <a:xfrm>
            <a:off x="374764" y="2114295"/>
            <a:ext cx="636270" cy="99060"/>
            <a:chOff x="374764" y="2114295"/>
            <a:chExt cx="636270" cy="99060"/>
          </a:xfrm>
        </p:grpSpPr>
        <p:pic>
          <p:nvPicPr>
            <p:cNvPr id="39" name="object 39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74764" y="2117534"/>
              <a:ext cx="72351" cy="94322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66204" y="2115731"/>
              <a:ext cx="83870" cy="97561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69874" y="2116810"/>
              <a:ext cx="72364" cy="94322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61682" y="2114295"/>
              <a:ext cx="348843" cy="98272"/>
            </a:xfrm>
            <a:prstGeom prst="rect">
              <a:avLst/>
            </a:prstGeom>
          </p:spPr>
        </p:pic>
      </p:grpSp>
      <p:pic>
        <p:nvPicPr>
          <p:cNvPr id="43" name="object 43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394000" y="1892528"/>
            <a:ext cx="763562" cy="347408"/>
          </a:xfrm>
          <a:prstGeom prst="rect">
            <a:avLst/>
          </a:prstGeom>
        </p:spPr>
      </p:pic>
      <p:grpSp>
        <p:nvGrpSpPr>
          <p:cNvPr id="44" name="object 44" descr=""/>
          <p:cNvGrpSpPr/>
          <p:nvPr/>
        </p:nvGrpSpPr>
        <p:grpSpPr>
          <a:xfrm>
            <a:off x="1095844" y="2112492"/>
            <a:ext cx="186690" cy="97790"/>
            <a:chOff x="1095844" y="2112492"/>
            <a:chExt cx="186690" cy="97790"/>
          </a:xfrm>
        </p:grpSpPr>
        <p:pic>
          <p:nvPicPr>
            <p:cNvPr id="45" name="object 45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90523" y="2112492"/>
              <a:ext cx="91439" cy="97561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95844" y="2114651"/>
              <a:ext cx="74155" cy="94322"/>
            </a:xfrm>
            <a:prstGeom prst="rect">
              <a:avLst/>
            </a:prstGeom>
          </p:spPr>
        </p:pic>
      </p:grpSp>
      <p:grpSp>
        <p:nvGrpSpPr>
          <p:cNvPr id="47" name="object 47" descr=""/>
          <p:cNvGrpSpPr/>
          <p:nvPr/>
        </p:nvGrpSpPr>
        <p:grpSpPr>
          <a:xfrm>
            <a:off x="1357922" y="2111057"/>
            <a:ext cx="441959" cy="98425"/>
            <a:chOff x="1357922" y="2111057"/>
            <a:chExt cx="441959" cy="98425"/>
          </a:xfrm>
        </p:grpSpPr>
        <p:pic>
          <p:nvPicPr>
            <p:cNvPr id="48" name="object 48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57922" y="2113216"/>
              <a:ext cx="70192" cy="94310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48282" y="2111057"/>
              <a:ext cx="351002" cy="97916"/>
            </a:xfrm>
            <a:prstGeom prst="rect">
              <a:avLst/>
            </a:prstGeom>
          </p:spPr>
        </p:pic>
      </p:grpSp>
      <p:grpSp>
        <p:nvGrpSpPr>
          <p:cNvPr id="50" name="object 50" descr=""/>
          <p:cNvGrpSpPr/>
          <p:nvPr/>
        </p:nvGrpSpPr>
        <p:grpSpPr>
          <a:xfrm>
            <a:off x="1945081" y="2107819"/>
            <a:ext cx="372745" cy="98425"/>
            <a:chOff x="1945081" y="2107819"/>
            <a:chExt cx="372745" cy="98425"/>
          </a:xfrm>
        </p:grpSpPr>
        <p:pic>
          <p:nvPicPr>
            <p:cNvPr id="51" name="object 5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945081" y="2108530"/>
              <a:ext cx="261353" cy="97561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226233" y="2107819"/>
              <a:ext cx="91439" cy="97548"/>
            </a:xfrm>
            <a:prstGeom prst="rect">
              <a:avLst/>
            </a:prstGeom>
          </p:spPr>
        </p:pic>
      </p:grpSp>
      <p:grpSp>
        <p:nvGrpSpPr>
          <p:cNvPr id="53" name="object 53" descr=""/>
          <p:cNvGrpSpPr/>
          <p:nvPr/>
        </p:nvGrpSpPr>
        <p:grpSpPr>
          <a:xfrm>
            <a:off x="3290760" y="2101697"/>
            <a:ext cx="447040" cy="98425"/>
            <a:chOff x="3290760" y="2101697"/>
            <a:chExt cx="447040" cy="98425"/>
          </a:xfrm>
        </p:grpSpPr>
        <p:pic>
          <p:nvPicPr>
            <p:cNvPr id="54" name="object 54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290760" y="2104567"/>
              <a:ext cx="74155" cy="94322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385083" y="2101697"/>
              <a:ext cx="352437" cy="98272"/>
            </a:xfrm>
            <a:prstGeom prst="rect">
              <a:avLst/>
            </a:prstGeom>
          </p:spPr>
        </p:pic>
      </p:grpSp>
      <p:sp>
        <p:nvSpPr>
          <p:cNvPr id="56" name="object 56" descr=""/>
          <p:cNvSpPr/>
          <p:nvPr/>
        </p:nvSpPr>
        <p:spPr>
          <a:xfrm>
            <a:off x="3807358" y="2099170"/>
            <a:ext cx="520065" cy="134620"/>
          </a:xfrm>
          <a:custGeom>
            <a:avLst/>
            <a:gdLst/>
            <a:ahLst/>
            <a:cxnLst/>
            <a:rect l="l" t="t" r="r" b="b"/>
            <a:pathLst>
              <a:path w="520064" h="134619">
                <a:moveTo>
                  <a:pt x="88201" y="3238"/>
                </a:moveTo>
                <a:lnTo>
                  <a:pt x="71640" y="3238"/>
                </a:lnTo>
                <a:lnTo>
                  <a:pt x="54000" y="57238"/>
                </a:lnTo>
                <a:lnTo>
                  <a:pt x="53276" y="58686"/>
                </a:lnTo>
                <a:lnTo>
                  <a:pt x="51841" y="63360"/>
                </a:lnTo>
                <a:lnTo>
                  <a:pt x="50761" y="65519"/>
                </a:lnTo>
                <a:lnTo>
                  <a:pt x="50038" y="68046"/>
                </a:lnTo>
                <a:lnTo>
                  <a:pt x="47523" y="74879"/>
                </a:lnTo>
                <a:lnTo>
                  <a:pt x="47167" y="76682"/>
                </a:lnTo>
                <a:lnTo>
                  <a:pt x="46075" y="79921"/>
                </a:lnTo>
                <a:lnTo>
                  <a:pt x="45720" y="80276"/>
                </a:lnTo>
                <a:lnTo>
                  <a:pt x="45364" y="78486"/>
                </a:lnTo>
                <a:lnTo>
                  <a:pt x="42837" y="71996"/>
                </a:lnTo>
                <a:lnTo>
                  <a:pt x="42125" y="69481"/>
                </a:lnTo>
                <a:lnTo>
                  <a:pt x="41046" y="66967"/>
                </a:lnTo>
                <a:lnTo>
                  <a:pt x="37807" y="56883"/>
                </a:lnTo>
                <a:lnTo>
                  <a:pt x="37084" y="55448"/>
                </a:lnTo>
                <a:lnTo>
                  <a:pt x="16916" y="3606"/>
                </a:lnTo>
                <a:lnTo>
                  <a:pt x="0" y="3606"/>
                </a:lnTo>
                <a:lnTo>
                  <a:pt x="38163" y="97205"/>
                </a:lnTo>
                <a:lnTo>
                  <a:pt x="33845" y="108356"/>
                </a:lnTo>
                <a:lnTo>
                  <a:pt x="30607" y="113766"/>
                </a:lnTo>
                <a:lnTo>
                  <a:pt x="26644" y="117360"/>
                </a:lnTo>
                <a:lnTo>
                  <a:pt x="22682" y="120599"/>
                </a:lnTo>
                <a:lnTo>
                  <a:pt x="18364" y="122402"/>
                </a:lnTo>
                <a:lnTo>
                  <a:pt x="7556" y="122402"/>
                </a:lnTo>
                <a:lnTo>
                  <a:pt x="6477" y="122047"/>
                </a:lnTo>
                <a:lnTo>
                  <a:pt x="6477" y="133565"/>
                </a:lnTo>
                <a:lnTo>
                  <a:pt x="8636" y="134277"/>
                </a:lnTo>
                <a:lnTo>
                  <a:pt x="21958" y="134277"/>
                </a:lnTo>
                <a:lnTo>
                  <a:pt x="50761" y="102958"/>
                </a:lnTo>
                <a:lnTo>
                  <a:pt x="52920" y="97205"/>
                </a:lnTo>
                <a:lnTo>
                  <a:pt x="88201" y="3238"/>
                </a:lnTo>
                <a:close/>
              </a:path>
              <a:path w="520064" h="134619">
                <a:moveTo>
                  <a:pt x="149047" y="2527"/>
                </a:moveTo>
                <a:lnTo>
                  <a:pt x="101879" y="2882"/>
                </a:lnTo>
                <a:lnTo>
                  <a:pt x="102603" y="96837"/>
                </a:lnTo>
                <a:lnTo>
                  <a:pt x="118084" y="96837"/>
                </a:lnTo>
                <a:lnTo>
                  <a:pt x="117360" y="14046"/>
                </a:lnTo>
                <a:lnTo>
                  <a:pt x="149047" y="14046"/>
                </a:lnTo>
                <a:lnTo>
                  <a:pt x="149047" y="2527"/>
                </a:lnTo>
                <a:close/>
              </a:path>
              <a:path w="520064" h="134619">
                <a:moveTo>
                  <a:pt x="246964" y="56159"/>
                </a:moveTo>
                <a:lnTo>
                  <a:pt x="246608" y="49326"/>
                </a:lnTo>
                <a:lnTo>
                  <a:pt x="246595" y="41757"/>
                </a:lnTo>
                <a:lnTo>
                  <a:pt x="245884" y="35280"/>
                </a:lnTo>
                <a:lnTo>
                  <a:pt x="238315" y="12966"/>
                </a:lnTo>
                <a:lnTo>
                  <a:pt x="236156" y="9728"/>
                </a:lnTo>
                <a:lnTo>
                  <a:pt x="232562" y="6477"/>
                </a:lnTo>
                <a:lnTo>
                  <a:pt x="230263" y="5334"/>
                </a:lnTo>
                <a:lnTo>
                  <a:pt x="230263" y="41757"/>
                </a:lnTo>
                <a:lnTo>
                  <a:pt x="230238" y="57607"/>
                </a:lnTo>
                <a:lnTo>
                  <a:pt x="230047" y="60477"/>
                </a:lnTo>
                <a:lnTo>
                  <a:pt x="228600" y="69837"/>
                </a:lnTo>
                <a:lnTo>
                  <a:pt x="227520" y="73799"/>
                </a:lnTo>
                <a:lnTo>
                  <a:pt x="225717" y="76682"/>
                </a:lnTo>
                <a:lnTo>
                  <a:pt x="224282" y="79921"/>
                </a:lnTo>
                <a:lnTo>
                  <a:pt x="222123" y="82448"/>
                </a:lnTo>
                <a:lnTo>
                  <a:pt x="216357" y="86042"/>
                </a:lnTo>
                <a:lnTo>
                  <a:pt x="212763" y="86766"/>
                </a:lnTo>
                <a:lnTo>
                  <a:pt x="204127" y="86766"/>
                </a:lnTo>
                <a:lnTo>
                  <a:pt x="200520" y="86042"/>
                </a:lnTo>
                <a:lnTo>
                  <a:pt x="197637" y="84963"/>
                </a:lnTo>
                <a:lnTo>
                  <a:pt x="194398" y="83883"/>
                </a:lnTo>
                <a:lnTo>
                  <a:pt x="182880" y="57607"/>
                </a:lnTo>
                <a:lnTo>
                  <a:pt x="182880" y="42837"/>
                </a:lnTo>
                <a:lnTo>
                  <a:pt x="204482" y="12966"/>
                </a:lnTo>
                <a:lnTo>
                  <a:pt x="212039" y="12966"/>
                </a:lnTo>
                <a:lnTo>
                  <a:pt x="215646" y="13677"/>
                </a:lnTo>
                <a:lnTo>
                  <a:pt x="218516" y="15481"/>
                </a:lnTo>
                <a:lnTo>
                  <a:pt x="221399" y="16916"/>
                </a:lnTo>
                <a:lnTo>
                  <a:pt x="230263" y="41757"/>
                </a:lnTo>
                <a:lnTo>
                  <a:pt x="230263" y="5334"/>
                </a:lnTo>
                <a:lnTo>
                  <a:pt x="228244" y="4318"/>
                </a:lnTo>
                <a:lnTo>
                  <a:pt x="223558" y="1803"/>
                </a:lnTo>
                <a:lnTo>
                  <a:pt x="218160" y="723"/>
                </a:lnTo>
                <a:lnTo>
                  <a:pt x="208076" y="723"/>
                </a:lnTo>
                <a:lnTo>
                  <a:pt x="204838" y="1079"/>
                </a:lnTo>
                <a:lnTo>
                  <a:pt x="182880" y="17640"/>
                </a:lnTo>
                <a:lnTo>
                  <a:pt x="182524" y="17640"/>
                </a:lnTo>
                <a:lnTo>
                  <a:pt x="182448" y="14401"/>
                </a:lnTo>
                <a:lnTo>
                  <a:pt x="182372" y="14046"/>
                </a:lnTo>
                <a:lnTo>
                  <a:pt x="182295" y="13677"/>
                </a:lnTo>
                <a:lnTo>
                  <a:pt x="182219" y="13322"/>
                </a:lnTo>
                <a:lnTo>
                  <a:pt x="182156" y="8280"/>
                </a:lnTo>
                <a:lnTo>
                  <a:pt x="181800" y="6845"/>
                </a:lnTo>
                <a:lnTo>
                  <a:pt x="181800" y="4318"/>
                </a:lnTo>
                <a:lnTo>
                  <a:pt x="181444" y="3606"/>
                </a:lnTo>
                <a:lnTo>
                  <a:pt x="181444" y="2527"/>
                </a:lnTo>
                <a:lnTo>
                  <a:pt x="166319" y="2882"/>
                </a:lnTo>
                <a:lnTo>
                  <a:pt x="166408" y="4318"/>
                </a:lnTo>
                <a:lnTo>
                  <a:pt x="166687" y="5397"/>
                </a:lnTo>
                <a:lnTo>
                  <a:pt x="166687" y="11518"/>
                </a:lnTo>
                <a:lnTo>
                  <a:pt x="166966" y="12966"/>
                </a:lnTo>
                <a:lnTo>
                  <a:pt x="167043" y="13322"/>
                </a:lnTo>
                <a:lnTo>
                  <a:pt x="167132" y="31686"/>
                </a:lnTo>
                <a:lnTo>
                  <a:pt x="168122" y="133565"/>
                </a:lnTo>
                <a:lnTo>
                  <a:pt x="183603" y="133565"/>
                </a:lnTo>
                <a:lnTo>
                  <a:pt x="183248" y="98285"/>
                </a:lnTo>
                <a:lnTo>
                  <a:pt x="183146" y="86766"/>
                </a:lnTo>
                <a:lnTo>
                  <a:pt x="182956" y="86042"/>
                </a:lnTo>
                <a:lnTo>
                  <a:pt x="182880" y="82080"/>
                </a:lnTo>
                <a:lnTo>
                  <a:pt x="183235" y="82080"/>
                </a:lnTo>
                <a:lnTo>
                  <a:pt x="186118" y="87845"/>
                </a:lnTo>
                <a:lnTo>
                  <a:pt x="189725" y="92163"/>
                </a:lnTo>
                <a:lnTo>
                  <a:pt x="199796" y="97205"/>
                </a:lnTo>
                <a:lnTo>
                  <a:pt x="205917" y="98285"/>
                </a:lnTo>
                <a:lnTo>
                  <a:pt x="218884" y="98285"/>
                </a:lnTo>
                <a:lnTo>
                  <a:pt x="237921" y="86766"/>
                </a:lnTo>
                <a:lnTo>
                  <a:pt x="239407" y="84239"/>
                </a:lnTo>
                <a:lnTo>
                  <a:pt x="242277" y="79921"/>
                </a:lnTo>
                <a:lnTo>
                  <a:pt x="244081" y="74879"/>
                </a:lnTo>
                <a:lnTo>
                  <a:pt x="246164" y="63004"/>
                </a:lnTo>
                <a:lnTo>
                  <a:pt x="246240" y="62636"/>
                </a:lnTo>
                <a:lnTo>
                  <a:pt x="246964" y="56159"/>
                </a:lnTo>
                <a:close/>
              </a:path>
              <a:path w="520064" h="134619">
                <a:moveTo>
                  <a:pt x="345960" y="40678"/>
                </a:moveTo>
                <a:lnTo>
                  <a:pt x="335546" y="11887"/>
                </a:lnTo>
                <a:lnTo>
                  <a:pt x="332282" y="8280"/>
                </a:lnTo>
                <a:lnTo>
                  <a:pt x="329653" y="6527"/>
                </a:lnTo>
                <a:lnTo>
                  <a:pt x="329653" y="40678"/>
                </a:lnTo>
                <a:lnTo>
                  <a:pt x="329577" y="57607"/>
                </a:lnTo>
                <a:lnTo>
                  <a:pt x="329044" y="62280"/>
                </a:lnTo>
                <a:lnTo>
                  <a:pt x="327964" y="66967"/>
                </a:lnTo>
                <a:lnTo>
                  <a:pt x="326885" y="71996"/>
                </a:lnTo>
                <a:lnTo>
                  <a:pt x="307797" y="86398"/>
                </a:lnTo>
                <a:lnTo>
                  <a:pt x="300240" y="86398"/>
                </a:lnTo>
                <a:lnTo>
                  <a:pt x="278638" y="56527"/>
                </a:lnTo>
                <a:lnTo>
                  <a:pt x="278714" y="40678"/>
                </a:lnTo>
                <a:lnTo>
                  <a:pt x="300240" y="11887"/>
                </a:lnTo>
                <a:lnTo>
                  <a:pt x="308165" y="11887"/>
                </a:lnTo>
                <a:lnTo>
                  <a:pt x="329653" y="40678"/>
                </a:lnTo>
                <a:lnTo>
                  <a:pt x="329653" y="6527"/>
                </a:lnTo>
                <a:lnTo>
                  <a:pt x="327964" y="5397"/>
                </a:lnTo>
                <a:lnTo>
                  <a:pt x="322567" y="3238"/>
                </a:lnTo>
                <a:lnTo>
                  <a:pt x="317525" y="1079"/>
                </a:lnTo>
                <a:lnTo>
                  <a:pt x="311035" y="368"/>
                </a:lnTo>
                <a:lnTo>
                  <a:pt x="303847" y="368"/>
                </a:lnTo>
                <a:lnTo>
                  <a:pt x="264502" y="27863"/>
                </a:lnTo>
                <a:lnTo>
                  <a:pt x="262077" y="57607"/>
                </a:lnTo>
                <a:lnTo>
                  <a:pt x="263156" y="64808"/>
                </a:lnTo>
                <a:lnTo>
                  <a:pt x="286562" y="95046"/>
                </a:lnTo>
                <a:lnTo>
                  <a:pt x="297726" y="97917"/>
                </a:lnTo>
                <a:lnTo>
                  <a:pt x="304203" y="97917"/>
                </a:lnTo>
                <a:lnTo>
                  <a:pt x="313842" y="97129"/>
                </a:lnTo>
                <a:lnTo>
                  <a:pt x="322287" y="94780"/>
                </a:lnTo>
                <a:lnTo>
                  <a:pt x="329501" y="90944"/>
                </a:lnTo>
                <a:lnTo>
                  <a:pt x="334695" y="86398"/>
                </a:lnTo>
                <a:lnTo>
                  <a:pt x="335521" y="85686"/>
                </a:lnTo>
                <a:lnTo>
                  <a:pt x="340233" y="78740"/>
                </a:lnTo>
                <a:lnTo>
                  <a:pt x="343573" y="70256"/>
                </a:lnTo>
                <a:lnTo>
                  <a:pt x="345490" y="60223"/>
                </a:lnTo>
                <a:lnTo>
                  <a:pt x="345922" y="49326"/>
                </a:lnTo>
                <a:lnTo>
                  <a:pt x="345960" y="40678"/>
                </a:lnTo>
                <a:close/>
              </a:path>
              <a:path w="520064" h="134619">
                <a:moveTo>
                  <a:pt x="427316" y="65887"/>
                </a:moveTo>
                <a:lnTo>
                  <a:pt x="426605" y="62636"/>
                </a:lnTo>
                <a:lnTo>
                  <a:pt x="425157" y="60121"/>
                </a:lnTo>
                <a:lnTo>
                  <a:pt x="424078" y="57607"/>
                </a:lnTo>
                <a:lnTo>
                  <a:pt x="422287" y="55079"/>
                </a:lnTo>
                <a:lnTo>
                  <a:pt x="420116" y="53276"/>
                </a:lnTo>
                <a:lnTo>
                  <a:pt x="417957" y="51117"/>
                </a:lnTo>
                <a:lnTo>
                  <a:pt x="415442" y="49682"/>
                </a:lnTo>
                <a:lnTo>
                  <a:pt x="409676" y="47523"/>
                </a:lnTo>
                <a:lnTo>
                  <a:pt x="406438" y="46799"/>
                </a:lnTo>
                <a:lnTo>
                  <a:pt x="403199" y="46443"/>
                </a:lnTo>
                <a:lnTo>
                  <a:pt x="403199" y="46088"/>
                </a:lnTo>
                <a:lnTo>
                  <a:pt x="422643" y="33477"/>
                </a:lnTo>
                <a:lnTo>
                  <a:pt x="424078" y="30962"/>
                </a:lnTo>
                <a:lnTo>
                  <a:pt x="424802" y="28079"/>
                </a:lnTo>
                <a:lnTo>
                  <a:pt x="424446" y="24485"/>
                </a:lnTo>
                <a:lnTo>
                  <a:pt x="424446" y="20878"/>
                </a:lnTo>
                <a:lnTo>
                  <a:pt x="423722" y="17640"/>
                </a:lnTo>
                <a:lnTo>
                  <a:pt x="420839" y="11518"/>
                </a:lnTo>
                <a:lnTo>
                  <a:pt x="418325" y="9004"/>
                </a:lnTo>
                <a:lnTo>
                  <a:pt x="415442" y="6845"/>
                </a:lnTo>
                <a:lnTo>
                  <a:pt x="412927" y="4686"/>
                </a:lnTo>
                <a:lnTo>
                  <a:pt x="409321" y="2882"/>
                </a:lnTo>
                <a:lnTo>
                  <a:pt x="405358" y="1803"/>
                </a:lnTo>
                <a:lnTo>
                  <a:pt x="401396" y="368"/>
                </a:lnTo>
                <a:lnTo>
                  <a:pt x="396722" y="0"/>
                </a:lnTo>
                <a:lnTo>
                  <a:pt x="387362" y="0"/>
                </a:lnTo>
                <a:lnTo>
                  <a:pt x="359283" y="22682"/>
                </a:lnTo>
                <a:lnTo>
                  <a:pt x="373316" y="24117"/>
                </a:lnTo>
                <a:lnTo>
                  <a:pt x="373684" y="21602"/>
                </a:lnTo>
                <a:lnTo>
                  <a:pt x="376923" y="16560"/>
                </a:lnTo>
                <a:lnTo>
                  <a:pt x="378358" y="15125"/>
                </a:lnTo>
                <a:lnTo>
                  <a:pt x="380161" y="14401"/>
                </a:lnTo>
                <a:lnTo>
                  <a:pt x="381965" y="13322"/>
                </a:lnTo>
                <a:lnTo>
                  <a:pt x="383755" y="12598"/>
                </a:lnTo>
                <a:lnTo>
                  <a:pt x="389877" y="11518"/>
                </a:lnTo>
                <a:lnTo>
                  <a:pt x="397446" y="11518"/>
                </a:lnTo>
                <a:lnTo>
                  <a:pt x="401396" y="12598"/>
                </a:lnTo>
                <a:lnTo>
                  <a:pt x="407162" y="17640"/>
                </a:lnTo>
                <a:lnTo>
                  <a:pt x="408597" y="21247"/>
                </a:lnTo>
                <a:lnTo>
                  <a:pt x="408597" y="28448"/>
                </a:lnTo>
                <a:lnTo>
                  <a:pt x="385203" y="40678"/>
                </a:lnTo>
                <a:lnTo>
                  <a:pt x="381596" y="40678"/>
                </a:lnTo>
                <a:lnTo>
                  <a:pt x="381596" y="52565"/>
                </a:lnTo>
                <a:lnTo>
                  <a:pt x="389166" y="52565"/>
                </a:lnTo>
                <a:lnTo>
                  <a:pt x="392404" y="53276"/>
                </a:lnTo>
                <a:lnTo>
                  <a:pt x="395998" y="53644"/>
                </a:lnTo>
                <a:lnTo>
                  <a:pt x="410756" y="66243"/>
                </a:lnTo>
                <a:lnTo>
                  <a:pt x="410756" y="74879"/>
                </a:lnTo>
                <a:lnTo>
                  <a:pt x="408965" y="78841"/>
                </a:lnTo>
                <a:lnTo>
                  <a:pt x="405726" y="81724"/>
                </a:lnTo>
                <a:lnTo>
                  <a:pt x="402475" y="84239"/>
                </a:lnTo>
                <a:lnTo>
                  <a:pt x="398157" y="85686"/>
                </a:lnTo>
                <a:lnTo>
                  <a:pt x="386638" y="85686"/>
                </a:lnTo>
                <a:lnTo>
                  <a:pt x="381965" y="84607"/>
                </a:lnTo>
                <a:lnTo>
                  <a:pt x="378358" y="82080"/>
                </a:lnTo>
                <a:lnTo>
                  <a:pt x="374396" y="79565"/>
                </a:lnTo>
                <a:lnTo>
                  <a:pt x="371881" y="76327"/>
                </a:lnTo>
                <a:lnTo>
                  <a:pt x="370446" y="71640"/>
                </a:lnTo>
                <a:lnTo>
                  <a:pt x="356755" y="75603"/>
                </a:lnTo>
                <a:lnTo>
                  <a:pt x="359283" y="83159"/>
                </a:lnTo>
                <a:lnTo>
                  <a:pt x="363601" y="88557"/>
                </a:lnTo>
                <a:lnTo>
                  <a:pt x="375119" y="95758"/>
                </a:lnTo>
                <a:lnTo>
                  <a:pt x="382676" y="97561"/>
                </a:lnTo>
                <a:lnTo>
                  <a:pt x="392404" y="97561"/>
                </a:lnTo>
                <a:lnTo>
                  <a:pt x="398157" y="97561"/>
                </a:lnTo>
                <a:lnTo>
                  <a:pt x="427316" y="73088"/>
                </a:lnTo>
                <a:lnTo>
                  <a:pt x="427316" y="65887"/>
                </a:lnTo>
                <a:close/>
              </a:path>
              <a:path w="520064" h="134619">
                <a:moveTo>
                  <a:pt x="519480" y="1447"/>
                </a:moveTo>
                <a:lnTo>
                  <a:pt x="502920" y="1447"/>
                </a:lnTo>
                <a:lnTo>
                  <a:pt x="485279" y="55079"/>
                </a:lnTo>
                <a:lnTo>
                  <a:pt x="482041" y="63728"/>
                </a:lnTo>
                <a:lnTo>
                  <a:pt x="480606" y="68402"/>
                </a:lnTo>
                <a:lnTo>
                  <a:pt x="479526" y="70561"/>
                </a:lnTo>
                <a:lnTo>
                  <a:pt x="478802" y="72720"/>
                </a:lnTo>
                <a:lnTo>
                  <a:pt x="478447" y="74523"/>
                </a:lnTo>
                <a:lnTo>
                  <a:pt x="476999" y="78486"/>
                </a:lnTo>
                <a:lnTo>
                  <a:pt x="475195" y="72364"/>
                </a:lnTo>
                <a:lnTo>
                  <a:pt x="474116" y="70205"/>
                </a:lnTo>
                <a:lnTo>
                  <a:pt x="471601" y="62280"/>
                </a:lnTo>
                <a:lnTo>
                  <a:pt x="470522" y="59766"/>
                </a:lnTo>
                <a:lnTo>
                  <a:pt x="469087" y="55079"/>
                </a:lnTo>
                <a:lnTo>
                  <a:pt x="468363" y="53644"/>
                </a:lnTo>
                <a:lnTo>
                  <a:pt x="448195" y="1447"/>
                </a:lnTo>
                <a:lnTo>
                  <a:pt x="431279" y="1803"/>
                </a:lnTo>
                <a:lnTo>
                  <a:pt x="469442" y="95046"/>
                </a:lnTo>
                <a:lnTo>
                  <a:pt x="465124" y="106197"/>
                </a:lnTo>
                <a:lnTo>
                  <a:pt x="461886" y="111963"/>
                </a:lnTo>
                <a:lnTo>
                  <a:pt x="457923" y="115201"/>
                </a:lnTo>
                <a:lnTo>
                  <a:pt x="453961" y="118808"/>
                </a:lnTo>
                <a:lnTo>
                  <a:pt x="449643" y="120243"/>
                </a:lnTo>
                <a:lnTo>
                  <a:pt x="438835" y="120243"/>
                </a:lnTo>
                <a:lnTo>
                  <a:pt x="437756" y="119888"/>
                </a:lnTo>
                <a:lnTo>
                  <a:pt x="437756" y="131762"/>
                </a:lnTo>
                <a:lnTo>
                  <a:pt x="441363" y="132486"/>
                </a:lnTo>
                <a:lnTo>
                  <a:pt x="453237" y="132486"/>
                </a:lnTo>
                <a:lnTo>
                  <a:pt x="482041" y="101168"/>
                </a:lnTo>
                <a:lnTo>
                  <a:pt x="484200" y="95402"/>
                </a:lnTo>
                <a:lnTo>
                  <a:pt x="519480" y="1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7" name="object 57" descr="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368998" y="2326335"/>
            <a:ext cx="787323" cy="134632"/>
          </a:xfrm>
          <a:prstGeom prst="rect">
            <a:avLst/>
          </a:prstGeom>
        </p:spPr>
      </p:pic>
      <p:pic>
        <p:nvPicPr>
          <p:cNvPr id="58" name="object 58" descr="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247038" y="2327046"/>
            <a:ext cx="75603" cy="94322"/>
          </a:xfrm>
          <a:prstGeom prst="rect">
            <a:avLst/>
          </a:prstGeom>
        </p:spPr>
      </p:pic>
      <p:pic>
        <p:nvPicPr>
          <p:cNvPr id="59" name="object 59" descr="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407236" y="2323096"/>
            <a:ext cx="410400" cy="132841"/>
          </a:xfrm>
          <a:prstGeom prst="rect">
            <a:avLst/>
          </a:prstGeom>
        </p:spPr>
      </p:pic>
      <p:grpSp>
        <p:nvGrpSpPr>
          <p:cNvPr id="60" name="object 60" descr=""/>
          <p:cNvGrpSpPr/>
          <p:nvPr/>
        </p:nvGrpSpPr>
        <p:grpSpPr>
          <a:xfrm>
            <a:off x="1897557" y="2321293"/>
            <a:ext cx="485775" cy="98425"/>
            <a:chOff x="1897557" y="2321293"/>
            <a:chExt cx="485775" cy="98425"/>
          </a:xfrm>
        </p:grpSpPr>
        <p:pic>
          <p:nvPicPr>
            <p:cNvPr id="61" name="object 61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897557" y="2321293"/>
              <a:ext cx="385559" cy="97917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307602" y="2322017"/>
              <a:ext cx="75603" cy="94678"/>
            </a:xfrm>
            <a:prstGeom prst="rect">
              <a:avLst/>
            </a:prstGeom>
          </p:spPr>
        </p:pic>
      </p:grpSp>
      <p:grpSp>
        <p:nvGrpSpPr>
          <p:cNvPr id="63" name="object 63" descr=""/>
          <p:cNvGrpSpPr/>
          <p:nvPr/>
        </p:nvGrpSpPr>
        <p:grpSpPr>
          <a:xfrm>
            <a:off x="2473198" y="2315895"/>
            <a:ext cx="960119" cy="101600"/>
            <a:chOff x="2473198" y="2315895"/>
            <a:chExt cx="960119" cy="101600"/>
          </a:xfrm>
        </p:grpSpPr>
        <p:pic>
          <p:nvPicPr>
            <p:cNvPr id="64" name="object 64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473198" y="2315895"/>
              <a:ext cx="926998" cy="101511"/>
            </a:xfrm>
            <a:prstGeom prst="rect">
              <a:avLst/>
            </a:prstGeom>
          </p:spPr>
        </p:pic>
        <p:sp>
          <p:nvSpPr>
            <p:cNvPr id="65" name="object 65" descr=""/>
            <p:cNvSpPr/>
            <p:nvPr/>
          </p:nvSpPr>
          <p:spPr>
            <a:xfrm>
              <a:off x="3416401" y="2392209"/>
              <a:ext cx="17145" cy="19685"/>
            </a:xfrm>
            <a:custGeom>
              <a:avLst/>
              <a:gdLst/>
              <a:ahLst/>
              <a:cxnLst/>
              <a:rect l="l" t="t" r="r" b="b"/>
              <a:pathLst>
                <a:path w="17145" h="19685">
                  <a:moveTo>
                    <a:pt x="16916" y="0"/>
                  </a:moveTo>
                  <a:lnTo>
                    <a:pt x="0" y="368"/>
                  </a:lnTo>
                  <a:lnTo>
                    <a:pt x="0" y="19443"/>
                  </a:lnTo>
                  <a:lnTo>
                    <a:pt x="16916" y="19088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6" name="object 66" descr=""/>
          <p:cNvGrpSpPr/>
          <p:nvPr/>
        </p:nvGrpSpPr>
        <p:grpSpPr>
          <a:xfrm>
            <a:off x="3529076" y="2286368"/>
            <a:ext cx="537845" cy="160020"/>
            <a:chOff x="3529076" y="2286368"/>
            <a:chExt cx="537845" cy="160020"/>
          </a:xfrm>
        </p:grpSpPr>
        <p:pic>
          <p:nvPicPr>
            <p:cNvPr id="67" name="object 67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529076" y="2286368"/>
              <a:ext cx="315722" cy="159486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869283" y="2315171"/>
              <a:ext cx="75590" cy="94322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968280" y="2314447"/>
              <a:ext cx="98640" cy="94678"/>
            </a:xfrm>
            <a:prstGeom prst="rect">
              <a:avLst/>
            </a:prstGeom>
          </p:spPr>
        </p:pic>
      </p:grpSp>
      <p:pic>
        <p:nvPicPr>
          <p:cNvPr id="70" name="object 70" descr="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160875" y="2311577"/>
            <a:ext cx="162369" cy="97917"/>
          </a:xfrm>
          <a:prstGeom prst="rect">
            <a:avLst/>
          </a:prstGeom>
        </p:spPr>
      </p:pic>
      <p:pic>
        <p:nvPicPr>
          <p:cNvPr id="71" name="object 71" descr="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378002" y="2539453"/>
            <a:ext cx="841679" cy="135000"/>
          </a:xfrm>
          <a:prstGeom prst="rect">
            <a:avLst/>
          </a:prstGeom>
        </p:spPr>
      </p:pic>
      <p:grpSp>
        <p:nvGrpSpPr>
          <p:cNvPr id="72" name="object 72" descr=""/>
          <p:cNvGrpSpPr/>
          <p:nvPr/>
        </p:nvGrpSpPr>
        <p:grpSpPr>
          <a:xfrm>
            <a:off x="1464119" y="2535846"/>
            <a:ext cx="711835" cy="135255"/>
            <a:chOff x="1464119" y="2535846"/>
            <a:chExt cx="711835" cy="135255"/>
          </a:xfrm>
        </p:grpSpPr>
        <p:pic>
          <p:nvPicPr>
            <p:cNvPr id="73" name="object 73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464119" y="2536926"/>
              <a:ext cx="178917" cy="133565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1663141" y="2538513"/>
              <a:ext cx="118745" cy="93980"/>
            </a:xfrm>
            <a:custGeom>
              <a:avLst/>
              <a:gdLst/>
              <a:ahLst/>
              <a:cxnLst/>
              <a:rect l="l" t="t" r="r" b="b"/>
              <a:pathLst>
                <a:path w="118744" h="93980">
                  <a:moveTo>
                    <a:pt x="118452" y="82550"/>
                  </a:moveTo>
                  <a:lnTo>
                    <a:pt x="118097" y="82550"/>
                  </a:lnTo>
                  <a:lnTo>
                    <a:pt x="118097" y="0"/>
                  </a:lnTo>
                  <a:lnTo>
                    <a:pt x="102654" y="0"/>
                  </a:lnTo>
                  <a:lnTo>
                    <a:pt x="102654" y="82550"/>
                  </a:lnTo>
                  <a:lnTo>
                    <a:pt x="67017" y="82550"/>
                  </a:lnTo>
                  <a:lnTo>
                    <a:pt x="67017" y="0"/>
                  </a:lnTo>
                  <a:lnTo>
                    <a:pt x="51536" y="0"/>
                  </a:lnTo>
                  <a:lnTo>
                    <a:pt x="51536" y="82550"/>
                  </a:lnTo>
                  <a:lnTo>
                    <a:pt x="15900" y="82550"/>
                  </a:lnTo>
                  <a:lnTo>
                    <a:pt x="15900" y="0"/>
                  </a:lnTo>
                  <a:lnTo>
                    <a:pt x="0" y="0"/>
                  </a:lnTo>
                  <a:lnTo>
                    <a:pt x="0" y="82550"/>
                  </a:lnTo>
                  <a:lnTo>
                    <a:pt x="368" y="82550"/>
                  </a:lnTo>
                  <a:lnTo>
                    <a:pt x="368" y="93980"/>
                  </a:lnTo>
                  <a:lnTo>
                    <a:pt x="118452" y="93980"/>
                  </a:lnTo>
                  <a:lnTo>
                    <a:pt x="118452" y="825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801799" y="2535846"/>
              <a:ext cx="83515" cy="97561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905114" y="2536926"/>
              <a:ext cx="74523" cy="94691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004123" y="2536215"/>
              <a:ext cx="171361" cy="94678"/>
            </a:xfrm>
            <a:prstGeom prst="rect">
              <a:avLst/>
            </a:prstGeom>
          </p:spPr>
        </p:pic>
      </p:grpSp>
      <p:pic>
        <p:nvPicPr>
          <p:cNvPr id="78" name="object 78" descr="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2424963" y="2496972"/>
            <a:ext cx="817194" cy="168846"/>
          </a:xfrm>
          <a:prstGeom prst="rect">
            <a:avLst/>
          </a:prstGeom>
        </p:spPr>
      </p:pic>
      <p:pic>
        <p:nvPicPr>
          <p:cNvPr id="79" name="object 79" descr="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3487318" y="2525407"/>
            <a:ext cx="832675" cy="100444"/>
          </a:xfrm>
          <a:prstGeom prst="rect">
            <a:avLst/>
          </a:prstGeom>
        </p:spPr>
      </p:pic>
      <p:pic>
        <p:nvPicPr>
          <p:cNvPr id="80" name="object 80" descr="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379806" y="2751493"/>
            <a:ext cx="987475" cy="136080"/>
          </a:xfrm>
          <a:prstGeom prst="rect">
            <a:avLst/>
          </a:prstGeom>
        </p:spPr>
      </p:pic>
      <p:grpSp>
        <p:nvGrpSpPr>
          <p:cNvPr id="81" name="object 81" descr=""/>
          <p:cNvGrpSpPr/>
          <p:nvPr/>
        </p:nvGrpSpPr>
        <p:grpSpPr>
          <a:xfrm>
            <a:off x="1484998" y="2747174"/>
            <a:ext cx="822960" cy="133350"/>
            <a:chOff x="1484998" y="2747174"/>
            <a:chExt cx="822960" cy="133350"/>
          </a:xfrm>
        </p:grpSpPr>
        <p:sp>
          <p:nvSpPr>
            <p:cNvPr id="82" name="object 82" descr=""/>
            <p:cNvSpPr/>
            <p:nvPr/>
          </p:nvSpPr>
          <p:spPr>
            <a:xfrm>
              <a:off x="1484998" y="2749689"/>
              <a:ext cx="591185" cy="130810"/>
            </a:xfrm>
            <a:custGeom>
              <a:avLst/>
              <a:gdLst/>
              <a:ahLst/>
              <a:cxnLst/>
              <a:rect l="l" t="t" r="r" b="b"/>
              <a:pathLst>
                <a:path w="591185" h="130810">
                  <a:moveTo>
                    <a:pt x="70561" y="66967"/>
                  </a:moveTo>
                  <a:lnTo>
                    <a:pt x="70281" y="64439"/>
                  </a:lnTo>
                  <a:lnTo>
                    <a:pt x="70205" y="63728"/>
                  </a:lnTo>
                  <a:lnTo>
                    <a:pt x="68757" y="61201"/>
                  </a:lnTo>
                  <a:lnTo>
                    <a:pt x="67322" y="58318"/>
                  </a:lnTo>
                  <a:lnTo>
                    <a:pt x="65887" y="56159"/>
                  </a:lnTo>
                  <a:lnTo>
                    <a:pt x="63715" y="54368"/>
                  </a:lnTo>
                  <a:lnTo>
                    <a:pt x="61556" y="52197"/>
                  </a:lnTo>
                  <a:lnTo>
                    <a:pt x="58686" y="50761"/>
                  </a:lnTo>
                  <a:lnTo>
                    <a:pt x="55803" y="49682"/>
                  </a:lnTo>
                  <a:lnTo>
                    <a:pt x="52920" y="48247"/>
                  </a:lnTo>
                  <a:lnTo>
                    <a:pt x="50038" y="47523"/>
                  </a:lnTo>
                  <a:lnTo>
                    <a:pt x="46799" y="47167"/>
                  </a:lnTo>
                  <a:lnTo>
                    <a:pt x="49326" y="46799"/>
                  </a:lnTo>
                  <a:lnTo>
                    <a:pt x="54356" y="45364"/>
                  </a:lnTo>
                  <a:lnTo>
                    <a:pt x="56883" y="44284"/>
                  </a:lnTo>
                  <a:lnTo>
                    <a:pt x="59397" y="42837"/>
                  </a:lnTo>
                  <a:lnTo>
                    <a:pt x="61201" y="41046"/>
                  </a:lnTo>
                  <a:lnTo>
                    <a:pt x="63360" y="39243"/>
                  </a:lnTo>
                  <a:lnTo>
                    <a:pt x="65163" y="37084"/>
                  </a:lnTo>
                  <a:lnTo>
                    <a:pt x="66243" y="34556"/>
                  </a:lnTo>
                  <a:lnTo>
                    <a:pt x="67322" y="31686"/>
                  </a:lnTo>
                  <a:lnTo>
                    <a:pt x="68046" y="28803"/>
                  </a:lnTo>
                  <a:lnTo>
                    <a:pt x="68046" y="21958"/>
                  </a:lnTo>
                  <a:lnTo>
                    <a:pt x="67475" y="19443"/>
                  </a:lnTo>
                  <a:lnTo>
                    <a:pt x="67398" y="19088"/>
                  </a:lnTo>
                  <a:lnTo>
                    <a:pt x="67322" y="18719"/>
                  </a:lnTo>
                  <a:lnTo>
                    <a:pt x="65519" y="15481"/>
                  </a:lnTo>
                  <a:lnTo>
                    <a:pt x="64084" y="12598"/>
                  </a:lnTo>
                  <a:lnTo>
                    <a:pt x="61925" y="10083"/>
                  </a:lnTo>
                  <a:lnTo>
                    <a:pt x="59042" y="7924"/>
                  </a:lnTo>
                  <a:lnTo>
                    <a:pt x="56159" y="5397"/>
                  </a:lnTo>
                  <a:lnTo>
                    <a:pt x="52920" y="3962"/>
                  </a:lnTo>
                  <a:lnTo>
                    <a:pt x="48958" y="2527"/>
                  </a:lnTo>
                  <a:lnTo>
                    <a:pt x="44640" y="1447"/>
                  </a:lnTo>
                  <a:lnTo>
                    <a:pt x="40322" y="723"/>
                  </a:lnTo>
                  <a:lnTo>
                    <a:pt x="35280" y="723"/>
                  </a:lnTo>
                  <a:lnTo>
                    <a:pt x="3721" y="19088"/>
                  </a:lnTo>
                  <a:lnTo>
                    <a:pt x="3606" y="19443"/>
                  </a:lnTo>
                  <a:lnTo>
                    <a:pt x="2882" y="23406"/>
                  </a:lnTo>
                  <a:lnTo>
                    <a:pt x="16916" y="25196"/>
                  </a:lnTo>
                  <a:lnTo>
                    <a:pt x="17170" y="23406"/>
                  </a:lnTo>
                  <a:lnTo>
                    <a:pt x="17284" y="22682"/>
                  </a:lnTo>
                  <a:lnTo>
                    <a:pt x="17995" y="20878"/>
                  </a:lnTo>
                  <a:lnTo>
                    <a:pt x="19443" y="19088"/>
                  </a:lnTo>
                  <a:lnTo>
                    <a:pt x="20523" y="17640"/>
                  </a:lnTo>
                  <a:lnTo>
                    <a:pt x="21958" y="16205"/>
                  </a:lnTo>
                  <a:lnTo>
                    <a:pt x="23761" y="15125"/>
                  </a:lnTo>
                  <a:lnTo>
                    <a:pt x="27355" y="13677"/>
                  </a:lnTo>
                  <a:lnTo>
                    <a:pt x="29159" y="13322"/>
                  </a:lnTo>
                  <a:lnTo>
                    <a:pt x="31318" y="12598"/>
                  </a:lnTo>
                  <a:lnTo>
                    <a:pt x="40678" y="12598"/>
                  </a:lnTo>
                  <a:lnTo>
                    <a:pt x="44996" y="13677"/>
                  </a:lnTo>
                  <a:lnTo>
                    <a:pt x="50761" y="18719"/>
                  </a:lnTo>
                  <a:lnTo>
                    <a:pt x="52197" y="21958"/>
                  </a:lnTo>
                  <a:lnTo>
                    <a:pt x="52197" y="29527"/>
                  </a:lnTo>
                  <a:lnTo>
                    <a:pt x="51574" y="31686"/>
                  </a:lnTo>
                  <a:lnTo>
                    <a:pt x="51485" y="32042"/>
                  </a:lnTo>
                  <a:lnTo>
                    <a:pt x="50038" y="33845"/>
                  </a:lnTo>
                  <a:lnTo>
                    <a:pt x="48602" y="36004"/>
                  </a:lnTo>
                  <a:lnTo>
                    <a:pt x="46799" y="37439"/>
                  </a:lnTo>
                  <a:lnTo>
                    <a:pt x="41757" y="39598"/>
                  </a:lnTo>
                  <a:lnTo>
                    <a:pt x="38887" y="40322"/>
                  </a:lnTo>
                  <a:lnTo>
                    <a:pt x="35636" y="41046"/>
                  </a:lnTo>
                  <a:lnTo>
                    <a:pt x="32397" y="41402"/>
                  </a:lnTo>
                  <a:lnTo>
                    <a:pt x="28803" y="41402"/>
                  </a:lnTo>
                  <a:lnTo>
                    <a:pt x="25196" y="41757"/>
                  </a:lnTo>
                  <a:lnTo>
                    <a:pt x="25196" y="53644"/>
                  </a:lnTo>
                  <a:lnTo>
                    <a:pt x="32397" y="53644"/>
                  </a:lnTo>
                  <a:lnTo>
                    <a:pt x="36004" y="54368"/>
                  </a:lnTo>
                  <a:lnTo>
                    <a:pt x="54000" y="75958"/>
                  </a:lnTo>
                  <a:lnTo>
                    <a:pt x="52565" y="79921"/>
                  </a:lnTo>
                  <a:lnTo>
                    <a:pt x="49326" y="82804"/>
                  </a:lnTo>
                  <a:lnTo>
                    <a:pt x="46075" y="85318"/>
                  </a:lnTo>
                  <a:lnTo>
                    <a:pt x="41757" y="86766"/>
                  </a:lnTo>
                  <a:lnTo>
                    <a:pt x="30238" y="86766"/>
                  </a:lnTo>
                  <a:lnTo>
                    <a:pt x="25196" y="85686"/>
                  </a:lnTo>
                  <a:lnTo>
                    <a:pt x="17995" y="80645"/>
                  </a:lnTo>
                  <a:lnTo>
                    <a:pt x="15481" y="77038"/>
                  </a:lnTo>
                  <a:lnTo>
                    <a:pt x="14046" y="72720"/>
                  </a:lnTo>
                  <a:lnTo>
                    <a:pt x="0" y="76682"/>
                  </a:lnTo>
                  <a:lnTo>
                    <a:pt x="2882" y="83883"/>
                  </a:lnTo>
                  <a:lnTo>
                    <a:pt x="6845" y="89649"/>
                  </a:lnTo>
                  <a:lnTo>
                    <a:pt x="18364" y="96837"/>
                  </a:lnTo>
                  <a:lnTo>
                    <a:pt x="26276" y="98640"/>
                  </a:lnTo>
                  <a:lnTo>
                    <a:pt x="36004" y="98285"/>
                  </a:lnTo>
                  <a:lnTo>
                    <a:pt x="41757" y="98285"/>
                  </a:lnTo>
                  <a:lnTo>
                    <a:pt x="46799" y="97561"/>
                  </a:lnTo>
                  <a:lnTo>
                    <a:pt x="51117" y="96126"/>
                  </a:lnTo>
                  <a:lnTo>
                    <a:pt x="55803" y="94678"/>
                  </a:lnTo>
                  <a:lnTo>
                    <a:pt x="59397" y="92887"/>
                  </a:lnTo>
                  <a:lnTo>
                    <a:pt x="65163" y="87845"/>
                  </a:lnTo>
                  <a:lnTo>
                    <a:pt x="65963" y="86766"/>
                  </a:lnTo>
                  <a:lnTo>
                    <a:pt x="67322" y="84963"/>
                  </a:lnTo>
                  <a:lnTo>
                    <a:pt x="70205" y="77762"/>
                  </a:lnTo>
                  <a:lnTo>
                    <a:pt x="70561" y="74168"/>
                  </a:lnTo>
                  <a:lnTo>
                    <a:pt x="70561" y="66967"/>
                  </a:lnTo>
                  <a:close/>
                </a:path>
                <a:path w="591185" h="130810">
                  <a:moveTo>
                    <a:pt x="177482" y="85686"/>
                  </a:moveTo>
                  <a:lnTo>
                    <a:pt x="176390" y="85686"/>
                  </a:lnTo>
                  <a:lnTo>
                    <a:pt x="175679" y="86042"/>
                  </a:lnTo>
                  <a:lnTo>
                    <a:pt x="174955" y="86042"/>
                  </a:lnTo>
                  <a:lnTo>
                    <a:pt x="173875" y="86398"/>
                  </a:lnTo>
                  <a:lnTo>
                    <a:pt x="168833" y="86398"/>
                  </a:lnTo>
                  <a:lnTo>
                    <a:pt x="166319" y="85318"/>
                  </a:lnTo>
                  <a:lnTo>
                    <a:pt x="165239" y="82804"/>
                  </a:lnTo>
                  <a:lnTo>
                    <a:pt x="164147" y="80645"/>
                  </a:lnTo>
                  <a:lnTo>
                    <a:pt x="163652" y="78117"/>
                  </a:lnTo>
                  <a:lnTo>
                    <a:pt x="163436" y="77038"/>
                  </a:lnTo>
                  <a:lnTo>
                    <a:pt x="163309" y="59042"/>
                  </a:lnTo>
                  <a:lnTo>
                    <a:pt x="163233" y="50038"/>
                  </a:lnTo>
                  <a:lnTo>
                    <a:pt x="163131" y="38887"/>
                  </a:lnTo>
                  <a:lnTo>
                    <a:pt x="163080" y="21602"/>
                  </a:lnTo>
                  <a:lnTo>
                    <a:pt x="147586" y="4572"/>
                  </a:lnTo>
                  <a:lnTo>
                    <a:pt x="147586" y="60845"/>
                  </a:lnTo>
                  <a:lnTo>
                    <a:pt x="146875" y="64084"/>
                  </a:lnTo>
                  <a:lnTo>
                    <a:pt x="145783" y="67322"/>
                  </a:lnTo>
                  <a:lnTo>
                    <a:pt x="144348" y="70561"/>
                  </a:lnTo>
                  <a:lnTo>
                    <a:pt x="142557" y="73799"/>
                  </a:lnTo>
                  <a:lnTo>
                    <a:pt x="140042" y="76682"/>
                  </a:lnTo>
                  <a:lnTo>
                    <a:pt x="137883" y="79565"/>
                  </a:lnTo>
                  <a:lnTo>
                    <a:pt x="134645" y="81724"/>
                  </a:lnTo>
                  <a:lnTo>
                    <a:pt x="127444" y="85318"/>
                  </a:lnTo>
                  <a:lnTo>
                    <a:pt x="122758" y="86398"/>
                  </a:lnTo>
                  <a:lnTo>
                    <a:pt x="112687" y="86398"/>
                  </a:lnTo>
                  <a:lnTo>
                    <a:pt x="109080" y="84963"/>
                  </a:lnTo>
                  <a:lnTo>
                    <a:pt x="106197" y="82080"/>
                  </a:lnTo>
                  <a:lnTo>
                    <a:pt x="103327" y="79565"/>
                  </a:lnTo>
                  <a:lnTo>
                    <a:pt x="101879" y="75603"/>
                  </a:lnTo>
                  <a:lnTo>
                    <a:pt x="101879" y="66243"/>
                  </a:lnTo>
                  <a:lnTo>
                    <a:pt x="102603" y="62649"/>
                  </a:lnTo>
                  <a:lnTo>
                    <a:pt x="104038" y="60121"/>
                  </a:lnTo>
                  <a:lnTo>
                    <a:pt x="105486" y="57238"/>
                  </a:lnTo>
                  <a:lnTo>
                    <a:pt x="126365" y="50038"/>
                  </a:lnTo>
                  <a:lnTo>
                    <a:pt x="147243" y="50038"/>
                  </a:lnTo>
                  <a:lnTo>
                    <a:pt x="147243" y="57607"/>
                  </a:lnTo>
                  <a:lnTo>
                    <a:pt x="147396" y="59042"/>
                  </a:lnTo>
                  <a:lnTo>
                    <a:pt x="147510" y="60121"/>
                  </a:lnTo>
                  <a:lnTo>
                    <a:pt x="147586" y="60845"/>
                  </a:lnTo>
                  <a:lnTo>
                    <a:pt x="147586" y="4572"/>
                  </a:lnTo>
                  <a:lnTo>
                    <a:pt x="142798" y="2527"/>
                  </a:lnTo>
                  <a:lnTo>
                    <a:pt x="135432" y="901"/>
                  </a:lnTo>
                  <a:lnTo>
                    <a:pt x="127076" y="368"/>
                  </a:lnTo>
                  <a:lnTo>
                    <a:pt x="120599" y="368"/>
                  </a:lnTo>
                  <a:lnTo>
                    <a:pt x="115201" y="1079"/>
                  </a:lnTo>
                  <a:lnTo>
                    <a:pt x="110883" y="2527"/>
                  </a:lnTo>
                  <a:lnTo>
                    <a:pt x="106565" y="3606"/>
                  </a:lnTo>
                  <a:lnTo>
                    <a:pt x="92887" y="15836"/>
                  </a:lnTo>
                  <a:lnTo>
                    <a:pt x="91440" y="18719"/>
                  </a:lnTo>
                  <a:lnTo>
                    <a:pt x="90576" y="21602"/>
                  </a:lnTo>
                  <a:lnTo>
                    <a:pt x="90462" y="21958"/>
                  </a:lnTo>
                  <a:lnTo>
                    <a:pt x="90360" y="22326"/>
                  </a:lnTo>
                  <a:lnTo>
                    <a:pt x="89636" y="25920"/>
                  </a:lnTo>
                  <a:lnTo>
                    <a:pt x="105841" y="27368"/>
                  </a:lnTo>
                  <a:lnTo>
                    <a:pt x="106197" y="24485"/>
                  </a:lnTo>
                  <a:lnTo>
                    <a:pt x="106807" y="22326"/>
                  </a:lnTo>
                  <a:lnTo>
                    <a:pt x="106921" y="21958"/>
                  </a:lnTo>
                  <a:lnTo>
                    <a:pt x="108000" y="20167"/>
                  </a:lnTo>
                  <a:lnTo>
                    <a:pt x="109080" y="18008"/>
                  </a:lnTo>
                  <a:lnTo>
                    <a:pt x="123837" y="12242"/>
                  </a:lnTo>
                  <a:lnTo>
                    <a:pt x="130327" y="12242"/>
                  </a:lnTo>
                  <a:lnTo>
                    <a:pt x="133197" y="12598"/>
                  </a:lnTo>
                  <a:lnTo>
                    <a:pt x="135724" y="13677"/>
                  </a:lnTo>
                  <a:lnTo>
                    <a:pt x="138239" y="14401"/>
                  </a:lnTo>
                  <a:lnTo>
                    <a:pt x="140398" y="15481"/>
                  </a:lnTo>
                  <a:lnTo>
                    <a:pt x="143637" y="18719"/>
                  </a:lnTo>
                  <a:lnTo>
                    <a:pt x="145084" y="20878"/>
                  </a:lnTo>
                  <a:lnTo>
                    <a:pt x="145783" y="23761"/>
                  </a:lnTo>
                  <a:lnTo>
                    <a:pt x="146875" y="26644"/>
                  </a:lnTo>
                  <a:lnTo>
                    <a:pt x="147243" y="29883"/>
                  </a:lnTo>
                  <a:lnTo>
                    <a:pt x="147243" y="38887"/>
                  </a:lnTo>
                  <a:lnTo>
                    <a:pt x="125996" y="39243"/>
                  </a:lnTo>
                  <a:lnTo>
                    <a:pt x="120967" y="39243"/>
                  </a:lnTo>
                  <a:lnTo>
                    <a:pt x="116281" y="39966"/>
                  </a:lnTo>
                  <a:lnTo>
                    <a:pt x="111239" y="40678"/>
                  </a:lnTo>
                  <a:lnTo>
                    <a:pt x="106565" y="41757"/>
                  </a:lnTo>
                  <a:lnTo>
                    <a:pt x="102247" y="43205"/>
                  </a:lnTo>
                  <a:lnTo>
                    <a:pt x="98285" y="45720"/>
                  </a:lnTo>
                  <a:lnTo>
                    <a:pt x="94678" y="47879"/>
                  </a:lnTo>
                  <a:lnTo>
                    <a:pt x="91440" y="51117"/>
                  </a:lnTo>
                  <a:lnTo>
                    <a:pt x="89281" y="55079"/>
                  </a:lnTo>
                  <a:lnTo>
                    <a:pt x="86766" y="59042"/>
                  </a:lnTo>
                  <a:lnTo>
                    <a:pt x="85686" y="64084"/>
                  </a:lnTo>
                  <a:lnTo>
                    <a:pt x="85775" y="72364"/>
                  </a:lnTo>
                  <a:lnTo>
                    <a:pt x="85826" y="73799"/>
                  </a:lnTo>
                  <a:lnTo>
                    <a:pt x="85940" y="76682"/>
                  </a:lnTo>
                  <a:lnTo>
                    <a:pt x="86042" y="78841"/>
                  </a:lnTo>
                  <a:lnTo>
                    <a:pt x="87972" y="84963"/>
                  </a:lnTo>
                  <a:lnTo>
                    <a:pt x="88074" y="85318"/>
                  </a:lnTo>
                  <a:lnTo>
                    <a:pt x="88201" y="85686"/>
                  </a:lnTo>
                  <a:lnTo>
                    <a:pt x="93243" y="90728"/>
                  </a:lnTo>
                  <a:lnTo>
                    <a:pt x="97917" y="95758"/>
                  </a:lnTo>
                  <a:lnTo>
                    <a:pt x="105117" y="98285"/>
                  </a:lnTo>
                  <a:lnTo>
                    <a:pt x="114477" y="97917"/>
                  </a:lnTo>
                  <a:lnTo>
                    <a:pt x="118795" y="97917"/>
                  </a:lnTo>
                  <a:lnTo>
                    <a:pt x="122758" y="97561"/>
                  </a:lnTo>
                  <a:lnTo>
                    <a:pt x="125996" y="96481"/>
                  </a:lnTo>
                  <a:lnTo>
                    <a:pt x="129603" y="95758"/>
                  </a:lnTo>
                  <a:lnTo>
                    <a:pt x="132486" y="94322"/>
                  </a:lnTo>
                  <a:lnTo>
                    <a:pt x="135001" y="92519"/>
                  </a:lnTo>
                  <a:lnTo>
                    <a:pt x="137883" y="91084"/>
                  </a:lnTo>
                  <a:lnTo>
                    <a:pt x="140042" y="88925"/>
                  </a:lnTo>
                  <a:lnTo>
                    <a:pt x="142201" y="86398"/>
                  </a:lnTo>
                  <a:lnTo>
                    <a:pt x="145783" y="81368"/>
                  </a:lnTo>
                  <a:lnTo>
                    <a:pt x="147586" y="78117"/>
                  </a:lnTo>
                  <a:lnTo>
                    <a:pt x="147967" y="78117"/>
                  </a:lnTo>
                  <a:lnTo>
                    <a:pt x="148043" y="78841"/>
                  </a:lnTo>
                  <a:lnTo>
                    <a:pt x="148120" y="79565"/>
                  </a:lnTo>
                  <a:lnTo>
                    <a:pt x="148234" y="80645"/>
                  </a:lnTo>
                  <a:lnTo>
                    <a:pt x="148323" y="81368"/>
                  </a:lnTo>
                  <a:lnTo>
                    <a:pt x="148678" y="83883"/>
                  </a:lnTo>
                  <a:lnTo>
                    <a:pt x="148983" y="84963"/>
                  </a:lnTo>
                  <a:lnTo>
                    <a:pt x="149085" y="85318"/>
                  </a:lnTo>
                  <a:lnTo>
                    <a:pt x="149186" y="85686"/>
                  </a:lnTo>
                  <a:lnTo>
                    <a:pt x="152641" y="92163"/>
                  </a:lnTo>
                  <a:lnTo>
                    <a:pt x="153708" y="93967"/>
                  </a:lnTo>
                  <a:lnTo>
                    <a:pt x="155524" y="95046"/>
                  </a:lnTo>
                  <a:lnTo>
                    <a:pt x="159829" y="96481"/>
                  </a:lnTo>
                  <a:lnTo>
                    <a:pt x="162356" y="96837"/>
                  </a:lnTo>
                  <a:lnTo>
                    <a:pt x="169557" y="96837"/>
                  </a:lnTo>
                  <a:lnTo>
                    <a:pt x="171704" y="96481"/>
                  </a:lnTo>
                  <a:lnTo>
                    <a:pt x="175323" y="95758"/>
                  </a:lnTo>
                  <a:lnTo>
                    <a:pt x="177482" y="95402"/>
                  </a:lnTo>
                  <a:lnTo>
                    <a:pt x="177482" y="86398"/>
                  </a:lnTo>
                  <a:lnTo>
                    <a:pt x="177482" y="85686"/>
                  </a:lnTo>
                  <a:close/>
                </a:path>
                <a:path w="591185" h="130810">
                  <a:moveTo>
                    <a:pt x="320040" y="130683"/>
                  </a:moveTo>
                  <a:lnTo>
                    <a:pt x="319684" y="83883"/>
                  </a:lnTo>
                  <a:lnTo>
                    <a:pt x="306717" y="83883"/>
                  </a:lnTo>
                  <a:lnTo>
                    <a:pt x="306362" y="1447"/>
                  </a:lnTo>
                  <a:lnTo>
                    <a:pt x="290525" y="1447"/>
                  </a:lnTo>
                  <a:lnTo>
                    <a:pt x="291236" y="83883"/>
                  </a:lnTo>
                  <a:lnTo>
                    <a:pt x="256324" y="84239"/>
                  </a:lnTo>
                  <a:lnTo>
                    <a:pt x="255600" y="1447"/>
                  </a:lnTo>
                  <a:lnTo>
                    <a:pt x="239763" y="1447"/>
                  </a:lnTo>
                  <a:lnTo>
                    <a:pt x="240487" y="84239"/>
                  </a:lnTo>
                  <a:lnTo>
                    <a:pt x="205206" y="84239"/>
                  </a:lnTo>
                  <a:lnTo>
                    <a:pt x="204838" y="1803"/>
                  </a:lnTo>
                  <a:lnTo>
                    <a:pt x="189001" y="1803"/>
                  </a:lnTo>
                  <a:lnTo>
                    <a:pt x="189725" y="95758"/>
                  </a:lnTo>
                  <a:lnTo>
                    <a:pt x="305638" y="95402"/>
                  </a:lnTo>
                  <a:lnTo>
                    <a:pt x="306006" y="130683"/>
                  </a:lnTo>
                  <a:lnTo>
                    <a:pt x="320040" y="130683"/>
                  </a:lnTo>
                  <a:close/>
                </a:path>
                <a:path w="591185" h="130810">
                  <a:moveTo>
                    <a:pt x="410756" y="95046"/>
                  </a:moveTo>
                  <a:lnTo>
                    <a:pt x="410044" y="1079"/>
                  </a:lnTo>
                  <a:lnTo>
                    <a:pt x="392760" y="1079"/>
                  </a:lnTo>
                  <a:lnTo>
                    <a:pt x="349923" y="76682"/>
                  </a:lnTo>
                  <a:lnTo>
                    <a:pt x="350278" y="75603"/>
                  </a:lnTo>
                  <a:lnTo>
                    <a:pt x="350278" y="67322"/>
                  </a:lnTo>
                  <a:lnTo>
                    <a:pt x="350647" y="64808"/>
                  </a:lnTo>
                  <a:lnTo>
                    <a:pt x="350278" y="1079"/>
                  </a:lnTo>
                  <a:lnTo>
                    <a:pt x="335165" y="1447"/>
                  </a:lnTo>
                  <a:lnTo>
                    <a:pt x="335876" y="95402"/>
                  </a:lnTo>
                  <a:lnTo>
                    <a:pt x="352806" y="95046"/>
                  </a:lnTo>
                  <a:lnTo>
                    <a:pt x="395998" y="19088"/>
                  </a:lnTo>
                  <a:lnTo>
                    <a:pt x="395998" y="20167"/>
                  </a:lnTo>
                  <a:lnTo>
                    <a:pt x="395643" y="21602"/>
                  </a:lnTo>
                  <a:lnTo>
                    <a:pt x="395643" y="28448"/>
                  </a:lnTo>
                  <a:lnTo>
                    <a:pt x="395287" y="30238"/>
                  </a:lnTo>
                  <a:lnTo>
                    <a:pt x="395643" y="95046"/>
                  </a:lnTo>
                  <a:lnTo>
                    <a:pt x="410756" y="95046"/>
                  </a:lnTo>
                  <a:close/>
                </a:path>
                <a:path w="591185" h="130810">
                  <a:moveTo>
                    <a:pt x="500405" y="368"/>
                  </a:moveTo>
                  <a:lnTo>
                    <a:pt x="424802" y="723"/>
                  </a:lnTo>
                  <a:lnTo>
                    <a:pt x="425157" y="12242"/>
                  </a:lnTo>
                  <a:lnTo>
                    <a:pt x="455041" y="11887"/>
                  </a:lnTo>
                  <a:lnTo>
                    <a:pt x="455396" y="94678"/>
                  </a:lnTo>
                  <a:lnTo>
                    <a:pt x="471246" y="94322"/>
                  </a:lnTo>
                  <a:lnTo>
                    <a:pt x="470522" y="11887"/>
                  </a:lnTo>
                  <a:lnTo>
                    <a:pt x="500405" y="11887"/>
                  </a:lnTo>
                  <a:lnTo>
                    <a:pt x="500405" y="368"/>
                  </a:lnTo>
                  <a:close/>
                </a:path>
                <a:path w="591185" h="130810">
                  <a:moveTo>
                    <a:pt x="591121" y="93967"/>
                  </a:moveTo>
                  <a:lnTo>
                    <a:pt x="590042" y="0"/>
                  </a:lnTo>
                  <a:lnTo>
                    <a:pt x="574560" y="0"/>
                  </a:lnTo>
                  <a:lnTo>
                    <a:pt x="574916" y="39966"/>
                  </a:lnTo>
                  <a:lnTo>
                    <a:pt x="532447" y="40322"/>
                  </a:lnTo>
                  <a:lnTo>
                    <a:pt x="532447" y="368"/>
                  </a:lnTo>
                  <a:lnTo>
                    <a:pt x="516597" y="368"/>
                  </a:lnTo>
                  <a:lnTo>
                    <a:pt x="517321" y="94322"/>
                  </a:lnTo>
                  <a:lnTo>
                    <a:pt x="533158" y="94322"/>
                  </a:lnTo>
                  <a:lnTo>
                    <a:pt x="532803" y="51485"/>
                  </a:lnTo>
                  <a:lnTo>
                    <a:pt x="574916" y="51485"/>
                  </a:lnTo>
                  <a:lnTo>
                    <a:pt x="575284" y="94322"/>
                  </a:lnTo>
                  <a:lnTo>
                    <a:pt x="591121" y="939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100605" y="2749333"/>
              <a:ext cx="104038" cy="94322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224443" y="2747174"/>
              <a:ext cx="83515" cy="97561"/>
            </a:xfrm>
            <a:prstGeom prst="rect">
              <a:avLst/>
            </a:prstGeom>
          </p:spPr>
        </p:pic>
      </p:grpSp>
      <p:pic>
        <p:nvPicPr>
          <p:cNvPr id="85" name="object 85" descr="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2426398" y="2745015"/>
            <a:ext cx="623163" cy="133553"/>
          </a:xfrm>
          <a:prstGeom prst="rect">
            <a:avLst/>
          </a:prstGeom>
        </p:spPr>
      </p:pic>
      <p:grpSp>
        <p:nvGrpSpPr>
          <p:cNvPr id="86" name="object 86" descr=""/>
          <p:cNvGrpSpPr/>
          <p:nvPr/>
        </p:nvGrpSpPr>
        <p:grpSpPr>
          <a:xfrm>
            <a:off x="3178441" y="2738170"/>
            <a:ext cx="1147445" cy="137160"/>
            <a:chOff x="3178441" y="2738170"/>
            <a:chExt cx="1147445" cy="137160"/>
          </a:xfrm>
        </p:grpSpPr>
        <p:pic>
          <p:nvPicPr>
            <p:cNvPr id="87" name="object 87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178441" y="2739618"/>
              <a:ext cx="802792" cy="135356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001353" y="2739974"/>
              <a:ext cx="221802" cy="130009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242244" y="2738170"/>
              <a:ext cx="83515" cy="97561"/>
            </a:xfrm>
            <a:prstGeom prst="rect">
              <a:avLst/>
            </a:prstGeom>
          </p:spPr>
        </p:pic>
      </p:grpSp>
      <p:pic>
        <p:nvPicPr>
          <p:cNvPr id="90" name="object 90" descr="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379806" y="2965691"/>
            <a:ext cx="755269" cy="100075"/>
          </a:xfrm>
          <a:prstGeom prst="rect">
            <a:avLst/>
          </a:prstGeom>
        </p:spPr>
      </p:pic>
      <p:pic>
        <p:nvPicPr>
          <p:cNvPr id="91" name="object 91" descr="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491475" y="2963532"/>
            <a:ext cx="164884" cy="97561"/>
          </a:xfrm>
          <a:prstGeom prst="rect">
            <a:avLst/>
          </a:prstGeom>
        </p:spPr>
      </p:pic>
      <p:grpSp>
        <p:nvGrpSpPr>
          <p:cNvPr id="92" name="object 92" descr=""/>
          <p:cNvGrpSpPr/>
          <p:nvPr/>
        </p:nvGrpSpPr>
        <p:grpSpPr>
          <a:xfrm>
            <a:off x="2009876" y="2959569"/>
            <a:ext cx="468630" cy="135255"/>
            <a:chOff x="2009876" y="2959569"/>
            <a:chExt cx="468630" cy="135255"/>
          </a:xfrm>
        </p:grpSpPr>
        <p:pic>
          <p:nvPicPr>
            <p:cNvPr id="93" name="object 93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009876" y="2959569"/>
              <a:ext cx="426961" cy="134645"/>
            </a:xfrm>
            <a:prstGeom prst="rect">
              <a:avLst/>
            </a:prstGeom>
          </p:spPr>
        </p:pic>
        <p:sp>
          <p:nvSpPr>
            <p:cNvPr id="94" name="object 94" descr=""/>
            <p:cNvSpPr/>
            <p:nvPr/>
          </p:nvSpPr>
          <p:spPr>
            <a:xfrm>
              <a:off x="2460599" y="3036252"/>
              <a:ext cx="17780" cy="41910"/>
            </a:xfrm>
            <a:custGeom>
              <a:avLst/>
              <a:gdLst/>
              <a:ahLst/>
              <a:cxnLst/>
              <a:rect l="l" t="t" r="r" b="b"/>
              <a:pathLst>
                <a:path w="17780" h="41910">
                  <a:moveTo>
                    <a:pt x="16916" y="0"/>
                  </a:moveTo>
                  <a:lnTo>
                    <a:pt x="0" y="0"/>
                  </a:lnTo>
                  <a:lnTo>
                    <a:pt x="355" y="19075"/>
                  </a:lnTo>
                  <a:lnTo>
                    <a:pt x="7924" y="19075"/>
                  </a:lnTo>
                  <a:lnTo>
                    <a:pt x="7924" y="22682"/>
                  </a:lnTo>
                  <a:lnTo>
                    <a:pt x="7200" y="26276"/>
                  </a:lnTo>
                  <a:lnTo>
                    <a:pt x="4318" y="34201"/>
                  </a:lnTo>
                  <a:lnTo>
                    <a:pt x="2514" y="37795"/>
                  </a:lnTo>
                  <a:lnTo>
                    <a:pt x="0" y="41757"/>
                  </a:lnTo>
                  <a:lnTo>
                    <a:pt x="10439" y="41401"/>
                  </a:lnTo>
                  <a:lnTo>
                    <a:pt x="11874" y="39598"/>
                  </a:lnTo>
                  <a:lnTo>
                    <a:pt x="12598" y="37795"/>
                  </a:lnTo>
                  <a:lnTo>
                    <a:pt x="13677" y="36004"/>
                  </a:lnTo>
                  <a:lnTo>
                    <a:pt x="14401" y="33845"/>
                  </a:lnTo>
                  <a:lnTo>
                    <a:pt x="15125" y="32042"/>
                  </a:lnTo>
                  <a:lnTo>
                    <a:pt x="15481" y="29883"/>
                  </a:lnTo>
                  <a:lnTo>
                    <a:pt x="16205" y="27724"/>
                  </a:lnTo>
                  <a:lnTo>
                    <a:pt x="16916" y="22682"/>
                  </a:lnTo>
                  <a:lnTo>
                    <a:pt x="16916" y="20154"/>
                  </a:lnTo>
                  <a:lnTo>
                    <a:pt x="17284" y="17640"/>
                  </a:lnTo>
                  <a:lnTo>
                    <a:pt x="17284" y="14401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5" name="object 95" descr="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2855163" y="2954896"/>
            <a:ext cx="659879" cy="133921"/>
          </a:xfrm>
          <a:prstGeom prst="rect">
            <a:avLst/>
          </a:prstGeom>
        </p:spPr>
      </p:pic>
      <p:grpSp>
        <p:nvGrpSpPr>
          <p:cNvPr id="96" name="object 96" descr=""/>
          <p:cNvGrpSpPr/>
          <p:nvPr/>
        </p:nvGrpSpPr>
        <p:grpSpPr>
          <a:xfrm>
            <a:off x="3884040" y="2951289"/>
            <a:ext cx="447675" cy="99060"/>
            <a:chOff x="3884040" y="2951289"/>
            <a:chExt cx="447675" cy="99060"/>
          </a:xfrm>
        </p:grpSpPr>
        <p:pic>
          <p:nvPicPr>
            <p:cNvPr id="97" name="object 97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884040" y="2954527"/>
              <a:ext cx="74155" cy="94322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978719" y="2951289"/>
              <a:ext cx="352805" cy="98640"/>
            </a:xfrm>
            <a:prstGeom prst="rect">
              <a:avLst/>
            </a:prstGeom>
          </p:spPr>
        </p:pic>
      </p:grpSp>
      <p:grpSp>
        <p:nvGrpSpPr>
          <p:cNvPr id="99" name="object 99" descr=""/>
          <p:cNvGrpSpPr/>
          <p:nvPr/>
        </p:nvGrpSpPr>
        <p:grpSpPr>
          <a:xfrm>
            <a:off x="376554" y="3146412"/>
            <a:ext cx="3957320" cy="1019175"/>
            <a:chOff x="376554" y="3146412"/>
            <a:chExt cx="3957320" cy="1019175"/>
          </a:xfrm>
        </p:grpSpPr>
        <p:sp>
          <p:nvSpPr>
            <p:cNvPr id="100" name="object 100" descr=""/>
            <p:cNvSpPr/>
            <p:nvPr/>
          </p:nvSpPr>
          <p:spPr>
            <a:xfrm>
              <a:off x="1561325" y="3253333"/>
              <a:ext cx="17780" cy="19685"/>
            </a:xfrm>
            <a:custGeom>
              <a:avLst/>
              <a:gdLst/>
              <a:ahLst/>
              <a:cxnLst/>
              <a:rect l="l" t="t" r="r" b="b"/>
              <a:pathLst>
                <a:path w="17780" h="19685">
                  <a:moveTo>
                    <a:pt x="16916" y="0"/>
                  </a:moveTo>
                  <a:lnTo>
                    <a:pt x="0" y="0"/>
                  </a:lnTo>
                  <a:lnTo>
                    <a:pt x="355" y="19075"/>
                  </a:lnTo>
                  <a:lnTo>
                    <a:pt x="17272" y="19075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1" name="object 101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78713" y="3146412"/>
              <a:ext cx="1765084" cy="558723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297605" y="3379698"/>
              <a:ext cx="560514" cy="134277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278517" y="3591369"/>
              <a:ext cx="1054798" cy="100799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400403" y="3816375"/>
              <a:ext cx="83515" cy="97561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503718" y="3815651"/>
              <a:ext cx="140398" cy="97917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757514" y="3816730"/>
              <a:ext cx="75247" cy="93967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879561" y="3383292"/>
              <a:ext cx="1817992" cy="771842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76554" y="3818889"/>
              <a:ext cx="1437843" cy="346684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814559" y="3807015"/>
              <a:ext cx="98640" cy="94678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932275" y="3803776"/>
              <a:ext cx="351726" cy="98996"/>
            </a:xfrm>
            <a:prstGeom prst="rect">
              <a:avLst/>
            </a:prstGeom>
          </p:spPr>
        </p:pic>
        <p:sp>
          <p:nvSpPr>
            <p:cNvPr id="111" name="object 111" descr=""/>
            <p:cNvSpPr/>
            <p:nvPr/>
          </p:nvSpPr>
          <p:spPr>
            <a:xfrm>
              <a:off x="4308475" y="3880091"/>
              <a:ext cx="17780" cy="41910"/>
            </a:xfrm>
            <a:custGeom>
              <a:avLst/>
              <a:gdLst/>
              <a:ahLst/>
              <a:cxnLst/>
              <a:rect l="l" t="t" r="r" b="b"/>
              <a:pathLst>
                <a:path w="17779" h="41910">
                  <a:moveTo>
                    <a:pt x="17284" y="0"/>
                  </a:moveTo>
                  <a:lnTo>
                    <a:pt x="368" y="0"/>
                  </a:lnTo>
                  <a:lnTo>
                    <a:pt x="368" y="19075"/>
                  </a:lnTo>
                  <a:lnTo>
                    <a:pt x="7924" y="19075"/>
                  </a:lnTo>
                  <a:lnTo>
                    <a:pt x="7924" y="23037"/>
                  </a:lnTo>
                  <a:lnTo>
                    <a:pt x="0" y="41757"/>
                  </a:lnTo>
                  <a:lnTo>
                    <a:pt x="10807" y="41757"/>
                  </a:lnTo>
                  <a:lnTo>
                    <a:pt x="12966" y="38163"/>
                  </a:lnTo>
                  <a:lnTo>
                    <a:pt x="13690" y="36360"/>
                  </a:lnTo>
                  <a:lnTo>
                    <a:pt x="14401" y="34201"/>
                  </a:lnTo>
                  <a:lnTo>
                    <a:pt x="15125" y="32397"/>
                  </a:lnTo>
                  <a:lnTo>
                    <a:pt x="15849" y="30238"/>
                  </a:lnTo>
                  <a:lnTo>
                    <a:pt x="17284" y="20523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2" name="object 112" descr=""/>
          <p:cNvGrpSpPr/>
          <p:nvPr/>
        </p:nvGrpSpPr>
        <p:grpSpPr>
          <a:xfrm>
            <a:off x="4152963" y="3377526"/>
            <a:ext cx="186690" cy="97790"/>
            <a:chOff x="4152963" y="3377526"/>
            <a:chExt cx="186690" cy="97790"/>
          </a:xfrm>
        </p:grpSpPr>
        <p:pic>
          <p:nvPicPr>
            <p:cNvPr id="113" name="object 113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152963" y="3379330"/>
              <a:ext cx="74155" cy="94322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247642" y="3377526"/>
              <a:ext cx="91440" cy="97561"/>
            </a:xfrm>
            <a:prstGeom prst="rect">
              <a:avLst/>
            </a:prstGeom>
          </p:spPr>
        </p:pic>
      </p:grpSp>
      <p:grpSp>
        <p:nvGrpSpPr>
          <p:cNvPr id="115" name="object 115" descr=""/>
          <p:cNvGrpSpPr/>
          <p:nvPr/>
        </p:nvGrpSpPr>
        <p:grpSpPr>
          <a:xfrm>
            <a:off x="4475162" y="1229055"/>
            <a:ext cx="4522470" cy="3102610"/>
            <a:chOff x="4475162" y="1229055"/>
            <a:chExt cx="4522470" cy="3102610"/>
          </a:xfrm>
        </p:grpSpPr>
        <p:pic>
          <p:nvPicPr>
            <p:cNvPr id="116" name="object 116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475162" y="1229055"/>
              <a:ext cx="4522317" cy="3101759"/>
            </a:xfrm>
            <a:prstGeom prst="rect">
              <a:avLst/>
            </a:prstGeom>
          </p:spPr>
        </p:pic>
        <p:sp>
          <p:nvSpPr>
            <p:cNvPr id="117" name="object 117" descr=""/>
            <p:cNvSpPr/>
            <p:nvPr/>
          </p:nvSpPr>
          <p:spPr>
            <a:xfrm>
              <a:off x="4475162" y="1229410"/>
              <a:ext cx="4522470" cy="3101975"/>
            </a:xfrm>
            <a:custGeom>
              <a:avLst/>
              <a:gdLst/>
              <a:ahLst/>
              <a:cxnLst/>
              <a:rect l="l" t="t" r="r" b="b"/>
              <a:pathLst>
                <a:path w="4522470" h="3101975">
                  <a:moveTo>
                    <a:pt x="0" y="0"/>
                  </a:moveTo>
                  <a:lnTo>
                    <a:pt x="4522317" y="0"/>
                  </a:lnTo>
                  <a:lnTo>
                    <a:pt x="4522317" y="3101759"/>
                  </a:lnTo>
                  <a:lnTo>
                    <a:pt x="0" y="31017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37460" y="4581994"/>
            <a:ext cx="1244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8607" y="173353"/>
            <a:ext cx="1225669" cy="5026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3621" rIns="0" bIns="0" rtlCol="0" vert="horz">
            <a:spAutoFit/>
          </a:bodyPr>
          <a:lstStyle/>
          <a:p>
            <a:pPr marL="144780">
              <a:lnSpc>
                <a:spcPct val="100000"/>
              </a:lnSpc>
              <a:spcBef>
                <a:spcPts val="100"/>
              </a:spcBef>
            </a:pPr>
            <a:r>
              <a:rPr dirty="0" sz="1800"/>
              <a:t>Доступ</a:t>
            </a:r>
            <a:r>
              <a:rPr dirty="0" sz="1800" spc="10"/>
              <a:t> </a:t>
            </a:r>
            <a:r>
              <a:rPr dirty="0" sz="1800"/>
              <a:t>в</a:t>
            </a:r>
            <a:r>
              <a:rPr dirty="0" sz="1800" spc="10"/>
              <a:t> </a:t>
            </a:r>
            <a:r>
              <a:rPr dirty="0" sz="1800" spc="-25"/>
              <a:t>электротехнические</a:t>
            </a:r>
            <a:r>
              <a:rPr dirty="0" sz="1800"/>
              <a:t> </a:t>
            </a:r>
            <a:r>
              <a:rPr dirty="0" sz="1800" spc="-10"/>
              <a:t>помещения</a:t>
            </a:r>
            <a:endParaRPr sz="1800"/>
          </a:p>
        </p:txBody>
      </p:sp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 marR="65786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Электронная</a:t>
            </a:r>
            <a:r>
              <a:rPr dirty="0" spc="-55"/>
              <a:t> </a:t>
            </a:r>
            <a:r>
              <a:rPr dirty="0"/>
              <a:t>система</a:t>
            </a:r>
            <a:r>
              <a:rPr dirty="0" spc="-60"/>
              <a:t> </a:t>
            </a:r>
            <a:r>
              <a:rPr dirty="0"/>
              <a:t>контроля</a:t>
            </a:r>
            <a:r>
              <a:rPr dirty="0" spc="-65"/>
              <a:t> </a:t>
            </a:r>
            <a:r>
              <a:rPr dirty="0" spc="-10"/>
              <a:t>удаленного </a:t>
            </a:r>
            <a:r>
              <a:rPr dirty="0"/>
              <a:t>доступа</a:t>
            </a:r>
            <a:r>
              <a:rPr dirty="0" spc="-55"/>
              <a:t> </a:t>
            </a:r>
            <a:r>
              <a:rPr dirty="0" spc="-10"/>
              <a:t>(СКУД)</a:t>
            </a: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180"/>
              </a:spcBef>
            </a:pPr>
          </a:p>
          <a:p>
            <a:pPr marL="316865" indent="-278765">
              <a:lnSpc>
                <a:spcPct val="100000"/>
              </a:lnSpc>
              <a:buFont typeface="Segoe UI Symbol"/>
              <a:buChar char="●"/>
              <a:tabLst>
                <a:tab pos="316865" algn="l"/>
              </a:tabLst>
            </a:pPr>
            <a:r>
              <a:rPr dirty="0" sz="1800"/>
              <a:t>Бесконтактное</a:t>
            </a:r>
            <a:r>
              <a:rPr dirty="0" sz="1800" spc="-114"/>
              <a:t> </a:t>
            </a:r>
            <a:r>
              <a:rPr dirty="0" sz="1800"/>
              <a:t>отпирание</a:t>
            </a:r>
            <a:r>
              <a:rPr dirty="0" sz="1800" spc="-110"/>
              <a:t> </a:t>
            </a:r>
            <a:r>
              <a:rPr dirty="0" sz="1800"/>
              <a:t>электронных</a:t>
            </a:r>
            <a:r>
              <a:rPr dirty="0" sz="1800" spc="-105"/>
              <a:t> </a:t>
            </a:r>
            <a:r>
              <a:rPr dirty="0" sz="1800" spc="-10"/>
              <a:t>замков</a:t>
            </a:r>
            <a:endParaRPr sz="1800"/>
          </a:p>
          <a:p>
            <a:pPr>
              <a:lnSpc>
                <a:spcPct val="100000"/>
              </a:lnSpc>
              <a:buFont typeface="Segoe UI Symbol"/>
              <a:buChar char="●"/>
            </a:pPr>
          </a:p>
          <a:p>
            <a:pPr>
              <a:lnSpc>
                <a:spcPct val="100000"/>
              </a:lnSpc>
              <a:spcBef>
                <a:spcPts val="180"/>
              </a:spcBef>
              <a:buFont typeface="Segoe UI Symbol"/>
              <a:buChar char="●"/>
            </a:pPr>
          </a:p>
          <a:p>
            <a:pPr marL="316865" marR="215265" indent="-279400">
              <a:lnSpc>
                <a:spcPct val="100000"/>
              </a:lnSpc>
              <a:buFont typeface="Segoe UI Symbol"/>
              <a:buChar char="●"/>
              <a:tabLst>
                <a:tab pos="316865" algn="l"/>
              </a:tabLst>
            </a:pPr>
            <a:r>
              <a:rPr dirty="0" sz="1800"/>
              <a:t>Блокировка</a:t>
            </a:r>
            <a:r>
              <a:rPr dirty="0" sz="1800" spc="-35"/>
              <a:t> </a:t>
            </a:r>
            <a:r>
              <a:rPr dirty="0" sz="1800"/>
              <a:t>доступа</a:t>
            </a:r>
            <a:r>
              <a:rPr dirty="0" sz="1800" spc="-30"/>
              <a:t> </a:t>
            </a:r>
            <a:r>
              <a:rPr dirty="0" sz="1800"/>
              <a:t>в</a:t>
            </a:r>
            <a:r>
              <a:rPr dirty="0" sz="1800" spc="-30"/>
              <a:t> </a:t>
            </a:r>
            <a:r>
              <a:rPr dirty="0" sz="1800" spc="-10"/>
              <a:t>электротехнические </a:t>
            </a:r>
            <a:r>
              <a:rPr dirty="0" sz="1800"/>
              <a:t>помещения</a:t>
            </a:r>
            <a:r>
              <a:rPr dirty="0" sz="1800" spc="-65"/>
              <a:t> </a:t>
            </a:r>
            <a:r>
              <a:rPr dirty="0" sz="1800"/>
              <a:t>по</a:t>
            </a:r>
            <a:r>
              <a:rPr dirty="0" sz="1800" spc="-70"/>
              <a:t> </a:t>
            </a:r>
            <a:r>
              <a:rPr dirty="0" sz="1800" spc="-10"/>
              <a:t>истечении</a:t>
            </a:r>
            <a:r>
              <a:rPr dirty="0" sz="1800" spc="-65"/>
              <a:t> </a:t>
            </a:r>
            <a:r>
              <a:rPr dirty="0" sz="1800"/>
              <a:t>заданного</a:t>
            </a:r>
            <a:r>
              <a:rPr dirty="0" sz="1800" spc="-70"/>
              <a:t> </a:t>
            </a:r>
            <a:r>
              <a:rPr dirty="0" sz="1800" spc="-10"/>
              <a:t>периода</a:t>
            </a:r>
            <a:endParaRPr sz="1800"/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4633" y="3153244"/>
            <a:ext cx="1857959" cy="105032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0838" y="1042212"/>
            <a:ext cx="1820875" cy="17107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8607" y="173353"/>
            <a:ext cx="1225669" cy="5026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9414" y="161556"/>
            <a:ext cx="6439535" cy="487680"/>
          </a:xfrm>
          <a:prstGeom prst="rect"/>
        </p:spPr>
        <p:txBody>
          <a:bodyPr wrap="square" lIns="0" tIns="40640" rIns="0" bIns="0" rtlCol="0" vert="horz">
            <a:spAutoFit/>
          </a:bodyPr>
          <a:lstStyle/>
          <a:p>
            <a:pPr marL="2531745" marR="5080" indent="-2519680">
              <a:lnSpc>
                <a:spcPts val="1720"/>
              </a:lnSpc>
              <a:spcBef>
                <a:spcPts val="320"/>
              </a:spcBef>
            </a:pPr>
            <a:r>
              <a:rPr dirty="0" sz="1600"/>
              <a:t>Системы</a:t>
            </a:r>
            <a:r>
              <a:rPr dirty="0" sz="1600" spc="-35"/>
              <a:t> </a:t>
            </a:r>
            <a:r>
              <a:rPr dirty="0" sz="1600" spc="-10"/>
              <a:t>видеофиксации</a:t>
            </a:r>
            <a:r>
              <a:rPr dirty="0" sz="1600" spc="-40"/>
              <a:t> </a:t>
            </a:r>
            <a:r>
              <a:rPr dirty="0" sz="1600"/>
              <a:t>и</a:t>
            </a:r>
            <a:r>
              <a:rPr dirty="0" sz="1600" spc="-30"/>
              <a:t> </a:t>
            </a:r>
            <a:r>
              <a:rPr dirty="0" sz="1600" spc="-10"/>
              <a:t>видеоанализа</a:t>
            </a:r>
            <a:r>
              <a:rPr dirty="0" sz="1600" spc="-40"/>
              <a:t> </a:t>
            </a:r>
            <a:r>
              <a:rPr dirty="0" sz="1600" spc="-10"/>
              <a:t>соблюдения</a:t>
            </a:r>
            <a:r>
              <a:rPr dirty="0" sz="1600" spc="-25"/>
              <a:t> </a:t>
            </a:r>
            <a:r>
              <a:rPr dirty="0" sz="1600" spc="-10"/>
              <a:t>техники безопасности</a:t>
            </a:r>
            <a:endParaRPr sz="1600"/>
          </a:p>
        </p:txBody>
      </p:sp>
      <p:grpSp>
        <p:nvGrpSpPr>
          <p:cNvPr id="4" name="object 4" descr=""/>
          <p:cNvGrpSpPr/>
          <p:nvPr/>
        </p:nvGrpSpPr>
        <p:grpSpPr>
          <a:xfrm>
            <a:off x="122402" y="1408696"/>
            <a:ext cx="4879340" cy="3354070"/>
            <a:chOff x="122402" y="1408696"/>
            <a:chExt cx="4879340" cy="335407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4444" y="1477098"/>
              <a:ext cx="2056676" cy="137519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944444" y="1477454"/>
              <a:ext cx="2056764" cy="1375410"/>
            </a:xfrm>
            <a:custGeom>
              <a:avLst/>
              <a:gdLst/>
              <a:ahLst/>
              <a:cxnLst/>
              <a:rect l="l" t="t" r="r" b="b"/>
              <a:pathLst>
                <a:path w="2056764" h="1375410">
                  <a:moveTo>
                    <a:pt x="0" y="0"/>
                  </a:moveTo>
                  <a:lnTo>
                    <a:pt x="2056676" y="0"/>
                  </a:lnTo>
                  <a:lnTo>
                    <a:pt x="2056676" y="1375194"/>
                  </a:lnTo>
                  <a:lnTo>
                    <a:pt x="0" y="137519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402" y="1408696"/>
              <a:ext cx="3174479" cy="317447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41173" y="3516745"/>
              <a:ext cx="812270" cy="124588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981441" y="3470414"/>
              <a:ext cx="1416050" cy="864869"/>
            </a:xfrm>
            <a:custGeom>
              <a:avLst/>
              <a:gdLst/>
              <a:ahLst/>
              <a:cxnLst/>
              <a:rect l="l" t="t" r="r" b="b"/>
              <a:pathLst>
                <a:path w="1416050" h="864870">
                  <a:moveTo>
                    <a:pt x="1415884" y="864362"/>
                  </a:moveTo>
                  <a:lnTo>
                    <a:pt x="0" y="0"/>
                  </a:lnTo>
                </a:path>
              </a:pathLst>
            </a:custGeom>
            <a:ln w="38159">
              <a:solidFill>
                <a:srgbClr val="FF38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897557" y="3419297"/>
              <a:ext cx="117475" cy="100330"/>
            </a:xfrm>
            <a:custGeom>
              <a:avLst/>
              <a:gdLst/>
              <a:ahLst/>
              <a:cxnLst/>
              <a:rect l="l" t="t" r="r" b="b"/>
              <a:pathLst>
                <a:path w="117475" h="100329">
                  <a:moveTo>
                    <a:pt x="0" y="0"/>
                  </a:moveTo>
                  <a:lnTo>
                    <a:pt x="62636" y="100075"/>
                  </a:lnTo>
                  <a:lnTo>
                    <a:pt x="117360" y="10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83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388857" y="816749"/>
            <a:ext cx="37490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 b="1">
                <a:solidFill>
                  <a:srgbClr val="3464A3"/>
                </a:solidFill>
                <a:latin typeface="Arial"/>
                <a:cs typeface="Arial"/>
              </a:rPr>
              <a:t>Аудио-</a:t>
            </a:r>
            <a:r>
              <a:rPr dirty="0" sz="1400" spc="-10" b="1">
                <a:solidFill>
                  <a:srgbClr val="3464A3"/>
                </a:solidFill>
                <a:latin typeface="Arial"/>
                <a:cs typeface="Arial"/>
              </a:rPr>
              <a:t>видеорегистратор</a:t>
            </a:r>
            <a:r>
              <a:rPr dirty="0" sz="1400" spc="105" b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464A3"/>
                </a:solidFill>
                <a:latin typeface="Arial"/>
                <a:cs typeface="Arial"/>
              </a:rPr>
              <a:t>«Страж-ПВР-</a:t>
            </a:r>
            <a:r>
              <a:rPr dirty="0" sz="1400" spc="-25" b="1">
                <a:solidFill>
                  <a:srgbClr val="3464A3"/>
                </a:solidFill>
                <a:latin typeface="Arial"/>
                <a:cs typeface="Arial"/>
              </a:rPr>
              <a:t>05»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264175" y="1734756"/>
            <a:ext cx="1428750" cy="40767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450"/>
              </a:lnSpc>
              <a:spcBef>
                <a:spcPts val="240"/>
              </a:spcBef>
            </a:pPr>
            <a:r>
              <a:rPr dirty="0" sz="1300" spc="-10">
                <a:latin typeface="Arial"/>
                <a:cs typeface="Arial"/>
              </a:rPr>
              <a:t>Предназначена </a:t>
            </a:r>
            <a:r>
              <a:rPr dirty="0" sz="1300" spc="-20">
                <a:latin typeface="Arial"/>
                <a:cs typeface="Arial"/>
              </a:rPr>
              <a:t>видеонаблюдения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873775" y="1734756"/>
            <a:ext cx="326390" cy="407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22860">
              <a:lnSpc>
                <a:spcPts val="1505"/>
              </a:lnSpc>
              <a:spcBef>
                <a:spcPts val="100"/>
              </a:spcBef>
            </a:pPr>
            <a:r>
              <a:rPr dirty="0" sz="1300" spc="-25">
                <a:latin typeface="Arial"/>
                <a:cs typeface="Arial"/>
              </a:rPr>
              <a:t>для</a:t>
            </a:r>
            <a:endParaRPr sz="1300">
              <a:latin typeface="Arial"/>
              <a:cs typeface="Arial"/>
            </a:endParaRPr>
          </a:p>
          <a:p>
            <a:pPr algn="r" marR="5080">
              <a:lnSpc>
                <a:spcPts val="1505"/>
              </a:lnSpc>
            </a:pPr>
            <a:r>
              <a:rPr dirty="0" sz="1300" spc="-50">
                <a:latin typeface="Arial"/>
                <a:cs typeface="Arial"/>
              </a:rPr>
              <a:t>и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572574" y="1734756"/>
            <a:ext cx="1209675" cy="40767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30480" marR="5080" indent="-18415">
              <a:lnSpc>
                <a:spcPts val="1450"/>
              </a:lnSpc>
              <a:spcBef>
                <a:spcPts val="240"/>
              </a:spcBef>
            </a:pPr>
            <a:r>
              <a:rPr dirty="0" sz="1300" spc="-10">
                <a:latin typeface="Arial"/>
                <a:cs typeface="Arial"/>
              </a:rPr>
              <a:t>осуществления архивирования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264175" y="2104110"/>
            <a:ext cx="3597910" cy="271716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just" marL="12700" marR="84455">
              <a:lnSpc>
                <a:spcPct val="93000"/>
              </a:lnSpc>
              <a:spcBef>
                <a:spcPts val="210"/>
              </a:spcBef>
              <a:tabLst>
                <a:tab pos="798830" algn="l"/>
                <a:tab pos="2027555" algn="l"/>
                <a:tab pos="3319779" algn="l"/>
              </a:tabLst>
            </a:pPr>
            <a:r>
              <a:rPr dirty="0" sz="1300">
                <a:latin typeface="Arial"/>
                <a:cs typeface="Arial"/>
              </a:rPr>
              <a:t>информации</a:t>
            </a:r>
            <a:r>
              <a:rPr dirty="0" sz="1300" spc="75">
                <a:latin typeface="Arial"/>
                <a:cs typeface="Arial"/>
              </a:rPr>
              <a:t>  </a:t>
            </a:r>
            <a:r>
              <a:rPr dirty="0" sz="1300">
                <a:latin typeface="Arial"/>
                <a:cs typeface="Arial"/>
              </a:rPr>
              <a:t>при</a:t>
            </a:r>
            <a:r>
              <a:rPr dirty="0" sz="1300" spc="80">
                <a:latin typeface="Arial"/>
                <a:cs typeface="Arial"/>
              </a:rPr>
              <a:t>  </a:t>
            </a:r>
            <a:r>
              <a:rPr dirty="0" sz="1300">
                <a:latin typeface="Arial"/>
                <a:cs typeface="Arial"/>
              </a:rPr>
              <a:t>выполнении</a:t>
            </a:r>
            <a:r>
              <a:rPr dirty="0" sz="1300" spc="75">
                <a:latin typeface="Arial"/>
                <a:cs typeface="Arial"/>
              </a:rPr>
              <a:t>  </a:t>
            </a:r>
            <a:r>
              <a:rPr dirty="0" sz="1300" spc="-10">
                <a:latin typeface="Arial"/>
                <a:cs typeface="Arial"/>
              </a:rPr>
              <a:t>персоналом </a:t>
            </a:r>
            <a:r>
              <a:rPr dirty="0" sz="1300" spc="-25">
                <a:latin typeface="Arial"/>
                <a:cs typeface="Arial"/>
              </a:rPr>
              <a:t>АС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Arial"/>
                <a:cs typeface="Arial"/>
              </a:rPr>
              <a:t>обходов,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10">
                <a:latin typeface="Arial"/>
                <a:cs typeface="Arial"/>
              </a:rPr>
              <a:t>операций</a:t>
            </a:r>
            <a:r>
              <a:rPr dirty="0" sz="1300">
                <a:latin typeface="Arial"/>
                <a:cs typeface="Arial"/>
              </a:rPr>
              <a:t>	</a:t>
            </a:r>
            <a:r>
              <a:rPr dirty="0" sz="1300" spc="-25">
                <a:latin typeface="Arial"/>
                <a:cs typeface="Arial"/>
              </a:rPr>
              <a:t>на </a:t>
            </a:r>
            <a:r>
              <a:rPr dirty="0" sz="1300">
                <a:latin typeface="Arial"/>
                <a:cs typeface="Arial"/>
              </a:rPr>
              <a:t>тепломеханическом</a:t>
            </a:r>
            <a:r>
              <a:rPr dirty="0" sz="1300" spc="175">
                <a:latin typeface="Arial"/>
                <a:cs typeface="Arial"/>
              </a:rPr>
              <a:t>  </a:t>
            </a:r>
            <a:r>
              <a:rPr dirty="0" sz="1300">
                <a:latin typeface="Arial"/>
                <a:cs typeface="Arial"/>
              </a:rPr>
              <a:t>и</a:t>
            </a:r>
            <a:r>
              <a:rPr dirty="0" sz="1300" spc="180">
                <a:latin typeface="Arial"/>
                <a:cs typeface="Arial"/>
              </a:rPr>
              <a:t>  </a:t>
            </a:r>
            <a:r>
              <a:rPr dirty="0" sz="1300" spc="-10">
                <a:latin typeface="Arial"/>
                <a:cs typeface="Arial"/>
              </a:rPr>
              <a:t>электротехническом </a:t>
            </a:r>
            <a:r>
              <a:rPr dirty="0" sz="1300">
                <a:latin typeface="Arial"/>
                <a:cs typeface="Arial"/>
              </a:rPr>
              <a:t>оборудовании,</a:t>
            </a:r>
            <a:r>
              <a:rPr dirty="0" sz="1300" spc="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выполнении</a:t>
            </a:r>
            <a:r>
              <a:rPr dirty="0" sz="1300" spc="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работ</a:t>
            </a:r>
            <a:r>
              <a:rPr dirty="0" sz="1300" spc="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на</a:t>
            </a:r>
            <a:r>
              <a:rPr dirty="0" sz="1300" spc="5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высоте </a:t>
            </a:r>
            <a:r>
              <a:rPr dirty="0" sz="1300">
                <a:latin typeface="Arial"/>
                <a:cs typeface="Arial"/>
              </a:rPr>
              <a:t>и</a:t>
            </a:r>
            <a:r>
              <a:rPr dirty="0" sz="1300" spc="450">
                <a:latin typeface="Arial"/>
                <a:cs typeface="Arial"/>
              </a:rPr>
              <a:t>  </a:t>
            </a:r>
            <a:r>
              <a:rPr dirty="0" sz="1300">
                <a:latin typeface="Arial"/>
                <a:cs typeface="Arial"/>
              </a:rPr>
              <a:t>других</a:t>
            </a:r>
            <a:r>
              <a:rPr dirty="0" sz="1300" spc="450">
                <a:latin typeface="Arial"/>
                <a:cs typeface="Arial"/>
              </a:rPr>
              <a:t>  </a:t>
            </a:r>
            <a:r>
              <a:rPr dirty="0" sz="1300">
                <a:latin typeface="Arial"/>
                <a:cs typeface="Arial"/>
              </a:rPr>
              <a:t>видов</a:t>
            </a:r>
            <a:r>
              <a:rPr dirty="0" sz="1300" spc="450">
                <a:latin typeface="Arial"/>
                <a:cs typeface="Arial"/>
              </a:rPr>
              <a:t>  </a:t>
            </a:r>
            <a:r>
              <a:rPr dirty="0" sz="1300">
                <a:latin typeface="Arial"/>
                <a:cs typeface="Arial"/>
              </a:rPr>
              <a:t>работ,</a:t>
            </a:r>
            <a:r>
              <a:rPr dirty="0" sz="1300" spc="450">
                <a:latin typeface="Arial"/>
                <a:cs typeface="Arial"/>
              </a:rPr>
              <a:t>  </a:t>
            </a:r>
            <a:r>
              <a:rPr dirty="0" sz="1300">
                <a:latin typeface="Arial"/>
                <a:cs typeface="Arial"/>
              </a:rPr>
              <a:t>связанных</a:t>
            </a:r>
            <a:r>
              <a:rPr dirty="0" sz="1300" spc="450">
                <a:latin typeface="Arial"/>
                <a:cs typeface="Arial"/>
              </a:rPr>
              <a:t>  </a:t>
            </a:r>
            <a:r>
              <a:rPr dirty="0" sz="1300" spc="-50">
                <a:latin typeface="Arial"/>
                <a:cs typeface="Arial"/>
              </a:rPr>
              <a:t>с </a:t>
            </a:r>
            <a:r>
              <a:rPr dirty="0" sz="1300">
                <a:latin typeface="Arial"/>
                <a:cs typeface="Arial"/>
              </a:rPr>
              <a:t>возможным</a:t>
            </a:r>
            <a:r>
              <a:rPr dirty="0" sz="1300" spc="480">
                <a:latin typeface="Arial"/>
                <a:cs typeface="Arial"/>
              </a:rPr>
              <a:t>    </a:t>
            </a:r>
            <a:r>
              <a:rPr dirty="0" sz="1300">
                <a:latin typeface="Arial"/>
                <a:cs typeface="Arial"/>
              </a:rPr>
              <a:t>риском</a:t>
            </a:r>
            <a:r>
              <a:rPr dirty="0" sz="1300" spc="484">
                <a:latin typeface="Arial"/>
                <a:cs typeface="Arial"/>
              </a:rPr>
              <a:t>    </a:t>
            </a:r>
            <a:r>
              <a:rPr dirty="0" sz="1300" spc="-10">
                <a:latin typeface="Arial"/>
                <a:cs typeface="Arial"/>
              </a:rPr>
              <a:t>травмирования </a:t>
            </a:r>
            <a:r>
              <a:rPr dirty="0" sz="1300">
                <a:latin typeface="Arial"/>
                <a:cs typeface="Arial"/>
              </a:rPr>
              <a:t>персонала</a:t>
            </a:r>
            <a:r>
              <a:rPr dirty="0" sz="1300" spc="3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или</a:t>
            </a:r>
            <a:r>
              <a:rPr dirty="0" sz="1300" spc="3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повреждения</a:t>
            </a:r>
            <a:r>
              <a:rPr dirty="0" sz="1300" spc="3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оборудования </a:t>
            </a:r>
            <a:r>
              <a:rPr dirty="0" sz="1300">
                <a:latin typeface="Arial"/>
                <a:cs typeface="Arial"/>
              </a:rPr>
              <a:t>вследствие</a:t>
            </a:r>
            <a:r>
              <a:rPr dirty="0" sz="1300" spc="315">
                <a:latin typeface="Arial"/>
                <a:cs typeface="Arial"/>
              </a:rPr>
              <a:t>  </a:t>
            </a:r>
            <a:r>
              <a:rPr dirty="0" sz="1300">
                <a:latin typeface="Arial"/>
                <a:cs typeface="Arial"/>
              </a:rPr>
              <a:t>нарушений</a:t>
            </a:r>
            <a:r>
              <a:rPr dirty="0" sz="1300" spc="310">
                <a:latin typeface="Arial"/>
                <a:cs typeface="Arial"/>
              </a:rPr>
              <a:t>  </a:t>
            </a:r>
            <a:r>
              <a:rPr dirty="0" sz="1300" spc="-10">
                <a:latin typeface="Arial"/>
                <a:cs typeface="Arial"/>
              </a:rPr>
              <a:t>организационных, </a:t>
            </a:r>
            <a:r>
              <a:rPr dirty="0" sz="1300">
                <a:latin typeface="Arial"/>
                <a:cs typeface="Arial"/>
              </a:rPr>
              <a:t>технических</a:t>
            </a:r>
            <a:r>
              <a:rPr dirty="0" sz="1300" spc="4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мероприятий,</a:t>
            </a:r>
            <a:r>
              <a:rPr dirty="0" sz="1300" spc="4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ошибочных</a:t>
            </a:r>
            <a:r>
              <a:rPr dirty="0" sz="1300" spc="44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или </a:t>
            </a:r>
            <a:r>
              <a:rPr dirty="0" sz="1300">
                <a:latin typeface="Arial"/>
                <a:cs typeface="Arial"/>
              </a:rPr>
              <a:t>преднамеренных</a:t>
            </a:r>
            <a:r>
              <a:rPr dirty="0" sz="1300" spc="254">
                <a:latin typeface="Arial"/>
                <a:cs typeface="Arial"/>
              </a:rPr>
              <a:t>  </a:t>
            </a:r>
            <a:r>
              <a:rPr dirty="0" sz="1300">
                <a:latin typeface="Arial"/>
                <a:cs typeface="Arial"/>
              </a:rPr>
              <a:t>пропусков</a:t>
            </a:r>
            <a:r>
              <a:rPr dirty="0" sz="1300" spc="254">
                <a:latin typeface="Arial"/>
                <a:cs typeface="Arial"/>
              </a:rPr>
              <a:t>  </a:t>
            </a:r>
            <a:r>
              <a:rPr dirty="0" sz="1300">
                <a:latin typeface="Arial"/>
                <a:cs typeface="Arial"/>
              </a:rPr>
              <a:t>действий</a:t>
            </a:r>
            <a:r>
              <a:rPr dirty="0" sz="1300" spc="254">
                <a:latin typeface="Arial"/>
                <a:cs typeface="Arial"/>
              </a:rPr>
              <a:t>  </a:t>
            </a:r>
            <a:r>
              <a:rPr dirty="0" sz="1300" spc="-25">
                <a:latin typeface="Arial"/>
                <a:cs typeface="Arial"/>
              </a:rPr>
              <a:t>во </a:t>
            </a:r>
            <a:r>
              <a:rPr dirty="0" sz="1300">
                <a:latin typeface="Arial"/>
                <a:cs typeface="Arial"/>
              </a:rPr>
              <a:t>время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выполнения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работы.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3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400" spc="-5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0160" y="4611540"/>
            <a:ext cx="99060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50"/>
              </a:lnSpc>
            </a:pPr>
            <a:r>
              <a:rPr dirty="0" sz="1400" spc="-5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7174079" y="173353"/>
            <a:ext cx="1803400" cy="2990850"/>
            <a:chOff x="7174079" y="173353"/>
            <a:chExt cx="1803400" cy="29908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8607" y="173353"/>
              <a:ext cx="1225669" cy="50267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84161" y="721093"/>
              <a:ext cx="1782724" cy="243216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179119" y="716406"/>
              <a:ext cx="1793239" cy="2442845"/>
            </a:xfrm>
            <a:custGeom>
              <a:avLst/>
              <a:gdLst/>
              <a:ahLst/>
              <a:cxnLst/>
              <a:rect l="l" t="t" r="r" b="b"/>
              <a:pathLst>
                <a:path w="1793240" h="2442845">
                  <a:moveTo>
                    <a:pt x="0" y="0"/>
                  </a:moveTo>
                  <a:lnTo>
                    <a:pt x="1792795" y="0"/>
                  </a:lnTo>
                  <a:lnTo>
                    <a:pt x="1792795" y="2442248"/>
                  </a:lnTo>
                  <a:lnTo>
                    <a:pt x="0" y="2442248"/>
                  </a:lnTo>
                  <a:lnTo>
                    <a:pt x="0" y="0"/>
                  </a:lnTo>
                  <a:close/>
                </a:path>
              </a:pathLst>
            </a:custGeom>
            <a:ln w="10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2180424" y="1068031"/>
            <a:ext cx="27546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3464A3"/>
                </a:solidFill>
                <a:latin typeface="Arial"/>
                <a:cs typeface="Arial"/>
              </a:rPr>
              <a:t>Машинное</a:t>
            </a:r>
            <a:r>
              <a:rPr dirty="0" sz="1400" spc="-15" b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464A3"/>
                </a:solidFill>
                <a:latin typeface="Arial"/>
                <a:cs typeface="Arial"/>
              </a:rPr>
              <a:t>зрение</a:t>
            </a:r>
            <a:r>
              <a:rPr dirty="0" sz="1400" spc="-15" b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464A3"/>
                </a:solidFill>
                <a:latin typeface="Arial"/>
                <a:cs typeface="Arial"/>
              </a:rPr>
              <a:t>—</a:t>
            </a:r>
            <a:r>
              <a:rPr dirty="0" sz="1400" spc="-5" b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464A3"/>
                </a:solidFill>
                <a:latin typeface="Arial"/>
                <a:cs typeface="Arial"/>
              </a:rPr>
              <a:t>VisorLabs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14819" y="1813508"/>
            <a:ext cx="4378325" cy="2904490"/>
            <a:chOff x="314819" y="1813508"/>
            <a:chExt cx="4378325" cy="290449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240" y="1825942"/>
              <a:ext cx="4353102" cy="2878543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321119" y="1819808"/>
              <a:ext cx="4366260" cy="2891790"/>
            </a:xfrm>
            <a:custGeom>
              <a:avLst/>
              <a:gdLst/>
              <a:ahLst/>
              <a:cxnLst/>
              <a:rect l="l" t="t" r="r" b="b"/>
              <a:pathLst>
                <a:path w="4366260" h="2891790">
                  <a:moveTo>
                    <a:pt x="0" y="0"/>
                  </a:moveTo>
                  <a:lnTo>
                    <a:pt x="4365726" y="0"/>
                  </a:lnTo>
                  <a:lnTo>
                    <a:pt x="4365726" y="2891523"/>
                  </a:lnTo>
                  <a:lnTo>
                    <a:pt x="0" y="2891523"/>
                  </a:lnTo>
                  <a:lnTo>
                    <a:pt x="0" y="0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4952517" y="1398612"/>
            <a:ext cx="4049395" cy="3574415"/>
            <a:chOff x="4952517" y="1398612"/>
            <a:chExt cx="4049395" cy="3574415"/>
          </a:xfrm>
        </p:grpSpPr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6638" y="3244341"/>
              <a:ext cx="1853996" cy="1718271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7131596" y="3239287"/>
              <a:ext cx="1865630" cy="1728470"/>
            </a:xfrm>
            <a:custGeom>
              <a:avLst/>
              <a:gdLst/>
              <a:ahLst/>
              <a:cxnLst/>
              <a:rect l="l" t="t" r="r" b="b"/>
              <a:pathLst>
                <a:path w="1865629" h="1728470">
                  <a:moveTo>
                    <a:pt x="0" y="0"/>
                  </a:moveTo>
                  <a:lnTo>
                    <a:pt x="1865160" y="0"/>
                  </a:lnTo>
                  <a:lnTo>
                    <a:pt x="1865160" y="1728368"/>
                  </a:lnTo>
                  <a:lnTo>
                    <a:pt x="0" y="1728368"/>
                  </a:lnTo>
                  <a:lnTo>
                    <a:pt x="0" y="0"/>
                  </a:lnTo>
                  <a:close/>
                </a:path>
              </a:pathLst>
            </a:custGeom>
            <a:ln w="10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52517" y="1398612"/>
              <a:ext cx="2114638" cy="3536276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4952517" y="1398968"/>
              <a:ext cx="2115185" cy="3536315"/>
            </a:xfrm>
            <a:custGeom>
              <a:avLst/>
              <a:gdLst/>
              <a:ahLst/>
              <a:cxnLst/>
              <a:rect l="l" t="t" r="r" b="b"/>
              <a:pathLst>
                <a:path w="2115184" h="3536315">
                  <a:moveTo>
                    <a:pt x="0" y="0"/>
                  </a:moveTo>
                  <a:lnTo>
                    <a:pt x="2114638" y="0"/>
                  </a:lnTo>
                  <a:lnTo>
                    <a:pt x="2114638" y="3536289"/>
                  </a:lnTo>
                  <a:lnTo>
                    <a:pt x="0" y="353628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131877" y="4253407"/>
              <a:ext cx="1676400" cy="464820"/>
            </a:xfrm>
            <a:custGeom>
              <a:avLst/>
              <a:gdLst/>
              <a:ahLst/>
              <a:cxnLst/>
              <a:rect l="l" t="t" r="r" b="b"/>
              <a:pathLst>
                <a:path w="1676400" h="464820">
                  <a:moveTo>
                    <a:pt x="0" y="464400"/>
                  </a:moveTo>
                  <a:lnTo>
                    <a:pt x="1675803" y="0"/>
                  </a:lnTo>
                </a:path>
              </a:pathLst>
            </a:custGeom>
            <a:ln w="38159">
              <a:solidFill>
                <a:srgbClr val="FF38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787157" y="4204449"/>
              <a:ext cx="115570" cy="101600"/>
            </a:xfrm>
            <a:custGeom>
              <a:avLst/>
              <a:gdLst/>
              <a:ahLst/>
              <a:cxnLst/>
              <a:rect l="l" t="t" r="r" b="b"/>
              <a:pathLst>
                <a:path w="115570" h="101600">
                  <a:moveTo>
                    <a:pt x="0" y="0"/>
                  </a:moveTo>
                  <a:lnTo>
                    <a:pt x="28079" y="101523"/>
                  </a:lnTo>
                  <a:lnTo>
                    <a:pt x="115557" y="226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83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0266" rIns="0" bIns="0" rtlCol="0" vert="horz">
            <a:spAutoFit/>
          </a:bodyPr>
          <a:lstStyle/>
          <a:p>
            <a:pPr marL="2743200" marR="5080" indent="-2519680">
              <a:lnSpc>
                <a:spcPts val="1600"/>
              </a:lnSpc>
              <a:spcBef>
                <a:spcPts val="415"/>
              </a:spcBef>
            </a:pPr>
            <a:r>
              <a:rPr dirty="0" sz="1600"/>
              <a:t>Системы</a:t>
            </a:r>
            <a:r>
              <a:rPr dirty="0" sz="1600" spc="-35"/>
              <a:t> </a:t>
            </a:r>
            <a:r>
              <a:rPr dirty="0" sz="1600" spc="-10"/>
              <a:t>видеофиксации</a:t>
            </a:r>
            <a:r>
              <a:rPr dirty="0" sz="1600" spc="-40"/>
              <a:t> </a:t>
            </a:r>
            <a:r>
              <a:rPr dirty="0" sz="1600"/>
              <a:t>и</a:t>
            </a:r>
            <a:r>
              <a:rPr dirty="0" sz="1600" spc="-30"/>
              <a:t> </a:t>
            </a:r>
            <a:r>
              <a:rPr dirty="0" sz="1600" spc="-10"/>
              <a:t>видеоанализа</a:t>
            </a:r>
            <a:r>
              <a:rPr dirty="0" sz="1600" spc="-30"/>
              <a:t> </a:t>
            </a:r>
            <a:r>
              <a:rPr dirty="0" sz="1600" spc="-10"/>
              <a:t>соблюдения</a:t>
            </a:r>
            <a:r>
              <a:rPr dirty="0" sz="1600" spc="-35"/>
              <a:t> </a:t>
            </a:r>
            <a:r>
              <a:rPr dirty="0" sz="1600" spc="-10"/>
              <a:t>техники безопасности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37460" y="4581994"/>
            <a:ext cx="1244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8607" y="173353"/>
            <a:ext cx="1225669" cy="5026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0228" rIns="0" bIns="0" rtlCol="0" vert="horz">
            <a:spAutoFit/>
          </a:bodyPr>
          <a:lstStyle/>
          <a:p>
            <a:pPr marL="342265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111111"/>
                </a:solidFill>
              </a:rPr>
              <a:t>Информационная</a:t>
            </a:r>
            <a:r>
              <a:rPr dirty="0" sz="1600" spc="-65">
                <a:solidFill>
                  <a:srgbClr val="111111"/>
                </a:solidFill>
              </a:rPr>
              <a:t> </a:t>
            </a:r>
            <a:r>
              <a:rPr dirty="0" sz="1600" spc="-10">
                <a:solidFill>
                  <a:srgbClr val="111111"/>
                </a:solidFill>
              </a:rPr>
              <a:t>система</a:t>
            </a:r>
            <a:r>
              <a:rPr dirty="0" sz="1600" spc="-65">
                <a:solidFill>
                  <a:srgbClr val="111111"/>
                </a:solidFill>
              </a:rPr>
              <a:t> </a:t>
            </a:r>
            <a:r>
              <a:rPr dirty="0" sz="1600" spc="-10">
                <a:solidFill>
                  <a:srgbClr val="111111"/>
                </a:solidFill>
              </a:rPr>
              <a:t>«Контроль</a:t>
            </a:r>
            <a:r>
              <a:rPr dirty="0" sz="1600" spc="-65">
                <a:solidFill>
                  <a:srgbClr val="111111"/>
                </a:solidFill>
              </a:rPr>
              <a:t> </a:t>
            </a:r>
            <a:r>
              <a:rPr dirty="0" sz="1600" spc="-10">
                <a:solidFill>
                  <a:srgbClr val="111111"/>
                </a:solidFill>
              </a:rPr>
              <a:t>состояния</a:t>
            </a:r>
            <a:r>
              <a:rPr dirty="0" sz="1600" spc="-60">
                <a:solidFill>
                  <a:srgbClr val="111111"/>
                </a:solidFill>
              </a:rPr>
              <a:t> </a:t>
            </a:r>
            <a:r>
              <a:rPr dirty="0" sz="1600">
                <a:solidFill>
                  <a:srgbClr val="111111"/>
                </a:solidFill>
              </a:rPr>
              <a:t>охраны</a:t>
            </a:r>
            <a:r>
              <a:rPr dirty="0" sz="1600" spc="-60">
                <a:solidFill>
                  <a:srgbClr val="111111"/>
                </a:solidFill>
              </a:rPr>
              <a:t> </a:t>
            </a:r>
            <a:r>
              <a:rPr dirty="0" sz="1600" spc="-10">
                <a:solidFill>
                  <a:srgbClr val="111111"/>
                </a:solidFill>
              </a:rPr>
              <a:t>труда»</a:t>
            </a:r>
            <a:endParaRPr sz="1600"/>
          </a:p>
          <a:p>
            <a:pPr algn="ctr" marL="763905">
              <a:lnSpc>
                <a:spcPct val="100000"/>
              </a:lnSpc>
            </a:pPr>
            <a:r>
              <a:rPr dirty="0" sz="1600" spc="-10">
                <a:solidFill>
                  <a:srgbClr val="111111"/>
                </a:solidFill>
              </a:rPr>
              <a:t>(ИС«КСОТ»)</a:t>
            </a:r>
            <a:endParaRPr sz="1600"/>
          </a:p>
        </p:txBody>
      </p:sp>
      <p:grpSp>
        <p:nvGrpSpPr>
          <p:cNvPr id="5" name="object 5" descr=""/>
          <p:cNvGrpSpPr/>
          <p:nvPr/>
        </p:nvGrpSpPr>
        <p:grpSpPr>
          <a:xfrm>
            <a:off x="134097" y="851228"/>
            <a:ext cx="6918959" cy="4228465"/>
            <a:chOff x="134097" y="851228"/>
            <a:chExt cx="6918959" cy="422846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996" y="869784"/>
              <a:ext cx="5100485" cy="170459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43637" y="860767"/>
              <a:ext cx="5120005" cy="1724025"/>
            </a:xfrm>
            <a:custGeom>
              <a:avLst/>
              <a:gdLst/>
              <a:ahLst/>
              <a:cxnLst/>
              <a:rect l="l" t="t" r="r" b="b"/>
              <a:pathLst>
                <a:path w="5120005" h="1724025">
                  <a:moveTo>
                    <a:pt x="0" y="0"/>
                  </a:moveTo>
                  <a:lnTo>
                    <a:pt x="5119560" y="0"/>
                  </a:lnTo>
                  <a:lnTo>
                    <a:pt x="5119560" y="1723682"/>
                  </a:lnTo>
                  <a:lnTo>
                    <a:pt x="0" y="1723682"/>
                  </a:lnTo>
                  <a:lnTo>
                    <a:pt x="0" y="0"/>
                  </a:lnTo>
                  <a:close/>
                </a:path>
              </a:pathLst>
            </a:custGeom>
            <a:ln w="19079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275" y="2005939"/>
              <a:ext cx="3457435" cy="214199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39915" y="1996935"/>
              <a:ext cx="3476625" cy="2161540"/>
            </a:xfrm>
            <a:custGeom>
              <a:avLst/>
              <a:gdLst/>
              <a:ahLst/>
              <a:cxnLst/>
              <a:rect l="l" t="t" r="r" b="b"/>
              <a:pathLst>
                <a:path w="3476625" h="2161540">
                  <a:moveTo>
                    <a:pt x="0" y="0"/>
                  </a:moveTo>
                  <a:lnTo>
                    <a:pt x="3476523" y="0"/>
                  </a:lnTo>
                  <a:lnTo>
                    <a:pt x="3476523" y="2161082"/>
                  </a:lnTo>
                  <a:lnTo>
                    <a:pt x="0" y="2161082"/>
                  </a:lnTo>
                  <a:lnTo>
                    <a:pt x="0" y="0"/>
                  </a:lnTo>
                  <a:close/>
                </a:path>
              </a:pathLst>
            </a:custGeom>
            <a:ln w="19079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2634" y="3357029"/>
              <a:ext cx="4907153" cy="1708899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2126526" y="3350894"/>
              <a:ext cx="4919980" cy="1722120"/>
            </a:xfrm>
            <a:custGeom>
              <a:avLst/>
              <a:gdLst/>
              <a:ahLst/>
              <a:cxnLst/>
              <a:rect l="l" t="t" r="r" b="b"/>
              <a:pathLst>
                <a:path w="4919980" h="1722120">
                  <a:moveTo>
                    <a:pt x="0" y="0"/>
                  </a:moveTo>
                  <a:lnTo>
                    <a:pt x="4919751" y="0"/>
                  </a:lnTo>
                  <a:lnTo>
                    <a:pt x="4919751" y="1721878"/>
                  </a:lnTo>
                  <a:lnTo>
                    <a:pt x="0" y="1721878"/>
                  </a:lnTo>
                  <a:lnTo>
                    <a:pt x="0" y="0"/>
                  </a:lnTo>
                  <a:close/>
                </a:path>
              </a:pathLst>
            </a:custGeom>
            <a:ln w="12599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5935941" y="1047877"/>
            <a:ext cx="1747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3464A3"/>
                </a:solidFill>
                <a:latin typeface="Arial"/>
                <a:cs typeface="Arial"/>
              </a:rPr>
              <a:t>Задачи</a:t>
            </a:r>
            <a:r>
              <a:rPr dirty="0" sz="1400" spc="-35" b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464A3"/>
                </a:solidFill>
                <a:latin typeface="Arial"/>
                <a:cs typeface="Arial"/>
              </a:rPr>
              <a:t>ИС</a:t>
            </a:r>
            <a:r>
              <a:rPr dirty="0" sz="1400" spc="-45" b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464A3"/>
                </a:solidFill>
                <a:latin typeface="Arial"/>
                <a:cs typeface="Arial"/>
              </a:rPr>
              <a:t>«КСОТ»: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524462" y="1515147"/>
            <a:ext cx="146050" cy="2070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150">
                <a:latin typeface="Segoe UI Symbol"/>
                <a:cs typeface="Segoe UI Symbol"/>
              </a:rPr>
              <a:t>➢</a:t>
            </a:r>
            <a:endParaRPr sz="1200">
              <a:latin typeface="Segoe UI Symbol"/>
              <a:cs typeface="Segoe UI Symbo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740463" y="1513712"/>
            <a:ext cx="2591435" cy="44005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235"/>
              </a:spcBef>
            </a:pPr>
            <a:r>
              <a:rPr dirty="0" sz="1400">
                <a:latin typeface="Arial"/>
                <a:cs typeface="Arial"/>
              </a:rPr>
              <a:t>регистрация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и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учёт</a:t>
            </a:r>
            <a:r>
              <a:rPr dirty="0" sz="1400" spc="-10">
                <a:latin typeface="Arial"/>
                <a:cs typeface="Arial"/>
              </a:rPr>
              <a:t> нарушений </a:t>
            </a:r>
            <a:r>
              <a:rPr dirty="0" sz="1400">
                <a:latin typeface="Arial"/>
                <a:cs typeface="Arial"/>
              </a:rPr>
              <a:t>требований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ОТ;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524462" y="2114549"/>
            <a:ext cx="146050" cy="2070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150">
                <a:latin typeface="Segoe UI Symbol"/>
                <a:cs typeface="Segoe UI Symbol"/>
              </a:rPr>
              <a:t>➢</a:t>
            </a:r>
            <a:endParaRPr sz="1200">
              <a:latin typeface="Segoe UI Symbol"/>
              <a:cs typeface="Segoe UI Symbo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740463" y="2113114"/>
            <a:ext cx="2658110" cy="438784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12700" marR="5080">
              <a:lnSpc>
                <a:spcPts val="1570"/>
              </a:lnSpc>
              <a:spcBef>
                <a:spcPts val="244"/>
              </a:spcBef>
            </a:pPr>
            <a:r>
              <a:rPr dirty="0" sz="1400">
                <a:latin typeface="Arial"/>
                <a:cs typeface="Arial"/>
              </a:rPr>
              <a:t>анализ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выявленных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нарушений </a:t>
            </a:r>
            <a:r>
              <a:rPr dirty="0" sz="1400">
                <a:latin typeface="Arial"/>
                <a:cs typeface="Arial"/>
              </a:rPr>
              <a:t>требований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ОТ;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524462" y="2713951"/>
            <a:ext cx="146050" cy="2070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150">
                <a:latin typeface="Segoe UI Symbol"/>
                <a:cs typeface="Segoe UI Symbol"/>
              </a:rPr>
              <a:t>➢</a:t>
            </a:r>
            <a:endParaRPr sz="1200">
              <a:latin typeface="Segoe UI Symbol"/>
              <a:cs typeface="Segoe UI Symbo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740463" y="2712872"/>
            <a:ext cx="3048635" cy="438150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12700" marR="5080">
              <a:lnSpc>
                <a:spcPts val="1570"/>
              </a:lnSpc>
              <a:spcBef>
                <a:spcPts val="244"/>
              </a:spcBef>
            </a:pPr>
            <a:r>
              <a:rPr dirty="0" sz="1400" spc="-10">
                <a:latin typeface="Arial"/>
                <a:cs typeface="Arial"/>
              </a:rPr>
              <a:t>определение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рисков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травмирования </a:t>
            </a:r>
            <a:r>
              <a:rPr dirty="0" sz="1400">
                <a:latin typeface="Arial"/>
                <a:cs typeface="Arial"/>
              </a:rPr>
              <a:t>от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выявленных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нарушений.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50160" y="4611540"/>
            <a:ext cx="99060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50"/>
              </a:lnSpc>
            </a:pPr>
            <a:r>
              <a:rPr dirty="0" sz="1400" spc="-5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8607" y="173353"/>
            <a:ext cx="1225669" cy="5026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5590" y="3681742"/>
            <a:ext cx="1367637" cy="122363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656341" y="3040036"/>
            <a:ext cx="3542029" cy="1742439"/>
            <a:chOff x="3656341" y="3040036"/>
            <a:chExt cx="3542029" cy="1742439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68750" y="3052457"/>
              <a:ext cx="3516477" cy="171683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3662641" y="3046336"/>
              <a:ext cx="3529329" cy="1730375"/>
            </a:xfrm>
            <a:custGeom>
              <a:avLst/>
              <a:gdLst/>
              <a:ahLst/>
              <a:cxnLst/>
              <a:rect l="l" t="t" r="r" b="b"/>
              <a:pathLst>
                <a:path w="3529329" h="1730375">
                  <a:moveTo>
                    <a:pt x="0" y="0"/>
                  </a:moveTo>
                  <a:lnTo>
                    <a:pt x="3529076" y="0"/>
                  </a:lnTo>
                  <a:lnTo>
                    <a:pt x="3529076" y="1729790"/>
                  </a:lnTo>
                  <a:lnTo>
                    <a:pt x="0" y="1729790"/>
                  </a:lnTo>
                  <a:lnTo>
                    <a:pt x="0" y="0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275944" y="1051394"/>
            <a:ext cx="2766060" cy="3395345"/>
            <a:chOff x="275944" y="1051394"/>
            <a:chExt cx="2766060" cy="3395345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8366" y="1063459"/>
              <a:ext cx="2740317" cy="336995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82244" y="1057694"/>
              <a:ext cx="2753360" cy="3382645"/>
            </a:xfrm>
            <a:custGeom>
              <a:avLst/>
              <a:gdLst/>
              <a:ahLst/>
              <a:cxnLst/>
              <a:rect l="l" t="t" r="r" b="b"/>
              <a:pathLst>
                <a:path w="2753360" h="3382645">
                  <a:moveTo>
                    <a:pt x="0" y="0"/>
                  </a:moveTo>
                  <a:lnTo>
                    <a:pt x="2752915" y="0"/>
                  </a:lnTo>
                  <a:lnTo>
                    <a:pt x="2752915" y="3382556"/>
                  </a:lnTo>
                  <a:lnTo>
                    <a:pt x="0" y="3382556"/>
                  </a:lnTo>
                  <a:lnTo>
                    <a:pt x="0" y="0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91018" y="260197"/>
            <a:ext cx="492442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/>
              <a:t>Управление</a:t>
            </a:r>
            <a:r>
              <a:rPr dirty="0" sz="1800" spc="-90"/>
              <a:t> </a:t>
            </a:r>
            <a:r>
              <a:rPr dirty="0" sz="1800" spc="-10"/>
              <a:t>профессиональными</a:t>
            </a:r>
            <a:r>
              <a:rPr dirty="0" sz="1800" spc="-90"/>
              <a:t> </a:t>
            </a:r>
            <a:r>
              <a:rPr dirty="0" sz="1800" spc="-10"/>
              <a:t>рисками</a:t>
            </a:r>
            <a:endParaRPr sz="1800"/>
          </a:p>
        </p:txBody>
      </p:sp>
      <p:grpSp>
        <p:nvGrpSpPr>
          <p:cNvPr id="12" name="object 12" descr=""/>
          <p:cNvGrpSpPr/>
          <p:nvPr/>
        </p:nvGrpSpPr>
        <p:grpSpPr>
          <a:xfrm>
            <a:off x="3126955" y="3588854"/>
            <a:ext cx="461009" cy="409575"/>
            <a:chOff x="3126955" y="3588854"/>
            <a:chExt cx="461009" cy="409575"/>
          </a:xfrm>
        </p:grpSpPr>
        <p:sp>
          <p:nvSpPr>
            <p:cNvPr id="13" name="object 13" descr=""/>
            <p:cNvSpPr/>
            <p:nvPr/>
          </p:nvSpPr>
          <p:spPr>
            <a:xfrm>
              <a:off x="3126955" y="3588854"/>
              <a:ext cx="461009" cy="409575"/>
            </a:xfrm>
            <a:custGeom>
              <a:avLst/>
              <a:gdLst/>
              <a:ahLst/>
              <a:cxnLst/>
              <a:rect l="l" t="t" r="r" b="b"/>
              <a:pathLst>
                <a:path w="461010" h="409575">
                  <a:moveTo>
                    <a:pt x="276847" y="0"/>
                  </a:moveTo>
                  <a:lnTo>
                    <a:pt x="276847" y="79552"/>
                  </a:lnTo>
                  <a:lnTo>
                    <a:pt x="0" y="79552"/>
                  </a:lnTo>
                  <a:lnTo>
                    <a:pt x="0" y="329399"/>
                  </a:lnTo>
                  <a:lnTo>
                    <a:pt x="276847" y="329399"/>
                  </a:lnTo>
                  <a:lnTo>
                    <a:pt x="276847" y="409320"/>
                  </a:lnTo>
                  <a:lnTo>
                    <a:pt x="460438" y="204482"/>
                  </a:lnTo>
                  <a:lnTo>
                    <a:pt x="276847" y="0"/>
                  </a:lnTo>
                  <a:close/>
                </a:path>
              </a:pathLst>
            </a:custGeom>
            <a:solidFill>
              <a:srgbClr val="80D4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126955" y="3588854"/>
              <a:ext cx="461009" cy="409575"/>
            </a:xfrm>
            <a:custGeom>
              <a:avLst/>
              <a:gdLst/>
              <a:ahLst/>
              <a:cxnLst/>
              <a:rect l="l" t="t" r="r" b="b"/>
              <a:pathLst>
                <a:path w="461010" h="409575">
                  <a:moveTo>
                    <a:pt x="0" y="79552"/>
                  </a:moveTo>
                  <a:lnTo>
                    <a:pt x="276847" y="79552"/>
                  </a:lnTo>
                  <a:lnTo>
                    <a:pt x="276847" y="0"/>
                  </a:lnTo>
                  <a:lnTo>
                    <a:pt x="460438" y="204482"/>
                  </a:lnTo>
                  <a:lnTo>
                    <a:pt x="276847" y="409320"/>
                  </a:lnTo>
                  <a:lnTo>
                    <a:pt x="276847" y="329399"/>
                  </a:lnTo>
                  <a:lnTo>
                    <a:pt x="0" y="329399"/>
                  </a:lnTo>
                  <a:lnTo>
                    <a:pt x="0" y="79552"/>
                  </a:lnTo>
                  <a:close/>
                </a:path>
              </a:pathLst>
            </a:custGeom>
            <a:ln w="3175">
              <a:solidFill>
                <a:srgbClr val="1F4D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/>
          <p:nvPr/>
        </p:nvSpPr>
        <p:spPr>
          <a:xfrm>
            <a:off x="5565965" y="3468611"/>
            <a:ext cx="431800" cy="322580"/>
          </a:xfrm>
          <a:custGeom>
            <a:avLst/>
            <a:gdLst/>
            <a:ahLst/>
            <a:cxnLst/>
            <a:rect l="l" t="t" r="r" b="b"/>
            <a:pathLst>
              <a:path w="431800" h="322579">
                <a:moveTo>
                  <a:pt x="0" y="161277"/>
                </a:moveTo>
                <a:lnTo>
                  <a:pt x="1866" y="140123"/>
                </a:lnTo>
                <a:lnTo>
                  <a:pt x="7375" y="119475"/>
                </a:lnTo>
                <a:lnTo>
                  <a:pt x="28790" y="80645"/>
                </a:lnTo>
                <a:lnTo>
                  <a:pt x="63266" y="47204"/>
                </a:lnTo>
                <a:lnTo>
                  <a:pt x="108000" y="21602"/>
                </a:lnTo>
                <a:lnTo>
                  <a:pt x="159970" y="5534"/>
                </a:lnTo>
                <a:lnTo>
                  <a:pt x="215988" y="0"/>
                </a:lnTo>
                <a:lnTo>
                  <a:pt x="271706" y="5534"/>
                </a:lnTo>
                <a:lnTo>
                  <a:pt x="323634" y="21602"/>
                </a:lnTo>
                <a:lnTo>
                  <a:pt x="368366" y="47204"/>
                </a:lnTo>
                <a:lnTo>
                  <a:pt x="402831" y="80645"/>
                </a:lnTo>
                <a:lnTo>
                  <a:pt x="424253" y="119475"/>
                </a:lnTo>
                <a:lnTo>
                  <a:pt x="431634" y="161277"/>
                </a:lnTo>
                <a:lnTo>
                  <a:pt x="429766" y="182436"/>
                </a:lnTo>
                <a:lnTo>
                  <a:pt x="424253" y="203085"/>
                </a:lnTo>
                <a:lnTo>
                  <a:pt x="402831" y="241922"/>
                </a:lnTo>
                <a:lnTo>
                  <a:pt x="368366" y="275353"/>
                </a:lnTo>
                <a:lnTo>
                  <a:pt x="323634" y="300964"/>
                </a:lnTo>
                <a:lnTo>
                  <a:pt x="271706" y="317028"/>
                </a:lnTo>
                <a:lnTo>
                  <a:pt x="215988" y="322567"/>
                </a:lnTo>
                <a:lnTo>
                  <a:pt x="159970" y="317028"/>
                </a:lnTo>
                <a:lnTo>
                  <a:pt x="108000" y="300964"/>
                </a:lnTo>
                <a:lnTo>
                  <a:pt x="63266" y="275353"/>
                </a:lnTo>
                <a:lnTo>
                  <a:pt x="28790" y="241922"/>
                </a:lnTo>
                <a:lnTo>
                  <a:pt x="7375" y="203085"/>
                </a:lnTo>
                <a:lnTo>
                  <a:pt x="1866" y="182436"/>
                </a:lnTo>
                <a:lnTo>
                  <a:pt x="0" y="161277"/>
                </a:lnTo>
                <a:close/>
              </a:path>
            </a:pathLst>
          </a:custGeom>
          <a:ln w="28439">
            <a:solidFill>
              <a:srgbClr val="3F3F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3433940" y="696150"/>
            <a:ext cx="5349875" cy="37973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>
              <a:lnSpc>
                <a:spcPts val="1350"/>
              </a:lnSpc>
              <a:spcBef>
                <a:spcPts val="219"/>
              </a:spcBef>
            </a:pPr>
            <a:r>
              <a:rPr dirty="0" sz="1200">
                <a:latin typeface="Arial"/>
                <a:cs typeface="Arial"/>
              </a:rPr>
              <a:t>Оперативная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оценка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рисков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при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реализации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системы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управления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охраной </a:t>
            </a:r>
            <a:r>
              <a:rPr dirty="0" sz="1200">
                <a:latin typeface="Arial"/>
                <a:cs typeface="Arial"/>
              </a:rPr>
              <a:t>труда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(СУОТ):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433940" y="1011938"/>
            <a:ext cx="95885" cy="36830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800" spc="-50">
                <a:latin typeface="Segoe UI Symbol"/>
                <a:cs typeface="Segoe UI Symbol"/>
              </a:rPr>
              <a:t>✔</a:t>
            </a:r>
            <a:endParaRPr sz="8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800" spc="-50">
                <a:latin typeface="Segoe UI Symbol"/>
                <a:cs typeface="Segoe UI Symbol"/>
              </a:rPr>
              <a:t>✔</a:t>
            </a:r>
            <a:endParaRPr sz="800">
              <a:latin typeface="Segoe UI Symbol"/>
              <a:cs typeface="Segoe UI Symbo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649941" y="1037793"/>
            <a:ext cx="4986020" cy="1743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9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проведение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АОК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(1,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3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ступень);</a:t>
            </a:r>
            <a:endParaRPr sz="1200">
              <a:latin typeface="Arial"/>
              <a:cs typeface="Arial"/>
            </a:endParaRPr>
          </a:p>
          <a:p>
            <a:pPr marL="12700" marR="210185">
              <a:lnSpc>
                <a:spcPts val="1350"/>
              </a:lnSpc>
              <a:spcBef>
                <a:spcPts val="70"/>
              </a:spcBef>
            </a:pPr>
            <a:r>
              <a:rPr dirty="0" sz="1200">
                <a:latin typeface="Arial"/>
                <a:cs typeface="Arial"/>
              </a:rPr>
              <a:t>инспекция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ремонтной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площадки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(в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период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ППР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и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в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межремонтный период);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</a:pPr>
            <a:r>
              <a:rPr dirty="0" sz="1200">
                <a:latin typeface="Arial"/>
                <a:cs typeface="Arial"/>
              </a:rPr>
              <a:t>инспекционный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оперативный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контроль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(предписания,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представления,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45"/>
              </a:lnSpc>
            </a:pPr>
            <a:r>
              <a:rPr dirty="0" sz="1200" spc="-10">
                <a:latin typeface="Arial"/>
                <a:cs typeface="Arial"/>
              </a:rPr>
              <a:t>акты);</a:t>
            </a:r>
            <a:endParaRPr sz="1200">
              <a:latin typeface="Arial"/>
              <a:cs typeface="Arial"/>
            </a:endParaRPr>
          </a:p>
          <a:p>
            <a:pPr marL="12700" marR="2806700">
              <a:lnSpc>
                <a:spcPct val="93400"/>
              </a:lnSpc>
              <a:spcBef>
                <a:spcPts val="40"/>
              </a:spcBef>
            </a:pPr>
            <a:r>
              <a:rPr dirty="0" sz="1200">
                <a:latin typeface="Arial"/>
                <a:cs typeface="Arial"/>
              </a:rPr>
              <a:t>расследование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микротравм; </a:t>
            </a:r>
            <a:r>
              <a:rPr dirty="0" sz="1200">
                <a:latin typeface="Arial"/>
                <a:cs typeface="Arial"/>
              </a:rPr>
              <a:t>выявление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опасных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действий; общественный </a:t>
            </a:r>
            <a:r>
              <a:rPr dirty="0" sz="1200">
                <a:latin typeface="Arial"/>
                <a:cs typeface="Arial"/>
              </a:rPr>
              <a:t>контроль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УОТ;</a:t>
            </a:r>
            <a:endParaRPr sz="1200">
              <a:latin typeface="Arial"/>
              <a:cs typeface="Arial"/>
            </a:endParaRPr>
          </a:p>
          <a:p>
            <a:pPr marL="12700" marR="584200">
              <a:lnSpc>
                <a:spcPts val="1340"/>
              </a:lnSpc>
              <a:spcBef>
                <a:spcPts val="30"/>
              </a:spcBef>
            </a:pPr>
            <a:r>
              <a:rPr dirty="0" sz="1200" spc="-10">
                <a:latin typeface="Arial"/>
                <a:cs typeface="Arial"/>
              </a:rPr>
              <a:t>обходы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рабочих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мест</a:t>
            </a:r>
            <a:r>
              <a:rPr dirty="0" sz="1200" spc="-35">
                <a:latin typeface="Arial"/>
                <a:cs typeface="Arial"/>
              </a:rPr>
              <a:t> (РВЗУ,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руководителями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подразделений, </a:t>
            </a:r>
            <a:r>
              <a:rPr dirty="0" sz="1200">
                <a:latin typeface="Arial"/>
                <a:cs typeface="Arial"/>
              </a:rPr>
              <a:t>оперативным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персоналом);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433940" y="1567344"/>
            <a:ext cx="95885" cy="1536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800" spc="-50">
                <a:latin typeface="Segoe UI Symbol"/>
                <a:cs typeface="Segoe UI Symbol"/>
              </a:rPr>
              <a:t>✔</a:t>
            </a:r>
            <a:endParaRPr sz="800">
              <a:latin typeface="Segoe UI Symbol"/>
              <a:cs typeface="Segoe UI Symbo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433940" y="1866585"/>
            <a:ext cx="95885" cy="70802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800" spc="-50">
                <a:latin typeface="Segoe UI Symbol"/>
                <a:cs typeface="Segoe UI Symbol"/>
              </a:rPr>
              <a:t>✔</a:t>
            </a:r>
            <a:endParaRPr sz="8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800" spc="-50">
                <a:latin typeface="Segoe UI Symbol"/>
                <a:cs typeface="Segoe UI Symbol"/>
              </a:rPr>
              <a:t>✔</a:t>
            </a:r>
            <a:endParaRPr sz="8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800" spc="-50">
                <a:latin typeface="Segoe UI Symbol"/>
                <a:cs typeface="Segoe UI Symbol"/>
              </a:rPr>
              <a:t>✔</a:t>
            </a:r>
            <a:endParaRPr sz="8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800" spc="-50">
                <a:latin typeface="Segoe UI Symbol"/>
                <a:cs typeface="Segoe UI Symbol"/>
              </a:rPr>
              <a:t>✔</a:t>
            </a:r>
            <a:endParaRPr sz="8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37460" y="4581994"/>
            <a:ext cx="1244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7424635" y="173353"/>
            <a:ext cx="1485900" cy="637540"/>
            <a:chOff x="7424635" y="173353"/>
            <a:chExt cx="1485900" cy="6375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8607" y="173353"/>
              <a:ext cx="1225669" cy="50267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4635" y="188658"/>
              <a:ext cx="1485353" cy="62171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8665" rIns="0" bIns="0" rtlCol="0" vert="horz">
            <a:spAutoFit/>
          </a:bodyPr>
          <a:lstStyle/>
          <a:p>
            <a:pPr marL="3039745" marR="5080" indent="-3027680">
              <a:lnSpc>
                <a:spcPts val="1910"/>
              </a:lnSpc>
              <a:spcBef>
                <a:spcPts val="170"/>
              </a:spcBef>
            </a:pPr>
            <a:r>
              <a:rPr dirty="0" sz="1600" spc="-10">
                <a:solidFill>
                  <a:srgbClr val="111111"/>
                </a:solidFill>
              </a:rPr>
              <a:t>Методы</a:t>
            </a:r>
            <a:r>
              <a:rPr dirty="0" sz="1600" spc="-40">
                <a:solidFill>
                  <a:srgbClr val="111111"/>
                </a:solidFill>
              </a:rPr>
              <a:t> </a:t>
            </a:r>
            <a:r>
              <a:rPr dirty="0" sz="1600" spc="-10">
                <a:solidFill>
                  <a:srgbClr val="111111"/>
                </a:solidFill>
              </a:rPr>
              <a:t>вовлечения</a:t>
            </a:r>
            <a:r>
              <a:rPr dirty="0" sz="1600" spc="-45">
                <a:solidFill>
                  <a:srgbClr val="111111"/>
                </a:solidFill>
              </a:rPr>
              <a:t> </a:t>
            </a:r>
            <a:r>
              <a:rPr dirty="0" sz="1600">
                <a:solidFill>
                  <a:srgbClr val="111111"/>
                </a:solidFill>
              </a:rPr>
              <a:t>персонала</a:t>
            </a:r>
            <a:r>
              <a:rPr dirty="0" sz="1600" spc="-60">
                <a:solidFill>
                  <a:srgbClr val="111111"/>
                </a:solidFill>
              </a:rPr>
              <a:t> </a:t>
            </a:r>
            <a:r>
              <a:rPr dirty="0" sz="1600">
                <a:solidFill>
                  <a:srgbClr val="111111"/>
                </a:solidFill>
              </a:rPr>
              <a:t>в</a:t>
            </a:r>
            <a:r>
              <a:rPr dirty="0" sz="1600" spc="-50">
                <a:solidFill>
                  <a:srgbClr val="111111"/>
                </a:solidFill>
              </a:rPr>
              <a:t> </a:t>
            </a:r>
            <a:r>
              <a:rPr dirty="0" sz="1600" spc="-10">
                <a:solidFill>
                  <a:srgbClr val="111111"/>
                </a:solidFill>
              </a:rPr>
              <a:t>управление</a:t>
            </a:r>
            <a:r>
              <a:rPr dirty="0" sz="1600" spc="-55">
                <a:solidFill>
                  <a:srgbClr val="111111"/>
                </a:solidFill>
              </a:rPr>
              <a:t> </a:t>
            </a:r>
            <a:r>
              <a:rPr dirty="0" sz="1600" spc="-10">
                <a:solidFill>
                  <a:srgbClr val="111111"/>
                </a:solidFill>
              </a:rPr>
              <a:t>профессиональными рисками</a:t>
            </a:r>
            <a:endParaRPr sz="1600"/>
          </a:p>
        </p:txBody>
      </p:sp>
      <p:grpSp>
        <p:nvGrpSpPr>
          <p:cNvPr id="7" name="object 7" descr=""/>
          <p:cNvGrpSpPr/>
          <p:nvPr/>
        </p:nvGrpSpPr>
        <p:grpSpPr>
          <a:xfrm>
            <a:off x="6069598" y="1742772"/>
            <a:ext cx="2564130" cy="3204845"/>
            <a:chOff x="6069598" y="1742772"/>
            <a:chExt cx="2564130" cy="3204845"/>
          </a:xfrm>
        </p:grpSpPr>
        <p:sp>
          <p:nvSpPr>
            <p:cNvPr id="8" name="object 8" descr=""/>
            <p:cNvSpPr/>
            <p:nvPr/>
          </p:nvSpPr>
          <p:spPr>
            <a:xfrm>
              <a:off x="6363360" y="2770936"/>
              <a:ext cx="522605" cy="1593850"/>
            </a:xfrm>
            <a:custGeom>
              <a:avLst/>
              <a:gdLst/>
              <a:ahLst/>
              <a:cxnLst/>
              <a:rect l="l" t="t" r="r" b="b"/>
              <a:pathLst>
                <a:path w="522604" h="1593850">
                  <a:moveTo>
                    <a:pt x="0" y="796671"/>
                  </a:moveTo>
                  <a:lnTo>
                    <a:pt x="570" y="744422"/>
                  </a:lnTo>
                  <a:lnTo>
                    <a:pt x="2267" y="692544"/>
                  </a:lnTo>
                  <a:lnTo>
                    <a:pt x="5069" y="641206"/>
                  </a:lnTo>
                  <a:lnTo>
                    <a:pt x="8956" y="590576"/>
                  </a:lnTo>
                  <a:lnTo>
                    <a:pt x="13906" y="540824"/>
                  </a:lnTo>
                  <a:lnTo>
                    <a:pt x="19898" y="492116"/>
                  </a:lnTo>
                  <a:lnTo>
                    <a:pt x="26912" y="444623"/>
                  </a:lnTo>
                  <a:lnTo>
                    <a:pt x="34925" y="398513"/>
                  </a:lnTo>
                  <a:lnTo>
                    <a:pt x="47241" y="339635"/>
                  </a:lnTo>
                  <a:lnTo>
                    <a:pt x="61108" y="284499"/>
                  </a:lnTo>
                  <a:lnTo>
                    <a:pt x="76455" y="233364"/>
                  </a:lnTo>
                  <a:lnTo>
                    <a:pt x="93213" y="186488"/>
                  </a:lnTo>
                  <a:lnTo>
                    <a:pt x="111312" y="144131"/>
                  </a:lnTo>
                  <a:lnTo>
                    <a:pt x="130682" y="106553"/>
                  </a:lnTo>
                  <a:lnTo>
                    <a:pt x="161320" y="60441"/>
                  </a:lnTo>
                  <a:lnTo>
                    <a:pt x="193544" y="27087"/>
                  </a:lnTo>
                  <a:lnTo>
                    <a:pt x="226916" y="6828"/>
                  </a:lnTo>
                  <a:lnTo>
                    <a:pt x="260997" y="0"/>
                  </a:lnTo>
                  <a:lnTo>
                    <a:pt x="328768" y="27087"/>
                  </a:lnTo>
                  <a:lnTo>
                    <a:pt x="361035" y="60441"/>
                  </a:lnTo>
                  <a:lnTo>
                    <a:pt x="391680" y="106553"/>
                  </a:lnTo>
                  <a:lnTo>
                    <a:pt x="411047" y="144131"/>
                  </a:lnTo>
                  <a:lnTo>
                    <a:pt x="429144" y="186488"/>
                  </a:lnTo>
                  <a:lnTo>
                    <a:pt x="445903" y="233364"/>
                  </a:lnTo>
                  <a:lnTo>
                    <a:pt x="461252" y="284499"/>
                  </a:lnTo>
                  <a:lnTo>
                    <a:pt x="475120" y="339635"/>
                  </a:lnTo>
                  <a:lnTo>
                    <a:pt x="487438" y="398513"/>
                  </a:lnTo>
                  <a:lnTo>
                    <a:pt x="495451" y="444623"/>
                  </a:lnTo>
                  <a:lnTo>
                    <a:pt x="502464" y="492116"/>
                  </a:lnTo>
                  <a:lnTo>
                    <a:pt x="508456" y="540824"/>
                  </a:lnTo>
                  <a:lnTo>
                    <a:pt x="513407" y="590576"/>
                  </a:lnTo>
                  <a:lnTo>
                    <a:pt x="517293" y="641206"/>
                  </a:lnTo>
                  <a:lnTo>
                    <a:pt x="520096" y="692544"/>
                  </a:lnTo>
                  <a:lnTo>
                    <a:pt x="521793" y="744422"/>
                  </a:lnTo>
                  <a:lnTo>
                    <a:pt x="522363" y="796671"/>
                  </a:lnTo>
                  <a:lnTo>
                    <a:pt x="521793" y="848924"/>
                  </a:lnTo>
                  <a:lnTo>
                    <a:pt x="520096" y="900810"/>
                  </a:lnTo>
                  <a:lnTo>
                    <a:pt x="517293" y="952163"/>
                  </a:lnTo>
                  <a:lnTo>
                    <a:pt x="513407" y="1002820"/>
                  </a:lnTo>
                  <a:lnTo>
                    <a:pt x="508456" y="1052616"/>
                  </a:lnTo>
                  <a:lnTo>
                    <a:pt x="502464" y="1101387"/>
                  </a:lnTo>
                  <a:lnTo>
                    <a:pt x="495451" y="1148969"/>
                  </a:lnTo>
                  <a:lnTo>
                    <a:pt x="487438" y="1195197"/>
                  </a:lnTo>
                  <a:lnTo>
                    <a:pt x="475120" y="1253920"/>
                  </a:lnTo>
                  <a:lnTo>
                    <a:pt x="461252" y="1308954"/>
                  </a:lnTo>
                  <a:lnTo>
                    <a:pt x="445903" y="1360030"/>
                  </a:lnTo>
                  <a:lnTo>
                    <a:pt x="429144" y="1406876"/>
                  </a:lnTo>
                  <a:lnTo>
                    <a:pt x="411047" y="1449224"/>
                  </a:lnTo>
                  <a:lnTo>
                    <a:pt x="391680" y="1486801"/>
                  </a:lnTo>
                  <a:lnTo>
                    <a:pt x="361035" y="1532913"/>
                  </a:lnTo>
                  <a:lnTo>
                    <a:pt x="328768" y="1566267"/>
                  </a:lnTo>
                  <a:lnTo>
                    <a:pt x="295286" y="1586526"/>
                  </a:lnTo>
                  <a:lnTo>
                    <a:pt x="260997" y="1593354"/>
                  </a:lnTo>
                  <a:lnTo>
                    <a:pt x="193544" y="1566267"/>
                  </a:lnTo>
                  <a:lnTo>
                    <a:pt x="161320" y="1532913"/>
                  </a:lnTo>
                  <a:lnTo>
                    <a:pt x="130682" y="1486801"/>
                  </a:lnTo>
                  <a:lnTo>
                    <a:pt x="111312" y="1449224"/>
                  </a:lnTo>
                  <a:lnTo>
                    <a:pt x="93213" y="1406876"/>
                  </a:lnTo>
                  <a:lnTo>
                    <a:pt x="76455" y="1360030"/>
                  </a:lnTo>
                  <a:lnTo>
                    <a:pt x="61108" y="1308954"/>
                  </a:lnTo>
                  <a:lnTo>
                    <a:pt x="47241" y="1253920"/>
                  </a:lnTo>
                  <a:lnTo>
                    <a:pt x="34925" y="1195197"/>
                  </a:lnTo>
                  <a:lnTo>
                    <a:pt x="26912" y="1148969"/>
                  </a:lnTo>
                  <a:lnTo>
                    <a:pt x="19898" y="1101387"/>
                  </a:lnTo>
                  <a:lnTo>
                    <a:pt x="13906" y="1052616"/>
                  </a:lnTo>
                  <a:lnTo>
                    <a:pt x="8956" y="1002820"/>
                  </a:lnTo>
                  <a:lnTo>
                    <a:pt x="5069" y="952163"/>
                  </a:lnTo>
                  <a:lnTo>
                    <a:pt x="2267" y="900810"/>
                  </a:lnTo>
                  <a:lnTo>
                    <a:pt x="570" y="848924"/>
                  </a:lnTo>
                  <a:lnTo>
                    <a:pt x="0" y="796671"/>
                  </a:lnTo>
                  <a:close/>
                </a:path>
              </a:pathLst>
            </a:custGeom>
            <a:ln w="190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79680" y="1752498"/>
              <a:ext cx="2522524" cy="318419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074638" y="1747811"/>
              <a:ext cx="2533015" cy="3194685"/>
            </a:xfrm>
            <a:custGeom>
              <a:avLst/>
              <a:gdLst/>
              <a:ahLst/>
              <a:cxnLst/>
              <a:rect l="l" t="t" r="r" b="b"/>
              <a:pathLst>
                <a:path w="2533015" h="3194685">
                  <a:moveTo>
                    <a:pt x="0" y="0"/>
                  </a:moveTo>
                  <a:lnTo>
                    <a:pt x="2532595" y="0"/>
                  </a:lnTo>
                  <a:lnTo>
                    <a:pt x="2532595" y="3194278"/>
                  </a:lnTo>
                  <a:lnTo>
                    <a:pt x="0" y="3194278"/>
                  </a:lnTo>
                  <a:lnTo>
                    <a:pt x="0" y="0"/>
                  </a:lnTo>
                  <a:close/>
                </a:path>
              </a:pathLst>
            </a:custGeom>
            <a:ln w="10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205677" y="3901338"/>
              <a:ext cx="2418715" cy="289560"/>
            </a:xfrm>
            <a:custGeom>
              <a:avLst/>
              <a:gdLst/>
              <a:ahLst/>
              <a:cxnLst/>
              <a:rect l="l" t="t" r="r" b="b"/>
              <a:pathLst>
                <a:path w="2418715" h="289560">
                  <a:moveTo>
                    <a:pt x="0" y="144716"/>
                  </a:moveTo>
                  <a:lnTo>
                    <a:pt x="10378" y="125712"/>
                  </a:lnTo>
                  <a:lnTo>
                    <a:pt x="41176" y="107181"/>
                  </a:lnTo>
                  <a:lnTo>
                    <a:pt x="91886" y="89327"/>
                  </a:lnTo>
                  <a:lnTo>
                    <a:pt x="162001" y="72351"/>
                  </a:lnTo>
                  <a:lnTo>
                    <a:pt x="239514" y="58269"/>
                  </a:lnTo>
                  <a:lnTo>
                    <a:pt x="283119" y="51672"/>
                  </a:lnTo>
                  <a:lnTo>
                    <a:pt x="329792" y="45394"/>
                  </a:lnTo>
                  <a:lnTo>
                    <a:pt x="379406" y="39454"/>
                  </a:lnTo>
                  <a:lnTo>
                    <a:pt x="431839" y="33870"/>
                  </a:lnTo>
                  <a:lnTo>
                    <a:pt x="486965" y="28660"/>
                  </a:lnTo>
                  <a:lnTo>
                    <a:pt x="544660" y="23841"/>
                  </a:lnTo>
                  <a:lnTo>
                    <a:pt x="604799" y="19431"/>
                  </a:lnTo>
                  <a:lnTo>
                    <a:pt x="651205" y="16402"/>
                  </a:lnTo>
                  <a:lnTo>
                    <a:pt x="698574" y="13617"/>
                  </a:lnTo>
                  <a:lnTo>
                    <a:pt x="746833" y="11079"/>
                  </a:lnTo>
                  <a:lnTo>
                    <a:pt x="795909" y="8794"/>
                  </a:lnTo>
                  <a:lnTo>
                    <a:pt x="845731" y="6763"/>
                  </a:lnTo>
                  <a:lnTo>
                    <a:pt x="896224" y="4991"/>
                  </a:lnTo>
                  <a:lnTo>
                    <a:pt x="947318" y="3481"/>
                  </a:lnTo>
                  <a:lnTo>
                    <a:pt x="998938" y="2238"/>
                  </a:lnTo>
                  <a:lnTo>
                    <a:pt x="1051014" y="1264"/>
                  </a:lnTo>
                  <a:lnTo>
                    <a:pt x="1103471" y="564"/>
                  </a:lnTo>
                  <a:lnTo>
                    <a:pt x="1156238" y="141"/>
                  </a:lnTo>
                  <a:lnTo>
                    <a:pt x="1209243" y="0"/>
                  </a:lnTo>
                  <a:lnTo>
                    <a:pt x="1262247" y="141"/>
                  </a:lnTo>
                  <a:lnTo>
                    <a:pt x="1315016" y="564"/>
                  </a:lnTo>
                  <a:lnTo>
                    <a:pt x="1367477" y="1264"/>
                  </a:lnTo>
                  <a:lnTo>
                    <a:pt x="1419560" y="2238"/>
                  </a:lnTo>
                  <a:lnTo>
                    <a:pt x="1471194" y="3481"/>
                  </a:lnTo>
                  <a:lnTo>
                    <a:pt x="1522306" y="4991"/>
                  </a:lnTo>
                  <a:lnTo>
                    <a:pt x="1572825" y="6763"/>
                  </a:lnTo>
                  <a:lnTo>
                    <a:pt x="1622681" y="8794"/>
                  </a:lnTo>
                  <a:lnTo>
                    <a:pt x="1671802" y="11079"/>
                  </a:lnTo>
                  <a:lnTo>
                    <a:pt x="1720117" y="13617"/>
                  </a:lnTo>
                  <a:lnTo>
                    <a:pt x="1767554" y="16402"/>
                  </a:lnTo>
                  <a:lnTo>
                    <a:pt x="1814042" y="19431"/>
                  </a:lnTo>
                  <a:lnTo>
                    <a:pt x="1874075" y="23841"/>
                  </a:lnTo>
                  <a:lnTo>
                    <a:pt x="1931688" y="28660"/>
                  </a:lnTo>
                  <a:lnTo>
                    <a:pt x="1986752" y="33870"/>
                  </a:lnTo>
                  <a:lnTo>
                    <a:pt x="2039140" y="39454"/>
                  </a:lnTo>
                  <a:lnTo>
                    <a:pt x="2088725" y="45394"/>
                  </a:lnTo>
                  <a:lnTo>
                    <a:pt x="2135379" y="51672"/>
                  </a:lnTo>
                  <a:lnTo>
                    <a:pt x="2178976" y="58269"/>
                  </a:lnTo>
                  <a:lnTo>
                    <a:pt x="2219387" y="65168"/>
                  </a:lnTo>
                  <a:lnTo>
                    <a:pt x="2326599" y="89327"/>
                  </a:lnTo>
                  <a:lnTo>
                    <a:pt x="2377309" y="107181"/>
                  </a:lnTo>
                  <a:lnTo>
                    <a:pt x="2418486" y="144716"/>
                  </a:lnTo>
                  <a:lnTo>
                    <a:pt x="2408107" y="163713"/>
                  </a:lnTo>
                  <a:lnTo>
                    <a:pt x="2377309" y="182240"/>
                  </a:lnTo>
                  <a:lnTo>
                    <a:pt x="2326599" y="200093"/>
                  </a:lnTo>
                  <a:lnTo>
                    <a:pt x="2256485" y="217068"/>
                  </a:lnTo>
                  <a:lnTo>
                    <a:pt x="2178976" y="231156"/>
                  </a:lnTo>
                  <a:lnTo>
                    <a:pt x="2135379" y="237753"/>
                  </a:lnTo>
                  <a:lnTo>
                    <a:pt x="2088725" y="244030"/>
                  </a:lnTo>
                  <a:lnTo>
                    <a:pt x="2039140" y="249969"/>
                  </a:lnTo>
                  <a:lnTo>
                    <a:pt x="1986752" y="255552"/>
                  </a:lnTo>
                  <a:lnTo>
                    <a:pt x="1931688" y="260761"/>
                  </a:lnTo>
                  <a:lnTo>
                    <a:pt x="1874075" y="265579"/>
                  </a:lnTo>
                  <a:lnTo>
                    <a:pt x="1814042" y="269989"/>
                  </a:lnTo>
                  <a:lnTo>
                    <a:pt x="1767554" y="273021"/>
                  </a:lnTo>
                  <a:lnTo>
                    <a:pt x="1720117" y="275808"/>
                  </a:lnTo>
                  <a:lnTo>
                    <a:pt x="1671802" y="278347"/>
                  </a:lnTo>
                  <a:lnTo>
                    <a:pt x="1622681" y="280635"/>
                  </a:lnTo>
                  <a:lnTo>
                    <a:pt x="1572825" y="282667"/>
                  </a:lnTo>
                  <a:lnTo>
                    <a:pt x="1522306" y="284440"/>
                  </a:lnTo>
                  <a:lnTo>
                    <a:pt x="1471194" y="285950"/>
                  </a:lnTo>
                  <a:lnTo>
                    <a:pt x="1419560" y="287194"/>
                  </a:lnTo>
                  <a:lnTo>
                    <a:pt x="1367477" y="288168"/>
                  </a:lnTo>
                  <a:lnTo>
                    <a:pt x="1315016" y="288868"/>
                  </a:lnTo>
                  <a:lnTo>
                    <a:pt x="1262247" y="289291"/>
                  </a:lnTo>
                  <a:lnTo>
                    <a:pt x="1209243" y="289433"/>
                  </a:lnTo>
                  <a:lnTo>
                    <a:pt x="1156238" y="289291"/>
                  </a:lnTo>
                  <a:lnTo>
                    <a:pt x="1103471" y="288868"/>
                  </a:lnTo>
                  <a:lnTo>
                    <a:pt x="1051014" y="288168"/>
                  </a:lnTo>
                  <a:lnTo>
                    <a:pt x="998938" y="287194"/>
                  </a:lnTo>
                  <a:lnTo>
                    <a:pt x="947318" y="285950"/>
                  </a:lnTo>
                  <a:lnTo>
                    <a:pt x="896224" y="284440"/>
                  </a:lnTo>
                  <a:lnTo>
                    <a:pt x="845731" y="282667"/>
                  </a:lnTo>
                  <a:lnTo>
                    <a:pt x="795909" y="280635"/>
                  </a:lnTo>
                  <a:lnTo>
                    <a:pt x="746833" y="278347"/>
                  </a:lnTo>
                  <a:lnTo>
                    <a:pt x="698574" y="275808"/>
                  </a:lnTo>
                  <a:lnTo>
                    <a:pt x="651205" y="273021"/>
                  </a:lnTo>
                  <a:lnTo>
                    <a:pt x="604799" y="269989"/>
                  </a:lnTo>
                  <a:lnTo>
                    <a:pt x="544660" y="265579"/>
                  </a:lnTo>
                  <a:lnTo>
                    <a:pt x="486965" y="260761"/>
                  </a:lnTo>
                  <a:lnTo>
                    <a:pt x="431839" y="255552"/>
                  </a:lnTo>
                  <a:lnTo>
                    <a:pt x="379406" y="249969"/>
                  </a:lnTo>
                  <a:lnTo>
                    <a:pt x="329792" y="244030"/>
                  </a:lnTo>
                  <a:lnTo>
                    <a:pt x="283119" y="237753"/>
                  </a:lnTo>
                  <a:lnTo>
                    <a:pt x="239514" y="231156"/>
                  </a:lnTo>
                  <a:lnTo>
                    <a:pt x="199099" y="224255"/>
                  </a:lnTo>
                  <a:lnTo>
                    <a:pt x="91886" y="200093"/>
                  </a:lnTo>
                  <a:lnTo>
                    <a:pt x="41176" y="182240"/>
                  </a:lnTo>
                  <a:lnTo>
                    <a:pt x="10378" y="163713"/>
                  </a:lnTo>
                  <a:lnTo>
                    <a:pt x="0" y="144716"/>
                  </a:lnTo>
                  <a:close/>
                </a:path>
              </a:pathLst>
            </a:custGeom>
            <a:ln w="190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590664" y="983068"/>
            <a:ext cx="789241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63575" algn="l"/>
                <a:tab pos="1842135" algn="l"/>
                <a:tab pos="3358515" algn="l"/>
                <a:tab pos="4644390" algn="l"/>
                <a:tab pos="4975225" algn="l"/>
                <a:tab pos="6120765" algn="l"/>
              </a:tabLst>
            </a:pPr>
            <a:r>
              <a:rPr dirty="0" sz="1400" spc="-10" b="1">
                <a:solidFill>
                  <a:srgbClr val="5982AF"/>
                </a:solidFill>
                <a:latin typeface="Arial"/>
                <a:cs typeface="Arial"/>
              </a:rPr>
              <a:t>Цель:</a:t>
            </a:r>
            <a:r>
              <a:rPr dirty="0" sz="1400" b="1">
                <a:solidFill>
                  <a:srgbClr val="5982AF"/>
                </a:solidFill>
                <a:latin typeface="Arial"/>
                <a:cs typeface="Arial"/>
              </a:rPr>
              <a:t>	</a:t>
            </a:r>
            <a:r>
              <a:rPr dirty="0" sz="1400" spc="-10">
                <a:latin typeface="Arial"/>
                <a:cs typeface="Arial"/>
              </a:rPr>
              <a:t>Применение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10">
                <a:latin typeface="Arial"/>
                <a:cs typeface="Arial"/>
              </a:rPr>
              <a:t>дополнительных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10">
                <a:latin typeface="Arial"/>
                <a:cs typeface="Arial"/>
              </a:rPr>
              <a:t>инструментов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5">
                <a:latin typeface="Arial"/>
                <a:cs typeface="Arial"/>
              </a:rPr>
              <a:t>по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10">
                <a:latin typeface="Arial"/>
                <a:cs typeface="Arial"/>
              </a:rPr>
              <a:t>управлению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10">
                <a:latin typeface="Arial"/>
                <a:cs typeface="Arial"/>
              </a:rPr>
              <a:t>профессиональными </a:t>
            </a:r>
            <a:r>
              <a:rPr dirty="0" sz="1400">
                <a:latin typeface="Arial"/>
                <a:cs typeface="Arial"/>
              </a:rPr>
              <a:t>рисками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с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целью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вовлечения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в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процедуру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оценки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рисков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всего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персонала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Смоленской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АЭС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386815" y="1751227"/>
            <a:ext cx="2527935" cy="3150870"/>
            <a:chOff x="386815" y="1751227"/>
            <a:chExt cx="2527935" cy="3150870"/>
          </a:xfrm>
        </p:grpSpPr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8556" y="1763661"/>
              <a:ext cx="2308775" cy="3125152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393115" y="1757527"/>
              <a:ext cx="2515235" cy="3138170"/>
            </a:xfrm>
            <a:custGeom>
              <a:avLst/>
              <a:gdLst/>
              <a:ahLst/>
              <a:cxnLst/>
              <a:rect l="l" t="t" r="r" b="b"/>
              <a:pathLst>
                <a:path w="2515235" h="3138170">
                  <a:moveTo>
                    <a:pt x="0" y="0"/>
                  </a:moveTo>
                  <a:lnTo>
                    <a:pt x="2514968" y="0"/>
                  </a:lnTo>
                  <a:lnTo>
                    <a:pt x="2514968" y="3137763"/>
                  </a:lnTo>
                  <a:lnTo>
                    <a:pt x="0" y="3137763"/>
                  </a:lnTo>
                  <a:lnTo>
                    <a:pt x="0" y="0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08685" y="3901338"/>
              <a:ext cx="2357120" cy="289560"/>
            </a:xfrm>
            <a:custGeom>
              <a:avLst/>
              <a:gdLst/>
              <a:ahLst/>
              <a:cxnLst/>
              <a:rect l="l" t="t" r="r" b="b"/>
              <a:pathLst>
                <a:path w="2357120" h="289560">
                  <a:moveTo>
                    <a:pt x="0" y="144348"/>
                  </a:moveTo>
                  <a:lnTo>
                    <a:pt x="10113" y="125501"/>
                  </a:lnTo>
                  <a:lnTo>
                    <a:pt x="40138" y="106957"/>
                  </a:lnTo>
                  <a:lnTo>
                    <a:pt x="89604" y="89021"/>
                  </a:lnTo>
                  <a:lnTo>
                    <a:pt x="158038" y="71996"/>
                  </a:lnTo>
                  <a:lnTo>
                    <a:pt x="233473" y="57954"/>
                  </a:lnTo>
                  <a:lnTo>
                    <a:pt x="275928" y="51395"/>
                  </a:lnTo>
                  <a:lnTo>
                    <a:pt x="321378" y="45156"/>
                  </a:lnTo>
                  <a:lnTo>
                    <a:pt x="369703" y="39245"/>
                  </a:lnTo>
                  <a:lnTo>
                    <a:pt x="420781" y="33673"/>
                  </a:lnTo>
                  <a:lnTo>
                    <a:pt x="474490" y="28448"/>
                  </a:lnTo>
                  <a:lnTo>
                    <a:pt x="530709" y="23579"/>
                  </a:lnTo>
                  <a:lnTo>
                    <a:pt x="589318" y="19075"/>
                  </a:lnTo>
                  <a:lnTo>
                    <a:pt x="634545" y="16053"/>
                  </a:lnTo>
                  <a:lnTo>
                    <a:pt x="680720" y="13287"/>
                  </a:lnTo>
                  <a:lnTo>
                    <a:pt x="727770" y="10779"/>
                  </a:lnTo>
                  <a:lnTo>
                    <a:pt x="775623" y="8530"/>
                  </a:lnTo>
                  <a:lnTo>
                    <a:pt x="824206" y="6541"/>
                  </a:lnTo>
                  <a:lnTo>
                    <a:pt x="873447" y="4813"/>
                  </a:lnTo>
                  <a:lnTo>
                    <a:pt x="923272" y="3347"/>
                  </a:lnTo>
                  <a:lnTo>
                    <a:pt x="973610" y="2145"/>
                  </a:lnTo>
                  <a:lnTo>
                    <a:pt x="1024388" y="1208"/>
                  </a:lnTo>
                  <a:lnTo>
                    <a:pt x="1075533" y="538"/>
                  </a:lnTo>
                  <a:lnTo>
                    <a:pt x="1126973" y="134"/>
                  </a:lnTo>
                  <a:lnTo>
                    <a:pt x="1178636" y="0"/>
                  </a:lnTo>
                  <a:lnTo>
                    <a:pt x="1230216" y="134"/>
                  </a:lnTo>
                  <a:lnTo>
                    <a:pt x="1281587" y="538"/>
                  </a:lnTo>
                  <a:lnTo>
                    <a:pt x="1332676" y="1208"/>
                  </a:lnTo>
                  <a:lnTo>
                    <a:pt x="1383408" y="2145"/>
                  </a:lnTo>
                  <a:lnTo>
                    <a:pt x="1433710" y="3347"/>
                  </a:lnTo>
                  <a:lnTo>
                    <a:pt x="1483509" y="4813"/>
                  </a:lnTo>
                  <a:lnTo>
                    <a:pt x="1532730" y="6541"/>
                  </a:lnTo>
                  <a:lnTo>
                    <a:pt x="1581300" y="8530"/>
                  </a:lnTo>
                  <a:lnTo>
                    <a:pt x="1629146" y="10779"/>
                  </a:lnTo>
                  <a:lnTo>
                    <a:pt x="1676193" y="13287"/>
                  </a:lnTo>
                  <a:lnTo>
                    <a:pt x="1722368" y="16053"/>
                  </a:lnTo>
                  <a:lnTo>
                    <a:pt x="1767598" y="19075"/>
                  </a:lnTo>
                  <a:lnTo>
                    <a:pt x="1826203" y="23579"/>
                  </a:lnTo>
                  <a:lnTo>
                    <a:pt x="1882419" y="28448"/>
                  </a:lnTo>
                  <a:lnTo>
                    <a:pt x="1936127" y="33673"/>
                  </a:lnTo>
                  <a:lnTo>
                    <a:pt x="1987204" y="39245"/>
                  </a:lnTo>
                  <a:lnTo>
                    <a:pt x="2035528" y="45156"/>
                  </a:lnTo>
                  <a:lnTo>
                    <a:pt x="2080980" y="51395"/>
                  </a:lnTo>
                  <a:lnTo>
                    <a:pt x="2123436" y="57954"/>
                  </a:lnTo>
                  <a:lnTo>
                    <a:pt x="2162776" y="64824"/>
                  </a:lnTo>
                  <a:lnTo>
                    <a:pt x="2267307" y="89021"/>
                  </a:lnTo>
                  <a:lnTo>
                    <a:pt x="2316773" y="106957"/>
                  </a:lnTo>
                  <a:lnTo>
                    <a:pt x="2356916" y="144348"/>
                  </a:lnTo>
                  <a:lnTo>
                    <a:pt x="2346801" y="163202"/>
                  </a:lnTo>
                  <a:lnTo>
                    <a:pt x="2316773" y="181749"/>
                  </a:lnTo>
                  <a:lnTo>
                    <a:pt x="2267307" y="199687"/>
                  </a:lnTo>
                  <a:lnTo>
                    <a:pt x="2198878" y="216712"/>
                  </a:lnTo>
                  <a:lnTo>
                    <a:pt x="2123436" y="230754"/>
                  </a:lnTo>
                  <a:lnTo>
                    <a:pt x="2080980" y="237313"/>
                  </a:lnTo>
                  <a:lnTo>
                    <a:pt x="2035528" y="243552"/>
                  </a:lnTo>
                  <a:lnTo>
                    <a:pt x="1987204" y="249463"/>
                  </a:lnTo>
                  <a:lnTo>
                    <a:pt x="1936127" y="255035"/>
                  </a:lnTo>
                  <a:lnTo>
                    <a:pt x="1882419" y="260260"/>
                  </a:lnTo>
                  <a:lnTo>
                    <a:pt x="1826203" y="265130"/>
                  </a:lnTo>
                  <a:lnTo>
                    <a:pt x="1767598" y="269633"/>
                  </a:lnTo>
                  <a:lnTo>
                    <a:pt x="1722368" y="272662"/>
                  </a:lnTo>
                  <a:lnTo>
                    <a:pt x="1676193" y="275448"/>
                  </a:lnTo>
                  <a:lnTo>
                    <a:pt x="1629146" y="277986"/>
                  </a:lnTo>
                  <a:lnTo>
                    <a:pt x="1581300" y="280273"/>
                  </a:lnTo>
                  <a:lnTo>
                    <a:pt x="1532730" y="282306"/>
                  </a:lnTo>
                  <a:lnTo>
                    <a:pt x="1483509" y="284079"/>
                  </a:lnTo>
                  <a:lnTo>
                    <a:pt x="1433710" y="285591"/>
                  </a:lnTo>
                  <a:lnTo>
                    <a:pt x="1383408" y="286836"/>
                  </a:lnTo>
                  <a:lnTo>
                    <a:pt x="1332676" y="287810"/>
                  </a:lnTo>
                  <a:lnTo>
                    <a:pt x="1281587" y="288512"/>
                  </a:lnTo>
                  <a:lnTo>
                    <a:pt x="1230216" y="288935"/>
                  </a:lnTo>
                  <a:lnTo>
                    <a:pt x="1178636" y="289077"/>
                  </a:lnTo>
                  <a:lnTo>
                    <a:pt x="1126973" y="288935"/>
                  </a:lnTo>
                  <a:lnTo>
                    <a:pt x="1075533" y="288512"/>
                  </a:lnTo>
                  <a:lnTo>
                    <a:pt x="1024388" y="287810"/>
                  </a:lnTo>
                  <a:lnTo>
                    <a:pt x="973610" y="286836"/>
                  </a:lnTo>
                  <a:lnTo>
                    <a:pt x="923272" y="285591"/>
                  </a:lnTo>
                  <a:lnTo>
                    <a:pt x="873447" y="284079"/>
                  </a:lnTo>
                  <a:lnTo>
                    <a:pt x="824206" y="282306"/>
                  </a:lnTo>
                  <a:lnTo>
                    <a:pt x="775623" y="280273"/>
                  </a:lnTo>
                  <a:lnTo>
                    <a:pt x="727770" y="277986"/>
                  </a:lnTo>
                  <a:lnTo>
                    <a:pt x="680720" y="275448"/>
                  </a:lnTo>
                  <a:lnTo>
                    <a:pt x="634545" y="272662"/>
                  </a:lnTo>
                  <a:lnTo>
                    <a:pt x="589318" y="269633"/>
                  </a:lnTo>
                  <a:lnTo>
                    <a:pt x="530709" y="265130"/>
                  </a:lnTo>
                  <a:lnTo>
                    <a:pt x="474490" y="260260"/>
                  </a:lnTo>
                  <a:lnTo>
                    <a:pt x="420781" y="255035"/>
                  </a:lnTo>
                  <a:lnTo>
                    <a:pt x="369703" y="249463"/>
                  </a:lnTo>
                  <a:lnTo>
                    <a:pt x="321378" y="243552"/>
                  </a:lnTo>
                  <a:lnTo>
                    <a:pt x="275928" y="237313"/>
                  </a:lnTo>
                  <a:lnTo>
                    <a:pt x="233473" y="230754"/>
                  </a:lnTo>
                  <a:lnTo>
                    <a:pt x="194136" y="223884"/>
                  </a:lnTo>
                  <a:lnTo>
                    <a:pt x="89604" y="199687"/>
                  </a:lnTo>
                  <a:lnTo>
                    <a:pt x="40138" y="181749"/>
                  </a:lnTo>
                  <a:lnTo>
                    <a:pt x="10113" y="163202"/>
                  </a:lnTo>
                  <a:lnTo>
                    <a:pt x="0" y="144348"/>
                  </a:lnTo>
                  <a:close/>
                </a:path>
              </a:pathLst>
            </a:custGeom>
            <a:ln w="190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3306063" y="1745474"/>
            <a:ext cx="2355215" cy="3222625"/>
            <a:chOff x="3306063" y="1745474"/>
            <a:chExt cx="2355215" cy="3222625"/>
          </a:xfrm>
        </p:grpSpPr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18484" y="1757527"/>
              <a:ext cx="2329561" cy="3197161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3312363" y="1751774"/>
              <a:ext cx="2342515" cy="3209925"/>
            </a:xfrm>
            <a:custGeom>
              <a:avLst/>
              <a:gdLst/>
              <a:ahLst/>
              <a:cxnLst/>
              <a:rect l="l" t="t" r="r" b="b"/>
              <a:pathLst>
                <a:path w="2342515" h="3209925">
                  <a:moveTo>
                    <a:pt x="0" y="0"/>
                  </a:moveTo>
                  <a:lnTo>
                    <a:pt x="2342159" y="0"/>
                  </a:lnTo>
                  <a:lnTo>
                    <a:pt x="2342159" y="3209759"/>
                  </a:lnTo>
                  <a:lnTo>
                    <a:pt x="0" y="3209759"/>
                  </a:lnTo>
                  <a:lnTo>
                    <a:pt x="0" y="0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528794" y="2986569"/>
              <a:ext cx="519430" cy="1939925"/>
            </a:xfrm>
            <a:custGeom>
              <a:avLst/>
              <a:gdLst/>
              <a:ahLst/>
              <a:cxnLst/>
              <a:rect l="l" t="t" r="r" b="b"/>
              <a:pathLst>
                <a:path w="519429" h="1939925">
                  <a:moveTo>
                    <a:pt x="0" y="969848"/>
                  </a:moveTo>
                  <a:lnTo>
                    <a:pt x="355" y="918877"/>
                  </a:lnTo>
                  <a:lnTo>
                    <a:pt x="1420" y="868197"/>
                  </a:lnTo>
                  <a:lnTo>
                    <a:pt x="3189" y="817906"/>
                  </a:lnTo>
                  <a:lnTo>
                    <a:pt x="5658" y="768101"/>
                  </a:lnTo>
                  <a:lnTo>
                    <a:pt x="8823" y="718880"/>
                  </a:lnTo>
                  <a:lnTo>
                    <a:pt x="12679" y="670339"/>
                  </a:lnTo>
                  <a:lnTo>
                    <a:pt x="17221" y="622575"/>
                  </a:lnTo>
                  <a:lnTo>
                    <a:pt x="22446" y="575687"/>
                  </a:lnTo>
                  <a:lnTo>
                    <a:pt x="28348" y="529771"/>
                  </a:lnTo>
                  <a:lnTo>
                    <a:pt x="34925" y="484924"/>
                  </a:lnTo>
                  <a:lnTo>
                    <a:pt x="45253" y="423245"/>
                  </a:lnTo>
                  <a:lnTo>
                    <a:pt x="56758" y="364866"/>
                  </a:lnTo>
                  <a:lnTo>
                    <a:pt x="69383" y="310001"/>
                  </a:lnTo>
                  <a:lnTo>
                    <a:pt x="83072" y="258863"/>
                  </a:lnTo>
                  <a:lnTo>
                    <a:pt x="97769" y="211667"/>
                  </a:lnTo>
                  <a:lnTo>
                    <a:pt x="113416" y="168628"/>
                  </a:lnTo>
                  <a:lnTo>
                    <a:pt x="129959" y="129959"/>
                  </a:lnTo>
                  <a:lnTo>
                    <a:pt x="160335" y="73659"/>
                  </a:lnTo>
                  <a:lnTo>
                    <a:pt x="192331" y="32985"/>
                  </a:lnTo>
                  <a:lnTo>
                    <a:pt x="225542" y="8308"/>
                  </a:lnTo>
                  <a:lnTo>
                    <a:pt x="259562" y="0"/>
                  </a:lnTo>
                  <a:lnTo>
                    <a:pt x="326837" y="32985"/>
                  </a:lnTo>
                  <a:lnTo>
                    <a:pt x="358939" y="73659"/>
                  </a:lnTo>
                  <a:lnTo>
                    <a:pt x="389521" y="129959"/>
                  </a:lnTo>
                  <a:lnTo>
                    <a:pt x="405933" y="168628"/>
                  </a:lnTo>
                  <a:lnTo>
                    <a:pt x="421487" y="211667"/>
                  </a:lnTo>
                  <a:lnTo>
                    <a:pt x="436123" y="258863"/>
                  </a:lnTo>
                  <a:lnTo>
                    <a:pt x="449775" y="310001"/>
                  </a:lnTo>
                  <a:lnTo>
                    <a:pt x="462381" y="364866"/>
                  </a:lnTo>
                  <a:lnTo>
                    <a:pt x="473877" y="423245"/>
                  </a:lnTo>
                  <a:lnTo>
                    <a:pt x="484200" y="484924"/>
                  </a:lnTo>
                  <a:lnTo>
                    <a:pt x="490779" y="529771"/>
                  </a:lnTo>
                  <a:lnTo>
                    <a:pt x="496683" y="575687"/>
                  </a:lnTo>
                  <a:lnTo>
                    <a:pt x="501909" y="622575"/>
                  </a:lnTo>
                  <a:lnTo>
                    <a:pt x="506451" y="670339"/>
                  </a:lnTo>
                  <a:lnTo>
                    <a:pt x="510306" y="718880"/>
                  </a:lnTo>
                  <a:lnTo>
                    <a:pt x="513470" y="768101"/>
                  </a:lnTo>
                  <a:lnTo>
                    <a:pt x="515937" y="817906"/>
                  </a:lnTo>
                  <a:lnTo>
                    <a:pt x="517705" y="868197"/>
                  </a:lnTo>
                  <a:lnTo>
                    <a:pt x="518769" y="918877"/>
                  </a:lnTo>
                  <a:lnTo>
                    <a:pt x="519125" y="969848"/>
                  </a:lnTo>
                  <a:lnTo>
                    <a:pt x="518769" y="1020815"/>
                  </a:lnTo>
                  <a:lnTo>
                    <a:pt x="517705" y="1071492"/>
                  </a:lnTo>
                  <a:lnTo>
                    <a:pt x="515937" y="1121781"/>
                  </a:lnTo>
                  <a:lnTo>
                    <a:pt x="513470" y="1171584"/>
                  </a:lnTo>
                  <a:lnTo>
                    <a:pt x="510306" y="1220804"/>
                  </a:lnTo>
                  <a:lnTo>
                    <a:pt x="506451" y="1269345"/>
                  </a:lnTo>
                  <a:lnTo>
                    <a:pt x="501909" y="1317108"/>
                  </a:lnTo>
                  <a:lnTo>
                    <a:pt x="496683" y="1363996"/>
                  </a:lnTo>
                  <a:lnTo>
                    <a:pt x="490779" y="1409912"/>
                  </a:lnTo>
                  <a:lnTo>
                    <a:pt x="484200" y="1454759"/>
                  </a:lnTo>
                  <a:lnTo>
                    <a:pt x="473877" y="1516438"/>
                  </a:lnTo>
                  <a:lnTo>
                    <a:pt x="462381" y="1574817"/>
                  </a:lnTo>
                  <a:lnTo>
                    <a:pt x="449775" y="1629682"/>
                  </a:lnTo>
                  <a:lnTo>
                    <a:pt x="436123" y="1680820"/>
                  </a:lnTo>
                  <a:lnTo>
                    <a:pt x="421487" y="1728015"/>
                  </a:lnTo>
                  <a:lnTo>
                    <a:pt x="405933" y="1771055"/>
                  </a:lnTo>
                  <a:lnTo>
                    <a:pt x="389521" y="1809724"/>
                  </a:lnTo>
                  <a:lnTo>
                    <a:pt x="358939" y="1866024"/>
                  </a:lnTo>
                  <a:lnTo>
                    <a:pt x="326837" y="1906698"/>
                  </a:lnTo>
                  <a:lnTo>
                    <a:pt x="293588" y="1931375"/>
                  </a:lnTo>
                  <a:lnTo>
                    <a:pt x="259562" y="1939683"/>
                  </a:lnTo>
                  <a:lnTo>
                    <a:pt x="192331" y="1906698"/>
                  </a:lnTo>
                  <a:lnTo>
                    <a:pt x="160335" y="1866024"/>
                  </a:lnTo>
                  <a:lnTo>
                    <a:pt x="129959" y="1809724"/>
                  </a:lnTo>
                  <a:lnTo>
                    <a:pt x="113416" y="1771055"/>
                  </a:lnTo>
                  <a:lnTo>
                    <a:pt x="97769" y="1728015"/>
                  </a:lnTo>
                  <a:lnTo>
                    <a:pt x="83072" y="1680820"/>
                  </a:lnTo>
                  <a:lnTo>
                    <a:pt x="69383" y="1629682"/>
                  </a:lnTo>
                  <a:lnTo>
                    <a:pt x="56758" y="1574817"/>
                  </a:lnTo>
                  <a:lnTo>
                    <a:pt x="45253" y="1516438"/>
                  </a:lnTo>
                  <a:lnTo>
                    <a:pt x="34925" y="1454759"/>
                  </a:lnTo>
                  <a:lnTo>
                    <a:pt x="28348" y="1409912"/>
                  </a:lnTo>
                  <a:lnTo>
                    <a:pt x="22446" y="1363996"/>
                  </a:lnTo>
                  <a:lnTo>
                    <a:pt x="17221" y="1317108"/>
                  </a:lnTo>
                  <a:lnTo>
                    <a:pt x="12679" y="1269345"/>
                  </a:lnTo>
                  <a:lnTo>
                    <a:pt x="8823" y="1220804"/>
                  </a:lnTo>
                  <a:lnTo>
                    <a:pt x="5658" y="1171584"/>
                  </a:lnTo>
                  <a:lnTo>
                    <a:pt x="3189" y="1121781"/>
                  </a:lnTo>
                  <a:lnTo>
                    <a:pt x="1420" y="1071492"/>
                  </a:lnTo>
                  <a:lnTo>
                    <a:pt x="355" y="1020815"/>
                  </a:lnTo>
                  <a:lnTo>
                    <a:pt x="0" y="969848"/>
                  </a:lnTo>
                  <a:close/>
                </a:path>
              </a:pathLst>
            </a:custGeom>
            <a:ln w="190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3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Анна Хомякова</dc:creator>
  <dc:title>Презентация PowerPoint</dc:title>
  <dcterms:created xsi:type="dcterms:W3CDTF">2025-04-22T07:35:46Z</dcterms:created>
  <dcterms:modified xsi:type="dcterms:W3CDTF">2025-04-22T07:35:46Z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2025-04-18T00:00:00Z</vt:filetime>
  </property>
  <property fmtid="{D5CDD505-2E9C-101B-9397-08002B2CF9AE}" pid="3" name="Creator">
    <vt:lpwstr>Impress</vt:lpwstr>
  </property>
  <property fmtid="{D5CDD505-2E9C-101B-9397-08002B2CF9AE}" pid="4" name="LastSaved">
    <vt:filetime>2025-04-22T00:00:00Z</vt:filetime>
  </property>
  <property fmtid="{D5CDD505-2E9C-101B-9397-08002B2CF9AE}" pid="5" name="Producer">
    <vt:lpwstr>3-Heights(TM) PDF Security Shell 4.8.25.2 (http://www.pdf-tools.com)</vt:lpwstr>
  </property>
</Properties>
</file>