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8" r:id="rId1"/>
  </p:sldMasterIdLst>
  <p:notesMasterIdLst>
    <p:notesMasterId r:id="rId16"/>
  </p:notesMasterIdLst>
  <p:sldIdLst>
    <p:sldId id="258" r:id="rId2"/>
    <p:sldId id="284" r:id="rId3"/>
    <p:sldId id="299" r:id="rId4"/>
    <p:sldId id="298" r:id="rId5"/>
    <p:sldId id="283" r:id="rId6"/>
    <p:sldId id="308" r:id="rId7"/>
    <p:sldId id="286" r:id="rId8"/>
    <p:sldId id="307" r:id="rId9"/>
    <p:sldId id="311" r:id="rId10"/>
    <p:sldId id="312" r:id="rId11"/>
    <p:sldId id="313" r:id="rId12"/>
    <p:sldId id="314" r:id="rId13"/>
    <p:sldId id="304" r:id="rId14"/>
    <p:sldId id="27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4660"/>
  </p:normalViewPr>
  <p:slideViewPr>
    <p:cSldViewPr>
      <p:cViewPr varScale="1">
        <p:scale>
          <a:sx n="111" d="100"/>
          <a:sy n="111" d="100"/>
        </p:scale>
        <p:origin x="1152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285968225752696E-2"/>
          <c:y val="0.11827817618008669"/>
          <c:w val="0.89585635709092759"/>
          <c:h val="0.5594873827884647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Финансирование ПМ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</c:marker>
          <c:dLbls>
            <c:dLbl>
              <c:idx val="0"/>
              <c:layout>
                <c:manualLayout>
                  <c:x val="-2.777773717150336E-2"/>
                  <c:y val="4.6212466431964305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baseline="0" dirty="0">
                        <a:solidFill>
                          <a:srgbClr val="002060"/>
                        </a:solidFill>
                        <a:latin typeface="Calibri" pitchFamily="34" charset="0"/>
                      </a:rPr>
                      <a:t>63505,5</a:t>
                    </a:r>
                    <a:endParaRPr lang="en-US" sz="1400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D2-4490-8E07-646A5F5B36AA}"/>
                </c:ext>
              </c:extLst>
            </c:dLbl>
            <c:dLbl>
              <c:idx val="1"/>
              <c:layout>
                <c:manualLayout>
                  <c:x val="-7.6538766647760385E-3"/>
                  <c:y val="6.0569947889113761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baseline="0" dirty="0">
                        <a:solidFill>
                          <a:srgbClr val="002060"/>
                        </a:solidFill>
                        <a:latin typeface="Calibri" pitchFamily="34" charset="0"/>
                      </a:rPr>
                      <a:t>66505,5</a:t>
                    </a:r>
                    <a:endParaRPr lang="en-US" sz="1400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D2-4490-8E07-646A5F5B36AA}"/>
                </c:ext>
              </c:extLst>
            </c:dLbl>
            <c:dLbl>
              <c:idx val="2"/>
              <c:layout>
                <c:manualLayout>
                  <c:x val="-2.7558706927300475E-2"/>
                  <c:y val="4.6723335689244819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baseline="0" dirty="0">
                        <a:solidFill>
                          <a:srgbClr val="002060"/>
                        </a:solidFill>
                        <a:latin typeface="Calibri" pitchFamily="34" charset="0"/>
                      </a:rPr>
                      <a:t>72543,6</a:t>
                    </a:r>
                    <a:endParaRPr lang="en-US" dirty="0">
                      <a:latin typeface="Calibri" pitchFamily="34" charset="0"/>
                    </a:endParaRP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D2-4490-8E07-646A5F5B36AA}"/>
                </c:ext>
              </c:extLst>
            </c:dLbl>
            <c:dLbl>
              <c:idx val="3"/>
              <c:layout>
                <c:manualLayout>
                  <c:x val="-3.8677476381766551E-2"/>
                  <c:y val="3.7625455991085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D2-4490-8E07-646A5F5B36AA}"/>
                </c:ext>
              </c:extLst>
            </c:dLbl>
            <c:dLbl>
              <c:idx val="4"/>
              <c:layout>
                <c:manualLayout>
                  <c:x val="-3.3759528668354473E-2"/>
                  <c:y val="4.703181998885679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153821,8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D2-4490-8E07-646A5F5B36AA}"/>
                </c:ext>
              </c:extLst>
            </c:dLbl>
            <c:dLbl>
              <c:idx val="5"/>
              <c:layout>
                <c:manualLayout>
                  <c:x val="-3.8293316917661767E-2"/>
                  <c:y val="4.9383410988299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D2-4490-8E07-646A5F5B36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>
                    <a:solidFill>
                      <a:srgbClr val="002060"/>
                    </a:solidFill>
                    <a:latin typeface="Calibri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63505.5</c:v>
                </c:pt>
                <c:pt idx="1">
                  <c:v>66530.7</c:v>
                </c:pt>
                <c:pt idx="2">
                  <c:v>72543.600000000006</c:v>
                </c:pt>
                <c:pt idx="3">
                  <c:v>101955.7</c:v>
                </c:pt>
                <c:pt idx="4">
                  <c:v>145605.1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6D2-4490-8E07-646A5F5B36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52320"/>
        <c:axId val="8766304"/>
      </c:lineChart>
      <c:catAx>
        <c:axId val="815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>
                <a:solidFill>
                  <a:srgbClr val="FF0000"/>
                </a:solidFill>
              </a:defRPr>
            </a:pPr>
            <a:endParaRPr lang="ru-RU"/>
          </a:p>
        </c:txPr>
        <c:crossAx val="8766304"/>
        <c:crosses val="autoZero"/>
        <c:auto val="1"/>
        <c:lblAlgn val="ctr"/>
        <c:lblOffset val="100"/>
        <c:noMultiLvlLbl val="0"/>
      </c:catAx>
      <c:valAx>
        <c:axId val="8766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8152320"/>
        <c:crosses val="autoZero"/>
        <c:crossBetween val="between"/>
      </c:valAx>
      <c:spPr>
        <a:solidFill>
          <a:schemeClr val="lt1"/>
        </a:solidFill>
        <a:ln w="19050" cap="flat" cmpd="sng" algn="ctr">
          <a:solidFill>
            <a:schemeClr val="accent2"/>
          </a:solidFill>
          <a:prstDash val="solid"/>
        </a:ln>
        <a:effectLst/>
      </c:spPr>
    </c:plotArea>
    <c:plotVisOnly val="1"/>
    <c:dispBlanksAs val="zero"/>
    <c:showDLblsOverMax val="0"/>
  </c:chart>
  <c:spPr>
    <a:gradFill rotWithShape="1">
      <a:gsLst>
        <a:gs pos="0">
          <a:schemeClr val="accent2">
            <a:tint val="45000"/>
            <a:satMod val="200000"/>
          </a:schemeClr>
        </a:gs>
        <a:gs pos="30000">
          <a:schemeClr val="accent2">
            <a:tint val="61000"/>
            <a:satMod val="200000"/>
          </a:schemeClr>
        </a:gs>
        <a:gs pos="45000">
          <a:schemeClr val="accent2">
            <a:tint val="66000"/>
            <a:satMod val="200000"/>
          </a:schemeClr>
        </a:gs>
        <a:gs pos="55000">
          <a:schemeClr val="accent2">
            <a:tint val="66000"/>
            <a:satMod val="200000"/>
          </a:schemeClr>
        </a:gs>
        <a:gs pos="73000">
          <a:schemeClr val="accent2">
            <a:tint val="61000"/>
            <a:satMod val="200000"/>
          </a:schemeClr>
        </a:gs>
        <a:gs pos="100000">
          <a:schemeClr val="accent2">
            <a:tint val="45000"/>
            <a:satMod val="200000"/>
          </a:schemeClr>
        </a:gs>
      </a:gsLst>
      <a:lin ang="950000" scaled="1"/>
    </a:gradFill>
    <a:ln w="9525" cap="flat" cmpd="sng" algn="ctr">
      <a:solidFill>
        <a:schemeClr val="accent2"/>
      </a:solidFill>
      <a:prstDash val="solid"/>
    </a:ln>
    <a:effectLst>
      <a:outerShdw blurRad="38100" dist="254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</cdr:x>
      <cdr:y>0.41508</cdr:y>
    </cdr:from>
    <cdr:to>
      <cdr:x>1</cdr:x>
      <cdr:y>0.65039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5842992" y="2016224"/>
          <a:ext cx="2386608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/>
        </a:bodyPr>
        <a:lstStyle xmlns:a="http://schemas.openxmlformats.org/drawingml/2006/main">
          <a:lvl1pPr algn="ctr" defTabSz="914400" rtl="0" eaLnBrk="1" latinLnBrk="0" hangingPunct="1">
            <a:spcBef>
              <a:spcPct val="0"/>
            </a:spcBef>
            <a:buNone/>
            <a:defRPr sz="4400" kern="1200">
              <a:solidFill>
                <a:schemeClr val="tx1"/>
              </a:solidFill>
              <a:latin typeface="+mj-lt"/>
              <a:ea typeface="+mj-ea"/>
              <a:cs typeface="+mj-cs"/>
            </a:defRPr>
          </a:lvl1pPr>
        </a:lstStyle>
        <a:p xmlns:a="http://schemas.openxmlformats.org/drawingml/2006/main">
          <a:endParaRPr lang="ru-RU" sz="1600" dirty="0">
            <a:solidFill>
              <a:schemeClr val="accent6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0.05263</cdr:x>
      <cdr:y>0.78667</cdr:y>
    </cdr:from>
    <cdr:to>
      <cdr:x>0.9386</cdr:x>
      <cdr:y>0.97143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3965257"/>
          <a:ext cx="7272808" cy="931287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500" b="1" dirty="0">
              <a:solidFill>
                <a:srgbClr val="002060"/>
              </a:solidFill>
            </a:rPr>
            <a:t>Бюджетные ассигнования Фонда, выделяемые предприятиям региона на предупредительные меры по сокращению производственного травматизма, ежегодно увеличиваются.</a:t>
          </a:r>
          <a:endParaRPr lang="ru-RU" sz="15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0B45F-F4BA-448E-8F1C-2EAD7944EB4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D35DD-1858-4812-A927-D198A4AC6C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072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8AB5-5A50-408A-8512-BC1D63AEC2AF}" type="datetime1">
              <a:rPr lang="ru-RU" smtClean="0"/>
              <a:pPr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80DF-86CB-4567-825D-65E5C4F01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FACA-6BEF-4CB5-BD3A-BCC0ED3AFA35}" type="datetime1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80DF-86CB-4567-825D-65E5C4F01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891F-3176-4D68-AC48-45FFCB5B5A02}" type="datetime1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80DF-86CB-4567-825D-65E5C4F01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42F1-5B93-4E6A-AA71-CD3F69523233}" type="datetime1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80DF-86CB-4567-825D-65E5C4F01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7432-80AF-44F8-8AA2-4EB7586FBD8B}" type="datetime1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80DF-86CB-4567-825D-65E5C4F01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3FB1-5681-470B-86B4-0615F7DC3B33}" type="datetime1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80DF-86CB-4567-825D-65E5C4F01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94DC-78F0-4624-BA42-F534FA6B4F98}" type="datetime1">
              <a:rPr lang="ru-RU" smtClean="0"/>
              <a:pPr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80DF-86CB-4567-825D-65E5C4F01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47945-D9AB-47D9-B399-93D98FEB0D69}" type="datetime1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80DF-86CB-4567-825D-65E5C4F01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5AB18-473D-4DD6-A17B-70CBF95C00F7}" type="datetime1">
              <a:rPr lang="ru-RU" smtClean="0"/>
              <a:pPr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80DF-86CB-4567-825D-65E5C4F01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D059-7192-475C-BE6C-FA82853B40FE}" type="datetime1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80DF-86CB-4567-825D-65E5C4F01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1155E-D7FD-4BB7-A52C-B9B61C49704B}" type="datetime1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480DF-86CB-4567-825D-65E5C4F019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32F94E9-3910-4FD8-B439-E36A2B371706}" type="datetime1">
              <a:rPr lang="ru-RU" smtClean="0"/>
              <a:pPr/>
              <a:t>22.04.2025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C9480DF-86CB-4567-825D-65E5C4F019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24744"/>
            <a:ext cx="8229600" cy="32403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Georgia" pitchFamily="18" charset="0"/>
              </a:rPr>
              <a:t>Финансовое обеспечение предупредительных мер по сокращению производственного травматизма и профессиональных заболеваний </a:t>
            </a:r>
            <a:br>
              <a:rPr lang="ru-RU" b="1" dirty="0">
                <a:solidFill>
                  <a:srgbClr val="002060"/>
                </a:solidFill>
                <a:latin typeface="Georgia" pitchFamily="18" charset="0"/>
              </a:rPr>
            </a:br>
            <a:endParaRPr lang="ru-RU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91544" y="5733256"/>
            <a:ext cx="8229600" cy="6480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dirty="0">
                <a:solidFill>
                  <a:srgbClr val="002060"/>
                </a:solidFill>
              </a:rPr>
              <a:t>2025 год</a:t>
            </a: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2136648" y="6356350"/>
            <a:ext cx="8245632" cy="365760"/>
          </a:xfrm>
        </p:spPr>
        <p:txBody>
          <a:bodyPr/>
          <a:lstStyle/>
          <a:p>
            <a:pPr algn="r"/>
            <a:r>
              <a:rPr lang="ru-RU" dirty="0"/>
              <a:t>Слайд №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361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ru-RU" sz="2000" dirty="0">
                <a:solidFill>
                  <a:srgbClr val="002060"/>
                </a:solidFill>
              </a:rPr>
            </a:br>
            <a:br>
              <a:rPr lang="ru-RU" sz="2000" dirty="0">
                <a:solidFill>
                  <a:srgbClr val="002060"/>
                </a:solidFill>
              </a:rPr>
            </a:br>
            <a:br>
              <a:rPr lang="ru-RU" sz="2000" dirty="0">
                <a:solidFill>
                  <a:srgbClr val="002060"/>
                </a:solidFill>
              </a:rPr>
            </a:b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Возмещение произведенных расходов на предупредительные меры</a:t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91544" y="1484784"/>
            <a:ext cx="8229600" cy="47525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457200">
              <a:buNone/>
            </a:pPr>
            <a:endParaRPr lang="ru-RU" sz="800" b="1" dirty="0">
              <a:solidFill>
                <a:srgbClr val="002060"/>
              </a:solidFill>
            </a:endParaRPr>
          </a:p>
          <a:p>
            <a:pPr marL="0" indent="457200"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 В случае    если  оплата  расходов  страхователя на предупредительные  меры  согласно  договорам  на приобретение  (выполнение)  товаров  (работ, услуг) должна  быть  произведена  в текущем  финансовом году, но позже срока подачи заявления о возмещении расходов 15  ноября  текущего  календарного года,  решение  о возмещении расходов принимается Отделением после предоставления страхователем  платежных  документов  и  документов, подтверждающих расходы, но </a:t>
            </a:r>
            <a:r>
              <a:rPr lang="ru-RU" sz="1800" b="1" dirty="0">
                <a:solidFill>
                  <a:srgbClr val="FF0000"/>
                </a:solidFill>
              </a:rPr>
              <a:t>не позднее 15 декабря текущего календарного года.</a:t>
            </a:r>
          </a:p>
          <a:p>
            <a:pPr marL="0" indent="457200"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С целью своевременного принятия решения о возмещении расходов страхователей и перечисления им денежных средств на расчетный счет целесообразным предоставлять в отделение СФР заявления о возмещении расходов и документов в более ранний срок, чем установлен требованиями Правил.</a:t>
            </a:r>
          </a:p>
          <a:p>
            <a:pPr marL="0" indent="457200">
              <a:buNone/>
            </a:pP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2136648" y="6356350"/>
            <a:ext cx="8135816" cy="365760"/>
          </a:xfrm>
        </p:spPr>
        <p:txBody>
          <a:bodyPr/>
          <a:lstStyle/>
          <a:p>
            <a:pPr algn="r"/>
            <a:r>
              <a:rPr lang="ru-RU" dirty="0"/>
              <a:t>Слайд № 10</a:t>
            </a:r>
          </a:p>
        </p:txBody>
      </p:sp>
    </p:spTree>
    <p:extLst>
      <p:ext uri="{BB962C8B-B14F-4D97-AF65-F5344CB8AC3E}">
        <p14:creationId xmlns:p14="http://schemas.microsoft.com/office/powerpoint/2010/main" val="3028146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10081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altLang="ru-RU" sz="2000" dirty="0">
                <a:solidFill>
                  <a:srgbClr val="002060"/>
                </a:solidFill>
              </a:rPr>
              <a:t>Временная дорожка по финансовому обеспечению предупредительных мер </a:t>
            </a:r>
            <a:br>
              <a:rPr lang="ru-RU" alt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91544" y="1556792"/>
            <a:ext cx="8229600" cy="44644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500" b="1" dirty="0">
                <a:solidFill>
                  <a:srgbClr val="FF0000"/>
                </a:solidFill>
              </a:rPr>
              <a:t>        До 01 августа </a:t>
            </a:r>
            <a:r>
              <a:rPr lang="ru-RU" sz="1500" b="1" dirty="0">
                <a:solidFill>
                  <a:srgbClr val="002060"/>
                </a:solidFill>
              </a:rPr>
              <a:t>заявление о финансовом обеспечении предупредительных мер и план финансового обеспечения предупредительных мер представляются страхователем в отделение СФР без приложения документов, обосновывающих необходимость проведения мероприятий. </a:t>
            </a:r>
          </a:p>
          <a:p>
            <a:pPr marL="0" indent="0" algn="just">
              <a:buNone/>
            </a:pPr>
            <a:r>
              <a:rPr lang="ru-RU" sz="1500" b="1" dirty="0">
                <a:solidFill>
                  <a:srgbClr val="002060"/>
                </a:solidFill>
              </a:rPr>
              <a:t>        </a:t>
            </a:r>
            <a:r>
              <a:rPr lang="ru-RU" sz="1500" b="1" dirty="0">
                <a:solidFill>
                  <a:srgbClr val="FF0000"/>
                </a:solidFill>
              </a:rPr>
              <a:t>До 01 сентября </a:t>
            </a:r>
            <a:r>
              <a:rPr lang="ru-RU" sz="1500" b="1" dirty="0">
                <a:solidFill>
                  <a:srgbClr val="002060"/>
                </a:solidFill>
              </a:rPr>
              <a:t>страхователь вправе дополнительно обратиться с заявлением и планом финансового обеспечения, в случае, если им первоначально было подано заявление на сумму меньше расчетного объема средств</a:t>
            </a:r>
            <a:r>
              <a:rPr lang="ru-RU" sz="1500" dirty="0"/>
              <a:t>. </a:t>
            </a:r>
          </a:p>
          <a:p>
            <a:pPr marL="0" indent="457200" algn="just">
              <a:buNone/>
            </a:pPr>
            <a:r>
              <a:rPr lang="ru-RU" sz="1500" b="1" dirty="0">
                <a:solidFill>
                  <a:srgbClr val="FF0000"/>
                </a:solidFill>
              </a:rPr>
              <a:t>До 15 ноября </a:t>
            </a:r>
            <a:r>
              <a:rPr lang="ru-RU" sz="1500" b="1" dirty="0">
                <a:solidFill>
                  <a:srgbClr val="002060"/>
                </a:solidFill>
              </a:rPr>
              <a:t>страхователь обращается с заявлением о возмещении произведенных расходов на оплату предупредительных мер с представлением документов, подтверждающих произведенные расходы</a:t>
            </a:r>
            <a:r>
              <a:rPr lang="ru-RU" sz="1500" dirty="0"/>
              <a:t>.</a:t>
            </a:r>
          </a:p>
          <a:p>
            <a:pPr marL="0" indent="457200" algn="just">
              <a:buNone/>
            </a:pPr>
            <a:r>
              <a:rPr lang="ru-RU" sz="1500" b="1" dirty="0">
                <a:solidFill>
                  <a:srgbClr val="FF0000"/>
                </a:solidFill>
              </a:rPr>
              <a:t>Не позднее 15 декабря </a:t>
            </a:r>
            <a:r>
              <a:rPr lang="ru-RU" sz="1500" b="1" dirty="0">
                <a:solidFill>
                  <a:srgbClr val="002060"/>
                </a:solidFill>
              </a:rPr>
              <a:t>надо предоставить платежные документы и документы, подтверждающие расходы, если согласно договорам на приобретение (выполнение) товаров (работ), оплата расходов должна быть произведена позже 15 ноября.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2135560" y="6381328"/>
            <a:ext cx="8135816" cy="365760"/>
          </a:xfrm>
        </p:spPr>
        <p:txBody>
          <a:bodyPr/>
          <a:lstStyle/>
          <a:p>
            <a:pPr algn="r"/>
            <a:r>
              <a:rPr lang="ru-RU" dirty="0"/>
              <a:t>Слайд № 11</a:t>
            </a:r>
          </a:p>
        </p:txBody>
      </p:sp>
    </p:spTree>
    <p:extLst>
      <p:ext uri="{BB962C8B-B14F-4D97-AF65-F5344CB8AC3E}">
        <p14:creationId xmlns:p14="http://schemas.microsoft.com/office/powerpoint/2010/main" val="2400383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10081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altLang="ru-RU" sz="2000" dirty="0">
                <a:solidFill>
                  <a:srgbClr val="002060"/>
                </a:solidFill>
              </a:rPr>
              <a:t>Финансовое обеспечение предупредительных мер </a:t>
            </a:r>
            <a:br>
              <a:rPr lang="ru-RU" altLang="ru-RU" sz="2000" dirty="0">
                <a:solidFill>
                  <a:srgbClr val="002060"/>
                </a:solidFill>
              </a:rPr>
            </a:br>
            <a:r>
              <a:rPr lang="ru-RU" altLang="ru-RU" sz="2000" dirty="0">
                <a:solidFill>
                  <a:srgbClr val="002060"/>
                </a:solidFill>
              </a:rPr>
              <a:t>по сокращению производственного травматизма </a:t>
            </a:r>
            <a:br>
              <a:rPr lang="ru-RU" altLang="ru-RU" sz="2000" dirty="0">
                <a:solidFill>
                  <a:srgbClr val="002060"/>
                </a:solidFill>
              </a:rPr>
            </a:br>
            <a:r>
              <a:rPr lang="ru-RU" altLang="ru-RU" sz="2000" dirty="0">
                <a:solidFill>
                  <a:srgbClr val="002060"/>
                </a:solidFill>
              </a:rPr>
              <a:t>и профессиональных заболеваний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91544" y="1556792"/>
            <a:ext cx="8229600" cy="44644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      </a:t>
            </a:r>
          </a:p>
          <a:p>
            <a:pPr marL="0" indent="0" algn="ctr">
              <a:buNone/>
            </a:pPr>
            <a:r>
              <a:rPr lang="ru-RU" sz="1600" dirty="0"/>
              <a:t>      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Фонда пенсионного и социального страхования Российской Федерации от 11 марта 2025 № 278</a:t>
            </a:r>
          </a:p>
          <a:p>
            <a:pPr marL="0" indent="0" algn="ctr"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Административного регламента Фонда пенсионного и социального страхования Российской Федерации по предоставлению государственной услуги «Принятие решения о финансовом обеспечении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факторами, а также возмещение произведенных расходов на оплату предупредительных мер»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2135560" y="6381328"/>
            <a:ext cx="8135816" cy="365760"/>
          </a:xfrm>
        </p:spPr>
        <p:txBody>
          <a:bodyPr/>
          <a:lstStyle/>
          <a:p>
            <a:pPr algn="r"/>
            <a:r>
              <a:rPr lang="ru-RU" dirty="0"/>
              <a:t>Слайд № 12</a:t>
            </a:r>
          </a:p>
        </p:txBody>
      </p:sp>
    </p:spTree>
    <p:extLst>
      <p:ext uri="{BB962C8B-B14F-4D97-AF65-F5344CB8AC3E}">
        <p14:creationId xmlns:p14="http://schemas.microsoft.com/office/powerpoint/2010/main" val="2116423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5559" y="692696"/>
            <a:ext cx="7920881" cy="98992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altLang="ru-RU" sz="1600" dirty="0">
                <a:solidFill>
                  <a:srgbClr val="002060"/>
                </a:solidFill>
              </a:rPr>
              <a:t>Наши контакты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35560" y="1682626"/>
            <a:ext cx="7920881" cy="397862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457200">
              <a:buNone/>
            </a:pPr>
            <a:endParaRPr lang="ru-RU" sz="800" b="1" dirty="0">
              <a:solidFill>
                <a:srgbClr val="002060"/>
              </a:solidFill>
            </a:endParaRPr>
          </a:p>
          <a:p>
            <a:pPr marL="0" indent="457200" algn="just">
              <a:buNone/>
            </a:pPr>
            <a:r>
              <a:rPr lang="ru-RU" sz="1700" b="1" dirty="0">
                <a:solidFill>
                  <a:srgbClr val="002060"/>
                </a:solidFill>
              </a:rPr>
              <a:t>Единый контакт-центр: </a:t>
            </a:r>
            <a:r>
              <a:rPr lang="ru-RU" sz="1700" b="1" dirty="0">
                <a:solidFill>
                  <a:srgbClr val="FF0000"/>
                </a:solidFill>
              </a:rPr>
              <a:t>8(4812)207157</a:t>
            </a:r>
          </a:p>
          <a:p>
            <a:pPr marL="0" indent="457200" algn="just">
              <a:buNone/>
            </a:pPr>
            <a:r>
              <a:rPr lang="ru-RU" sz="1700" b="1" dirty="0">
                <a:solidFill>
                  <a:srgbClr val="002060"/>
                </a:solidFill>
              </a:rPr>
              <a:t> </a:t>
            </a:r>
          </a:p>
          <a:p>
            <a:pPr marL="0" indent="457200" algn="just">
              <a:buNone/>
            </a:pPr>
            <a:r>
              <a:rPr lang="ru-RU" sz="1700" b="1" dirty="0">
                <a:solidFill>
                  <a:srgbClr val="002060"/>
                </a:solidFill>
              </a:rPr>
              <a:t>Мы в социальных сетях:</a:t>
            </a:r>
          </a:p>
          <a:p>
            <a:pPr marL="0" indent="457200" algn="just">
              <a:buNone/>
            </a:pPr>
            <a:endParaRPr lang="ru-RU" sz="1700" b="1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700" b="1" dirty="0">
                <a:solidFill>
                  <a:srgbClr val="002060"/>
                </a:solidFill>
              </a:rPr>
              <a:t>      ВК </a:t>
            </a:r>
            <a:r>
              <a:rPr lang="en-US" sz="1700" b="1" dirty="0">
                <a:solidFill>
                  <a:srgbClr val="FF0000"/>
                </a:solidFill>
              </a:rPr>
              <a:t>https</a:t>
            </a:r>
            <a:r>
              <a:rPr lang="ru-RU" sz="1700" b="1" dirty="0">
                <a:solidFill>
                  <a:srgbClr val="FF0000"/>
                </a:solidFill>
              </a:rPr>
              <a:t>://</a:t>
            </a:r>
            <a:r>
              <a:rPr lang="en-US" sz="1700" b="1" dirty="0">
                <a:solidFill>
                  <a:srgbClr val="FF0000"/>
                </a:solidFill>
              </a:rPr>
              <a:t>vk.com/</a:t>
            </a:r>
            <a:r>
              <a:rPr lang="en-US" sz="1700" b="1" dirty="0" err="1">
                <a:solidFill>
                  <a:srgbClr val="FF0000"/>
                </a:solidFill>
              </a:rPr>
              <a:t>sfr_smol</a:t>
            </a:r>
            <a:r>
              <a:rPr lang="ru-RU" sz="1700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ru-RU" sz="1700" b="1" dirty="0">
                <a:solidFill>
                  <a:srgbClr val="002060"/>
                </a:solidFill>
              </a:rPr>
              <a:t>      Одноклассники </a:t>
            </a:r>
            <a:r>
              <a:rPr lang="en-US" sz="1700" b="1" dirty="0">
                <a:solidFill>
                  <a:srgbClr val="FF0000"/>
                </a:solidFill>
              </a:rPr>
              <a:t>https</a:t>
            </a:r>
            <a:r>
              <a:rPr lang="ru-RU" sz="1700" b="1" dirty="0">
                <a:solidFill>
                  <a:srgbClr val="FF0000"/>
                </a:solidFill>
              </a:rPr>
              <a:t>://</a:t>
            </a:r>
            <a:r>
              <a:rPr lang="en-US" sz="1700" b="1" dirty="0">
                <a:solidFill>
                  <a:srgbClr val="FF0000"/>
                </a:solidFill>
              </a:rPr>
              <a:t>ok.ru/</a:t>
            </a:r>
            <a:r>
              <a:rPr lang="en-US" sz="1700" b="1" dirty="0" err="1">
                <a:solidFill>
                  <a:srgbClr val="FF0000"/>
                </a:solidFill>
              </a:rPr>
              <a:t>sfr.smolensk</a:t>
            </a:r>
            <a:endParaRPr lang="ru-RU" sz="17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700" b="1" dirty="0">
                <a:solidFill>
                  <a:srgbClr val="002060"/>
                </a:solidFill>
              </a:rPr>
              <a:t>      </a:t>
            </a:r>
            <a:r>
              <a:rPr lang="ru-RU" sz="1700" b="1" dirty="0" err="1">
                <a:solidFill>
                  <a:srgbClr val="002060"/>
                </a:solidFill>
              </a:rPr>
              <a:t>Телеграм</a:t>
            </a:r>
            <a:r>
              <a:rPr lang="ru-RU" sz="1700" b="1" dirty="0">
                <a:solidFill>
                  <a:srgbClr val="002060"/>
                </a:solidFill>
              </a:rPr>
              <a:t> </a:t>
            </a:r>
            <a:r>
              <a:rPr lang="en-US" sz="1700" b="1" dirty="0">
                <a:solidFill>
                  <a:srgbClr val="FF0000"/>
                </a:solidFill>
              </a:rPr>
              <a:t>https</a:t>
            </a:r>
            <a:r>
              <a:rPr lang="ru-RU" sz="1700" b="1" dirty="0">
                <a:solidFill>
                  <a:srgbClr val="FF0000"/>
                </a:solidFill>
              </a:rPr>
              <a:t>://</a:t>
            </a:r>
            <a:r>
              <a:rPr lang="en-US" sz="1700" b="1" dirty="0">
                <a:solidFill>
                  <a:srgbClr val="FF0000"/>
                </a:solidFill>
              </a:rPr>
              <a:t>t.me/</a:t>
            </a:r>
            <a:r>
              <a:rPr lang="en-US" sz="1700" b="1" dirty="0" err="1">
                <a:solidFill>
                  <a:srgbClr val="FF0000"/>
                </a:solidFill>
              </a:rPr>
              <a:t>sfr_smol</a:t>
            </a:r>
            <a:endParaRPr lang="ru-RU" sz="1700" b="1" dirty="0">
              <a:solidFill>
                <a:srgbClr val="002060"/>
              </a:solidFill>
            </a:endParaRPr>
          </a:p>
          <a:p>
            <a:endParaRPr lang="ru-RU" sz="1700" b="1" dirty="0">
              <a:solidFill>
                <a:srgbClr val="002060"/>
              </a:solidFill>
            </a:endParaRPr>
          </a:p>
          <a:p>
            <a:pPr marL="0" indent="457200" algn="just">
              <a:buNone/>
            </a:pPr>
            <a:r>
              <a:rPr lang="ru-RU" sz="1700" b="1" dirty="0">
                <a:solidFill>
                  <a:srgbClr val="002060"/>
                </a:solidFill>
              </a:rPr>
              <a:t>Сайт ОСФР по Смоленской области </a:t>
            </a:r>
            <a:r>
              <a:rPr lang="en-US" sz="1700" b="1" dirty="0">
                <a:solidFill>
                  <a:srgbClr val="FF0000"/>
                </a:solidFill>
              </a:rPr>
              <a:t>https</a:t>
            </a:r>
            <a:r>
              <a:rPr lang="ru-RU" sz="1700" b="1" dirty="0">
                <a:solidFill>
                  <a:srgbClr val="FF0000"/>
                </a:solidFill>
              </a:rPr>
              <a:t>://</a:t>
            </a:r>
            <a:r>
              <a:rPr lang="en-US" sz="1700" b="1" dirty="0">
                <a:solidFill>
                  <a:srgbClr val="FF0000"/>
                </a:solidFill>
              </a:rPr>
              <a:t>sfr.gov.ru</a:t>
            </a:r>
            <a:endParaRPr lang="ru-RU" sz="1700" b="1" dirty="0">
              <a:solidFill>
                <a:srgbClr val="FF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2135558" y="6381328"/>
            <a:ext cx="8135816" cy="365760"/>
          </a:xfrm>
        </p:spPr>
        <p:txBody>
          <a:bodyPr/>
          <a:lstStyle/>
          <a:p>
            <a:pPr algn="r"/>
            <a:r>
              <a:rPr lang="ru-RU" dirty="0"/>
              <a:t>Слайд № 13</a:t>
            </a:r>
          </a:p>
        </p:txBody>
      </p:sp>
    </p:spTree>
    <p:extLst>
      <p:ext uri="{BB962C8B-B14F-4D97-AF65-F5344CB8AC3E}">
        <p14:creationId xmlns:p14="http://schemas.microsoft.com/office/powerpoint/2010/main" val="2835139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981200" y="548680"/>
            <a:ext cx="8229600" cy="560828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algn="ctr">
              <a:buNone/>
            </a:pPr>
            <a:r>
              <a:rPr lang="ru-RU" sz="4800" b="1" dirty="0">
                <a:solidFill>
                  <a:srgbClr val="002060"/>
                </a:solidFill>
              </a:rPr>
              <a:t>Спасибо за внимание!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2136648" y="6356350"/>
            <a:ext cx="8245632" cy="365760"/>
          </a:xfrm>
        </p:spPr>
        <p:txBody>
          <a:bodyPr/>
          <a:lstStyle/>
          <a:p>
            <a:pPr algn="r"/>
            <a:r>
              <a:rPr lang="ru-RU" dirty="0"/>
              <a:t> Слайд №14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26" y="476672"/>
            <a:ext cx="8258175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1800" dirty="0">
                <a:solidFill>
                  <a:srgbClr val="002060"/>
                </a:solidFill>
              </a:rPr>
              <a:t>Финансовое обеспечение предупредительных мер </a:t>
            </a:r>
            <a:br>
              <a:rPr lang="ru-RU" altLang="ru-RU" sz="1800" dirty="0">
                <a:solidFill>
                  <a:srgbClr val="002060"/>
                </a:solidFill>
              </a:rPr>
            </a:br>
            <a:r>
              <a:rPr lang="ru-RU" altLang="ru-RU" sz="1800" dirty="0">
                <a:solidFill>
                  <a:srgbClr val="002060"/>
                </a:solidFill>
              </a:rPr>
              <a:t>по сокращению производственного травматизма </a:t>
            </a:r>
            <a:br>
              <a:rPr lang="ru-RU" altLang="ru-RU" sz="1800" dirty="0">
                <a:solidFill>
                  <a:srgbClr val="002060"/>
                </a:solidFill>
              </a:rPr>
            </a:br>
            <a:r>
              <a:rPr lang="ru-RU" altLang="ru-RU" sz="1800" dirty="0">
                <a:solidFill>
                  <a:srgbClr val="002060"/>
                </a:solidFill>
              </a:rPr>
              <a:t>и профессиональных заболеваний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52626" y="1412776"/>
            <a:ext cx="8258175" cy="30963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457200" algn="ctr">
              <a:buNone/>
            </a:pPr>
            <a:endParaRPr lang="ru-RU" alt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ctr">
              <a:buNone/>
            </a:pP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Минтруда России от 11.07.2024 № 347н  </a:t>
            </a:r>
            <a:b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финансового обеспечения 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факторами»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2136648" y="6356350"/>
            <a:ext cx="8245632" cy="365760"/>
          </a:xfrm>
        </p:spPr>
        <p:txBody>
          <a:bodyPr/>
          <a:lstStyle/>
          <a:p>
            <a:pPr algn="r"/>
            <a:r>
              <a:rPr lang="ru-RU" dirty="0"/>
              <a:t>Слайд № 2</a:t>
            </a: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952625" y="4581128"/>
            <a:ext cx="8229600" cy="1800200"/>
            <a:chOff x="270" y="2880"/>
            <a:chExt cx="5184" cy="1079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2025" y="2880"/>
              <a:ext cx="3429" cy="1036"/>
              <a:chOff x="2025" y="2880"/>
              <a:chExt cx="3429" cy="1036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>
                <a:lum bright="1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25" y="2880"/>
                <a:ext cx="2060" cy="1036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07933" dir="8100000" algn="ctr" rotWithShape="0">
                  <a:srgbClr val="808080">
                    <a:alpha val="50026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>
                        <a:lum bright="10000"/>
                      </a:blip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0" name="Picture 6"/>
              <p:cNvPicPr>
                <a:picLocks noChangeAspect="1" noChangeArrowheads="1"/>
              </p:cNvPicPr>
              <p:nvPr/>
            </p:nvPicPr>
            <p:blipFill>
              <a:blip r:embed="rId3">
                <a:lum bright="1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3" y="2880"/>
                <a:ext cx="1321" cy="1036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07933" dir="2700000" algn="ctr" rotWithShape="0">
                  <a:srgbClr val="808080">
                    <a:alpha val="50026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>
                        <a:lum bright="10000"/>
                      </a:blip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4" cstate="print">
              <a:lum brigh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1572"/>
            <a:stretch>
              <a:fillRect/>
            </a:stretch>
          </p:blipFill>
          <p:spPr bwMode="auto">
            <a:xfrm>
              <a:off x="270" y="2880"/>
              <a:ext cx="1619" cy="1079"/>
            </a:xfrm>
            <a:prstGeom prst="rect">
              <a:avLst/>
            </a:prstGeom>
            <a:noFill/>
            <a:ln>
              <a:noFill/>
            </a:ln>
            <a:effectLst>
              <a:outerShdw dist="107933" dir="8100000" algn="ctr" rotWithShape="0">
                <a:srgbClr val="808080">
                  <a:alpha val="50026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blipFill dpi="0" rotWithShape="0">
                    <a:blip>
                      <a:lum bright="10000"/>
                    </a:blip>
                    <a:srcRect b="11572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41954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404664"/>
            <a:ext cx="8229600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1800" dirty="0">
                <a:solidFill>
                  <a:srgbClr val="002060"/>
                </a:solidFill>
              </a:rPr>
              <a:t>Финансовое обеспечение предупредительных мер </a:t>
            </a:r>
            <a:br>
              <a:rPr lang="ru-RU" altLang="ru-RU" sz="1800" dirty="0">
                <a:solidFill>
                  <a:srgbClr val="002060"/>
                </a:solidFill>
              </a:rPr>
            </a:br>
            <a:r>
              <a:rPr lang="ru-RU" altLang="ru-RU" sz="1800" dirty="0">
                <a:solidFill>
                  <a:srgbClr val="002060"/>
                </a:solidFill>
              </a:rPr>
              <a:t>по сокращению производственного травматизма </a:t>
            </a:r>
            <a:br>
              <a:rPr lang="ru-RU" altLang="ru-RU" sz="1800" dirty="0">
                <a:solidFill>
                  <a:srgbClr val="002060"/>
                </a:solidFill>
              </a:rPr>
            </a:br>
            <a:r>
              <a:rPr lang="ru-RU" altLang="ru-RU" sz="1800" dirty="0">
                <a:solidFill>
                  <a:srgbClr val="002060"/>
                </a:solidFill>
              </a:rPr>
              <a:t>и профессиональных заболеваний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340768"/>
            <a:ext cx="8229600" cy="50405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457200" algn="just">
              <a:buNone/>
            </a:pPr>
            <a:endParaRPr lang="ru-RU" sz="1800" b="1" dirty="0">
              <a:solidFill>
                <a:srgbClr val="002060"/>
              </a:solidFill>
            </a:endParaRPr>
          </a:p>
          <a:p>
            <a:pPr marL="0" indent="457200"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Страхователь направляет на финансовое обеспечение предупредительных мер </a:t>
            </a:r>
            <a:r>
              <a:rPr lang="ru-RU" sz="1800" b="1" dirty="0">
                <a:solidFill>
                  <a:srgbClr val="FF0000"/>
                </a:solidFill>
              </a:rPr>
              <a:t>до 20% сумм страховых взносов</a:t>
            </a:r>
            <a:r>
              <a:rPr lang="ru-RU" sz="1800" b="1" dirty="0">
                <a:solidFill>
                  <a:srgbClr val="002060"/>
                </a:solidFill>
              </a:rPr>
              <a:t>, начисленных им за предшествующий календарный год, </a:t>
            </a:r>
            <a:r>
              <a:rPr lang="ru-RU" sz="1800" b="1" dirty="0">
                <a:solidFill>
                  <a:srgbClr val="FF0000"/>
                </a:solidFill>
              </a:rPr>
              <a:t>за вычетом расходов</a:t>
            </a:r>
            <a:r>
              <a:rPr lang="ru-RU" sz="1800" b="1" dirty="0">
                <a:solidFill>
                  <a:srgbClr val="002060"/>
                </a:solidFill>
              </a:rPr>
              <a:t>, произведенных в предшествующем календарном году на выплату пособий по временной нетрудоспособности в связи с несчастными случаями на производстве или профессиональными заболеваниями и на оплату отпуска застрахованного лица (сверх ежегодного оплачиваемого отпуска, установленного законодательством Российской Федерации) на весь период его лечения и проезда к месту лечения и обратно. </a:t>
            </a:r>
          </a:p>
          <a:p>
            <a:pPr fontAlgn="base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2136648" y="6356350"/>
            <a:ext cx="8245632" cy="365760"/>
          </a:xfrm>
        </p:spPr>
        <p:txBody>
          <a:bodyPr/>
          <a:lstStyle/>
          <a:p>
            <a:pPr algn="r"/>
            <a:r>
              <a:rPr lang="ru-RU" dirty="0"/>
              <a:t>Слайд № 3</a:t>
            </a:r>
          </a:p>
        </p:txBody>
      </p:sp>
    </p:spTree>
    <p:extLst>
      <p:ext uri="{BB962C8B-B14F-4D97-AF65-F5344CB8AC3E}">
        <p14:creationId xmlns:p14="http://schemas.microsoft.com/office/powerpoint/2010/main" val="1863753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12961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lnSpc>
                <a:spcPts val="1900"/>
              </a:lnSpc>
            </a:pPr>
            <a:r>
              <a:rPr lang="ru-RU" altLang="ru-RU" sz="1800" dirty="0">
                <a:solidFill>
                  <a:srgbClr val="002060"/>
                </a:solidFill>
                <a:latin typeface="Calibri" pitchFamily="34" charset="0"/>
              </a:rPr>
              <a:t>Приказ Минтруда России от 11.07.2024 № 347н  </a:t>
            </a:r>
            <a:br>
              <a:rPr lang="ru-RU" altLang="ru-RU" sz="180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ru-RU" altLang="ru-RU" sz="1800" dirty="0">
                <a:solidFill>
                  <a:srgbClr val="002060"/>
                </a:solidFill>
                <a:latin typeface="Calibri" pitchFamily="34" charset="0"/>
              </a:rPr>
              <a:t>            «Об утверждении Правил финансового обеспечения  предупредительных мер       по сокращению производственного травматизма и профессиональных заболеваний     </a:t>
            </a:r>
            <a:br>
              <a:rPr lang="ru-RU" altLang="ru-RU" sz="180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ru-RU" altLang="ru-RU" sz="1800" dirty="0">
                <a:solidFill>
                  <a:srgbClr val="002060"/>
                </a:solidFill>
                <a:latin typeface="Calibri" pitchFamily="34" charset="0"/>
              </a:rPr>
              <a:t>          работников и санаторно-курортного лечения работников, занятых на работах с вредными и (или) опасными производственными факторами»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91544" y="1844824"/>
            <a:ext cx="8229600" cy="459710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pPr marL="0" indent="457200" algn="just">
              <a:buNone/>
            </a:pPr>
            <a:r>
              <a:rPr lang="ru-RU" sz="1750" b="1" dirty="0">
                <a:solidFill>
                  <a:srgbClr val="002060"/>
                </a:solidFill>
              </a:rPr>
              <a:t>Объем средств, направляемых на финансовое обеспечение предупредительных мер, </a:t>
            </a:r>
            <a:r>
              <a:rPr lang="ru-RU" sz="1750" b="1" dirty="0">
                <a:solidFill>
                  <a:srgbClr val="FF0000"/>
                </a:solidFill>
              </a:rPr>
              <a:t>может быть увеличен до 30%</a:t>
            </a:r>
            <a:r>
              <a:rPr lang="ru-RU" sz="1750" b="1" dirty="0">
                <a:solidFill>
                  <a:srgbClr val="002060"/>
                </a:solidFill>
              </a:rPr>
              <a:t> при условии направления дополнительного объема средств </a:t>
            </a:r>
            <a:r>
              <a:rPr lang="ru-RU" sz="1750" b="1" dirty="0">
                <a:solidFill>
                  <a:srgbClr val="FF0000"/>
                </a:solidFill>
              </a:rPr>
              <a:t>на санаторно-курортное лечение работников не ранее чем за пять лет до достижения ими возраста, дающего право на назначение страховой пенсии по старости </a:t>
            </a:r>
            <a:r>
              <a:rPr lang="ru-RU" sz="1750" b="1" dirty="0">
                <a:solidFill>
                  <a:srgbClr val="002060"/>
                </a:solidFill>
              </a:rPr>
              <a:t>в соответствии с пенсионным законодательством.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2136648" y="6453336"/>
            <a:ext cx="8245632" cy="360040"/>
          </a:xfrm>
        </p:spPr>
        <p:txBody>
          <a:bodyPr/>
          <a:lstStyle/>
          <a:p>
            <a:pPr algn="r"/>
            <a:r>
              <a:rPr lang="ru-RU" dirty="0"/>
              <a:t>Слайд № 4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gray">
          <a:xfrm>
            <a:off x="2135560" y="1916832"/>
            <a:ext cx="3024336" cy="2304256"/>
          </a:xfrm>
          <a:prstGeom prst="rightArrow">
            <a:avLst>
              <a:gd name="adj1" fmla="val 86065"/>
              <a:gd name="adj2" fmla="val 31778"/>
            </a:avLst>
          </a:prstGeom>
          <a:gradFill rotWithShape="1">
            <a:gsLst>
              <a:gs pos="0">
                <a:srgbClr val="FFFFFF">
                  <a:alpha val="51999"/>
                </a:srgbClr>
              </a:gs>
              <a:gs pos="100000">
                <a:srgbClr val="FFCC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351584" y="2357438"/>
            <a:ext cx="25202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УВЕЛИЧЕНИЕ СУММ</a:t>
            </a:r>
          </a:p>
          <a:p>
            <a:r>
              <a:rPr lang="ru-RU" altLang="ru-R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страховых взносов</a:t>
            </a:r>
          </a:p>
          <a:p>
            <a:r>
              <a:rPr lang="ru-RU" altLang="ru-R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 финансовое обеспечение предупредительных мер</a:t>
            </a:r>
          </a:p>
        </p:txBody>
      </p:sp>
      <p:sp>
        <p:nvSpPr>
          <p:cNvPr id="8" name="TextBox 20"/>
          <p:cNvSpPr txBox="1">
            <a:spLocks noChangeArrowheads="1"/>
          </p:cNvSpPr>
          <p:nvPr/>
        </p:nvSpPr>
        <p:spPr bwMode="auto">
          <a:xfrm>
            <a:off x="5303913" y="2000250"/>
            <a:ext cx="4824536" cy="220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altLang="ru-RU" b="1" u="sng" dirty="0">
                <a:solidFill>
                  <a:srgbClr val="C00000"/>
                </a:solidFill>
              </a:rPr>
              <a:t>с</a:t>
            </a:r>
            <a:r>
              <a:rPr lang="ru-RU" altLang="ru-RU" sz="3200" b="1" u="sng" dirty="0">
                <a:solidFill>
                  <a:srgbClr val="C00000"/>
                </a:solidFill>
              </a:rPr>
              <a:t> 20% </a:t>
            </a:r>
            <a:r>
              <a:rPr lang="ru-RU" altLang="ru-RU" b="1" u="sng" dirty="0">
                <a:solidFill>
                  <a:srgbClr val="C00000"/>
                </a:solidFill>
              </a:rPr>
              <a:t>до</a:t>
            </a:r>
            <a:r>
              <a:rPr lang="ru-RU" altLang="ru-RU" sz="3200" b="1" u="sng" dirty="0">
                <a:solidFill>
                  <a:srgbClr val="C00000"/>
                </a:solidFill>
              </a:rPr>
              <a:t> 30% </a:t>
            </a:r>
          </a:p>
          <a:p>
            <a:pPr>
              <a:spcAft>
                <a:spcPts val="600"/>
              </a:spcAft>
            </a:pPr>
            <a:r>
              <a:rPr lang="ru-RU" altLang="ru-RU" sz="1900" b="1" dirty="0">
                <a:solidFill>
                  <a:srgbClr val="002060"/>
                </a:solidFill>
              </a:rPr>
              <a:t>направление на оздоровление работников </a:t>
            </a:r>
            <a:r>
              <a:rPr lang="ru-RU" altLang="ru-RU" sz="1900" b="1" dirty="0" err="1">
                <a:solidFill>
                  <a:srgbClr val="0070C0"/>
                </a:solidFill>
              </a:rPr>
              <a:t>предпенсионного</a:t>
            </a:r>
            <a:r>
              <a:rPr lang="ru-RU" altLang="ru-RU" sz="1900" b="1" dirty="0">
                <a:solidFill>
                  <a:srgbClr val="0070C0"/>
                </a:solidFill>
              </a:rPr>
              <a:t> и пенсионного возраста </a:t>
            </a:r>
            <a:r>
              <a:rPr lang="ru-RU" altLang="ru-RU" sz="1900" b="1" dirty="0">
                <a:solidFill>
                  <a:srgbClr val="002060"/>
                </a:solidFill>
              </a:rPr>
              <a:t>в организациях, осуществляющих санаторно-курортное лечение.</a:t>
            </a:r>
          </a:p>
        </p:txBody>
      </p:sp>
    </p:spTree>
    <p:extLst>
      <p:ext uri="{BB962C8B-B14F-4D97-AF65-F5344CB8AC3E}">
        <p14:creationId xmlns:p14="http://schemas.microsoft.com/office/powerpoint/2010/main" val="355421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404664"/>
            <a:ext cx="8229600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</a:rPr>
              <a:t>Прием заявления и документов</a:t>
            </a:r>
            <a:br>
              <a:rPr lang="ru-RU" sz="18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Принятие решения о финансовом обеспечении предупредительных мер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91544" y="1340768"/>
            <a:ext cx="8229600" cy="50405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 Для получения разрешения на финансовое обеспечение предупредительных мер страхователю необходимо обратиться в отделение Фонда с заявлением и </a:t>
            </a:r>
            <a:r>
              <a:rPr lang="ru-RU" sz="1600" b="1" dirty="0">
                <a:solidFill>
                  <a:srgbClr val="FF0000"/>
                </a:solidFill>
              </a:rPr>
              <a:t>планом финансового обеспечения предупредительных мер в срок до 1 августа</a:t>
            </a:r>
            <a:r>
              <a:rPr lang="ru-RU" sz="1600" b="1" dirty="0">
                <a:solidFill>
                  <a:srgbClr val="002060"/>
                </a:solidFill>
              </a:rPr>
              <a:t> текущего календарного года без приложения документов, обосновывающих необходимость проведения мероприятий.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       При обращении за финансовым обеспечением предупредительных мер приоритетным является направление заявления с использованием Федеральной государственной информационной системы «Единый портал государственных и муниципальных услуг».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       Перечень мероприятий, подлежащих финансовому обеспечению, содержит 17 направлений.</a:t>
            </a:r>
          </a:p>
          <a:p>
            <a:pPr marL="0" indent="457200">
              <a:buNone/>
            </a:pPr>
            <a:r>
              <a:rPr lang="ru-RU" sz="1600" b="1" dirty="0">
                <a:solidFill>
                  <a:srgbClr val="C00000"/>
                </a:solidFill>
              </a:rPr>
              <a:t>Решение о финансовом обеспечении предупредительных мер, объеме  финансового  обеспечения  или  об  отказе  в финансовом обеспечении (далее - решение) принимается: </a:t>
            </a:r>
          </a:p>
          <a:p>
            <a:pPr lvl="0">
              <a:buFontTx/>
              <a:buChar char="-"/>
            </a:pPr>
            <a:r>
              <a:rPr lang="ru-RU" sz="1600" b="1" dirty="0">
                <a:solidFill>
                  <a:srgbClr val="FF0000"/>
                </a:solidFill>
              </a:rPr>
              <a:t>в течение 10 рабочих дней</a:t>
            </a:r>
            <a:r>
              <a:rPr lang="ru-RU" sz="1600" b="1" dirty="0">
                <a:solidFill>
                  <a:srgbClr val="002060"/>
                </a:solidFill>
              </a:rPr>
              <a:t> со дня получения заявления и плана финансового обеспечения.</a:t>
            </a:r>
          </a:p>
          <a:p>
            <a:pPr lvl="0">
              <a:buFontTx/>
              <a:buChar char="-"/>
            </a:pPr>
            <a:endParaRPr lang="ru-RU" sz="1600" b="1" dirty="0">
              <a:solidFill>
                <a:srgbClr val="002060"/>
              </a:solidFill>
            </a:endParaRPr>
          </a:p>
          <a:p>
            <a:pPr lvl="0" algn="just">
              <a:buFontTx/>
              <a:buChar char="-"/>
            </a:pP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2136648" y="6356350"/>
            <a:ext cx="8135816" cy="365760"/>
          </a:xfrm>
        </p:spPr>
        <p:txBody>
          <a:bodyPr/>
          <a:lstStyle/>
          <a:p>
            <a:pPr algn="r"/>
            <a:r>
              <a:rPr lang="ru-RU" dirty="0"/>
              <a:t>Слайд № 5</a:t>
            </a:r>
          </a:p>
        </p:txBody>
      </p:sp>
    </p:spTree>
    <p:extLst>
      <p:ext uri="{BB962C8B-B14F-4D97-AF65-F5344CB8AC3E}">
        <p14:creationId xmlns:p14="http://schemas.microsoft.com/office/powerpoint/2010/main" val="255583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0081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</a:rPr>
              <a:t>О внесении изменений в план финансового обеспечения</a:t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91544" y="1556792"/>
            <a:ext cx="8229600" cy="48245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         Страхователь вправе дополнительно, если им первоначально было подано заявление на сумму меньше расчетного объема средств, направляемых на финансовое обеспечение предупредительных мер, и после получения решения отделения СФР о финансовом обеспечении предупредительных мер обратиться в отделение СФР по месту своей регистрации </a:t>
            </a:r>
            <a:r>
              <a:rPr lang="ru-RU" sz="1600" b="1" dirty="0">
                <a:solidFill>
                  <a:srgbClr val="FF0000"/>
                </a:solidFill>
              </a:rPr>
              <a:t>до 1 сентября текущего календарного года </a:t>
            </a:r>
            <a:r>
              <a:rPr lang="ru-RU" sz="1600" b="1" dirty="0">
                <a:solidFill>
                  <a:srgbClr val="002060"/>
                </a:solidFill>
              </a:rPr>
              <a:t>с заявлением и планом финансового обеспечения на сумму, не превышающую разницу между расчетным объемом средств и суммой финансового обеспечения предупредительных мер, указанной в решении отделения СФР по первоначальному заявлению. 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2060"/>
                </a:solidFill>
              </a:rPr>
              <a:t>          Страхователь вправе </a:t>
            </a:r>
            <a:r>
              <a:rPr lang="ru-RU" sz="1600" b="1" dirty="0">
                <a:solidFill>
                  <a:srgbClr val="FF0000"/>
                </a:solidFill>
              </a:rPr>
              <a:t>самостоятельно принимать решение о внесении изменений в план финансового обеспечения </a:t>
            </a:r>
            <a:r>
              <a:rPr lang="ru-RU" sz="1600" b="1" dirty="0">
                <a:solidFill>
                  <a:srgbClr val="002060"/>
                </a:solidFill>
              </a:rPr>
              <a:t>в пределах разрешенной суммы финансового обеспечения, при этом повторное направление заявления и плана финансового обеспечения предупредительных мер в отделение СФР не требуется.</a:t>
            </a:r>
          </a:p>
          <a:p>
            <a:pPr lvl="0" algn="just">
              <a:buFontTx/>
              <a:buChar char="-"/>
            </a:pP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2136648" y="6356350"/>
            <a:ext cx="8135816" cy="365760"/>
          </a:xfrm>
        </p:spPr>
        <p:txBody>
          <a:bodyPr/>
          <a:lstStyle/>
          <a:p>
            <a:pPr algn="r"/>
            <a:r>
              <a:rPr lang="ru-RU" dirty="0"/>
              <a:t>Слайд № 6</a:t>
            </a:r>
          </a:p>
        </p:txBody>
      </p:sp>
    </p:spTree>
    <p:extLst>
      <p:ext uri="{BB962C8B-B14F-4D97-AF65-F5344CB8AC3E}">
        <p14:creationId xmlns:p14="http://schemas.microsoft.com/office/powerpoint/2010/main" val="1622444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800" dirty="0">
                <a:solidFill>
                  <a:srgbClr val="C00000"/>
                </a:solidFill>
                <a:cs typeface="Times New Roman" pitchFamily="18" charset="0"/>
              </a:rPr>
              <a:t>Объем средств, направленных страхователями Смоленской области на финансовое обеспечение предупредительных мер в 2021-2025 гг. (тыс. руб.)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91544" y="1340768"/>
            <a:ext cx="8229600" cy="47525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457200" algn="just">
              <a:buClr>
                <a:srgbClr val="002060"/>
              </a:buClr>
              <a:buNone/>
              <a:defRPr/>
            </a:pPr>
            <a:endParaRPr lang="ru-RU" sz="1800" b="1" dirty="0">
              <a:solidFill>
                <a:srgbClr val="002060"/>
              </a:solidFill>
            </a:endParaRPr>
          </a:p>
          <a:p>
            <a:pPr marL="0" indent="457200" algn="just">
              <a:buClr>
                <a:srgbClr val="002060"/>
              </a:buClr>
              <a:buNone/>
              <a:defRPr/>
            </a:pP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2136648" y="6356350"/>
            <a:ext cx="8135816" cy="365760"/>
          </a:xfrm>
        </p:spPr>
        <p:txBody>
          <a:bodyPr/>
          <a:lstStyle/>
          <a:p>
            <a:pPr algn="r"/>
            <a:r>
              <a:rPr lang="ru-RU" dirty="0"/>
              <a:t>Слайд № 7</a:t>
            </a:r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230871"/>
              </p:ext>
            </p:extLst>
          </p:nvPr>
        </p:nvGraphicFramePr>
        <p:xfrm>
          <a:off x="1991544" y="1196753"/>
          <a:ext cx="8208912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9443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361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ru-RU" sz="2000" dirty="0">
                <a:solidFill>
                  <a:srgbClr val="002060"/>
                </a:solidFill>
              </a:rPr>
            </a:br>
            <a:br>
              <a:rPr lang="ru-RU" sz="2000" dirty="0">
                <a:solidFill>
                  <a:srgbClr val="002060"/>
                </a:solidFill>
              </a:rPr>
            </a:br>
            <a:br>
              <a:rPr lang="ru-RU" sz="2000" dirty="0">
                <a:solidFill>
                  <a:srgbClr val="002060"/>
                </a:solidFill>
              </a:rPr>
            </a:b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Возмещение произведенных расходов на предупредительные меры</a:t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91544" y="1484784"/>
            <a:ext cx="8229600" cy="47525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457200">
              <a:buNone/>
            </a:pPr>
            <a:endParaRPr lang="ru-RU" sz="800" b="1" dirty="0">
              <a:solidFill>
                <a:srgbClr val="002060"/>
              </a:solidFill>
            </a:endParaRPr>
          </a:p>
          <a:p>
            <a:pPr marL="0" indent="457200"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Страхователь после выполнения всех предупредительных мер </a:t>
            </a:r>
            <a:r>
              <a:rPr lang="ru-RU" sz="1800" b="1" dirty="0">
                <a:solidFill>
                  <a:srgbClr val="FF0000"/>
                </a:solidFill>
              </a:rPr>
              <a:t>или хотя бы одной   предупредительной меры</a:t>
            </a:r>
            <a:r>
              <a:rPr lang="ru-RU" sz="1800" b="1" dirty="0">
                <a:solidFill>
                  <a:srgbClr val="002060"/>
                </a:solidFill>
              </a:rPr>
              <a:t>  обращается с заявлением о  возмещении произведенных   расходов  на  оплату предупредительных мер в   отделение СФР по месту своей регистрации в срок </a:t>
            </a:r>
            <a:r>
              <a:rPr lang="ru-RU" sz="1800" b="1" dirty="0">
                <a:solidFill>
                  <a:srgbClr val="FF0000"/>
                </a:solidFill>
              </a:rPr>
              <a:t>до 15 ноября </a:t>
            </a:r>
            <a:r>
              <a:rPr lang="ru-RU" sz="1800" b="1" dirty="0">
                <a:solidFill>
                  <a:srgbClr val="002060"/>
                </a:solidFill>
              </a:rPr>
              <a:t>текущего календарного года.</a:t>
            </a:r>
          </a:p>
          <a:p>
            <a:pPr marL="0" indent="457200"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 Решение о возмещении расходов и перечислении средств на расчетный счет страхователя  или   об   отказе   в   возмещении   расходов  принимается отделением СФР в  течение  </a:t>
            </a:r>
            <a:r>
              <a:rPr lang="ru-RU" sz="1800" b="1" dirty="0">
                <a:solidFill>
                  <a:srgbClr val="FF0000"/>
                </a:solidFill>
              </a:rPr>
              <a:t>15 рабочих  дней</a:t>
            </a:r>
            <a:r>
              <a:rPr lang="ru-RU" sz="1800" b="1" dirty="0">
                <a:solidFill>
                  <a:srgbClr val="002060"/>
                </a:solidFill>
              </a:rPr>
              <a:t> со дня получения заявления о возмещении  расходов  и  полного  комплекта  документов,  указанных  в пунктах 10 - 13 настоящих Правил.</a:t>
            </a:r>
          </a:p>
          <a:p>
            <a:pPr marL="0" indent="457200" algn="just">
              <a:buNone/>
            </a:pPr>
            <a:br>
              <a:rPr lang="ru-RU" sz="2000" b="1" dirty="0">
                <a:solidFill>
                  <a:srgbClr val="002060"/>
                </a:solidFill>
              </a:rPr>
            </a:b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2136648" y="6356350"/>
            <a:ext cx="8135816" cy="365760"/>
          </a:xfrm>
        </p:spPr>
        <p:txBody>
          <a:bodyPr/>
          <a:lstStyle/>
          <a:p>
            <a:pPr algn="r"/>
            <a:r>
              <a:rPr lang="ru-RU" dirty="0"/>
              <a:t>Слайд № 8</a:t>
            </a:r>
          </a:p>
        </p:txBody>
      </p:sp>
    </p:spTree>
    <p:extLst>
      <p:ext uri="{BB962C8B-B14F-4D97-AF65-F5344CB8AC3E}">
        <p14:creationId xmlns:p14="http://schemas.microsoft.com/office/powerpoint/2010/main" val="348195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361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ru-RU" sz="2000" dirty="0">
                <a:solidFill>
                  <a:srgbClr val="002060"/>
                </a:solidFill>
              </a:rPr>
            </a:br>
            <a:br>
              <a:rPr lang="ru-RU" sz="2000" dirty="0">
                <a:solidFill>
                  <a:srgbClr val="002060"/>
                </a:solidFill>
              </a:rPr>
            </a:br>
            <a:br>
              <a:rPr lang="ru-RU" sz="2000" dirty="0">
                <a:solidFill>
                  <a:srgbClr val="002060"/>
                </a:solidFill>
              </a:rPr>
            </a:br>
            <a:br>
              <a:rPr lang="ru-RU" sz="2000" dirty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Возмещение произведенных расходов на предупредительные меры</a:t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91544" y="1484784"/>
            <a:ext cx="8229600" cy="47525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К заявлению о возмещении расходов прилагаются следующие документы (копии документов): </a:t>
            </a:r>
          </a:p>
          <a:p>
            <a:pPr marL="0" indent="457200" algn="just">
              <a:buNone/>
            </a:pPr>
            <a:r>
              <a:rPr lang="ru-RU" sz="1800" b="1" dirty="0">
                <a:solidFill>
                  <a:srgbClr val="FF0000"/>
                </a:solidFill>
              </a:rPr>
              <a:t>отчет о произведенных расходах </a:t>
            </a:r>
            <a:r>
              <a:rPr lang="ru-RU" sz="1800" b="1" dirty="0">
                <a:solidFill>
                  <a:srgbClr val="002060"/>
                </a:solidFill>
              </a:rPr>
              <a:t>на финансовое обеспечение предупредительных мер</a:t>
            </a:r>
          </a:p>
          <a:p>
            <a:pPr marL="0" indent="457200"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 копия (выписка из) локального нормативного акта </a:t>
            </a:r>
            <a:r>
              <a:rPr lang="ru-RU" sz="1800" b="1" dirty="0">
                <a:solidFill>
                  <a:srgbClr val="FF0000"/>
                </a:solidFill>
              </a:rPr>
              <a:t>о реализуемых страхователем мероприятиях по улучшению условий и охраны труда</a:t>
            </a:r>
            <a:r>
              <a:rPr lang="ru-RU" sz="1800" b="1" dirty="0">
                <a:solidFill>
                  <a:srgbClr val="002060"/>
                </a:solidFill>
              </a:rPr>
              <a:t> и (или) копия (выписка из) коллективного договора (соглашения по охране труда между работодателем и представительным органом работников); </a:t>
            </a:r>
          </a:p>
          <a:p>
            <a:pPr marL="0" indent="457200" algn="just">
              <a:buNone/>
            </a:pPr>
            <a:r>
              <a:rPr lang="ru-RU" sz="1800" b="1" dirty="0">
                <a:solidFill>
                  <a:srgbClr val="FF0000"/>
                </a:solidFill>
              </a:rPr>
              <a:t>платежные документы</a:t>
            </a:r>
            <a:r>
              <a:rPr lang="ru-RU" sz="1800" b="1" dirty="0">
                <a:solidFill>
                  <a:srgbClr val="002060"/>
                </a:solidFill>
              </a:rPr>
              <a:t>, подтверждающие оплату товаров (работ, услуг), и документы, подтверждающие их приобретение (выполнение);</a:t>
            </a:r>
          </a:p>
          <a:p>
            <a:pPr marL="0" indent="457200"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а так же дополнительные </a:t>
            </a:r>
            <a:r>
              <a:rPr lang="ru-RU" sz="1800" b="1" dirty="0">
                <a:solidFill>
                  <a:srgbClr val="FF0000"/>
                </a:solidFill>
              </a:rPr>
              <a:t>документы (копии документов) в соответствии с п.11 Правил</a:t>
            </a:r>
            <a:r>
              <a:rPr lang="ru-RU" sz="1800" b="1" dirty="0">
                <a:solidFill>
                  <a:srgbClr val="002060"/>
                </a:solidFill>
              </a:rPr>
              <a:t>.</a:t>
            </a:r>
          </a:p>
          <a:p>
            <a:pPr marL="0" indent="457200" algn="just">
              <a:buNone/>
            </a:pPr>
            <a:br>
              <a:rPr lang="ru-RU" sz="2000" b="1" dirty="0">
                <a:solidFill>
                  <a:srgbClr val="002060"/>
                </a:solidFill>
              </a:rPr>
            </a:b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2136648" y="6356350"/>
            <a:ext cx="8135816" cy="365760"/>
          </a:xfrm>
        </p:spPr>
        <p:txBody>
          <a:bodyPr/>
          <a:lstStyle/>
          <a:p>
            <a:pPr algn="r"/>
            <a:r>
              <a:rPr lang="ru-RU" dirty="0"/>
              <a:t>Слайд № 9</a:t>
            </a:r>
          </a:p>
        </p:txBody>
      </p:sp>
    </p:spTree>
    <p:extLst>
      <p:ext uri="{BB962C8B-B14F-4D97-AF65-F5344CB8AC3E}">
        <p14:creationId xmlns:p14="http://schemas.microsoft.com/office/powerpoint/2010/main" val="708188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1930</TotalTime>
  <Words>1231</Words>
  <Application>Microsoft Office PowerPoint</Application>
  <PresentationFormat>Широкоэкранный</PresentationFormat>
  <Paragraphs>92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Georgia</vt:lpstr>
      <vt:lpstr>Times New Roman</vt:lpstr>
      <vt:lpstr>Verdana</vt:lpstr>
      <vt:lpstr>Wingdings 2</vt:lpstr>
      <vt:lpstr>Аспект</vt:lpstr>
      <vt:lpstr>Финансовое обеспечение предупредительных мер по сокращению производственного травматизма и профессиональных заболеваний  </vt:lpstr>
      <vt:lpstr>Финансовое обеспечение предупредительных мер  по сокращению производственного травматизма  и профессиональных заболеваний</vt:lpstr>
      <vt:lpstr>Финансовое обеспечение предупредительных мер  по сокращению производственного травматизма  и профессиональных заболеваний</vt:lpstr>
      <vt:lpstr>Приказ Минтруда России от 11.07.2024 № 347н               «Об утверждении Правил финансового обеспечения  предупредительных мер       по сокращению производственного травматизма и профессиональных заболеваний                работников и санаторно-курортного лечения работников, занятых на работах с вредными и (или) опасными производственными факторами»</vt:lpstr>
      <vt:lpstr>Прием заявления и документов Принятие решения о финансовом обеспечении предупредительных мер</vt:lpstr>
      <vt:lpstr>О внесении изменений в план финансового обеспечения </vt:lpstr>
      <vt:lpstr>Объем средств, направленных страхователями Смоленской области на финансовое обеспечение предупредительных мер в 2021-2025 гг. (тыс. руб.)</vt:lpstr>
      <vt:lpstr>    Возмещение произведенных расходов на предупредительные меры </vt:lpstr>
      <vt:lpstr>    Возмещение произведенных расходов на предупредительные меры </vt:lpstr>
      <vt:lpstr>    Возмещение произведенных расходов на предупредительные меры </vt:lpstr>
      <vt:lpstr>Временная дорожка по финансовому обеспечению предупредительных мер  </vt:lpstr>
      <vt:lpstr>Финансовое обеспечение предупредительных мер  по сокращению производственного травматизма  и профессиональных заболеваний</vt:lpstr>
      <vt:lpstr>Наши контакты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</dc:creator>
  <cp:lastModifiedBy>Gigabyte</cp:lastModifiedBy>
  <cp:revision>421</cp:revision>
  <dcterms:created xsi:type="dcterms:W3CDTF">2017-06-18T04:23:19Z</dcterms:created>
  <dcterms:modified xsi:type="dcterms:W3CDTF">2025-04-22T11:11:48Z</dcterms:modified>
</cp:coreProperties>
</file>