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webextensions/taskpanes.xml" ContentType="application/vnd.ms-office.webextensiontaskpan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7" r:id="rId5"/>
    <p:sldId id="258" r:id="rId6"/>
    <p:sldId id="260" r:id="rId7"/>
    <p:sldId id="283" r:id="rId8"/>
    <p:sldId id="265" r:id="rId9"/>
    <p:sldId id="267" r:id="rId10"/>
    <p:sldId id="284" r:id="rId11"/>
    <p:sldId id="275" r:id="rId12"/>
    <p:sldId id="276" r:id="rId13"/>
    <p:sldId id="272" r:id="rId14"/>
    <p:sldId id="277" r:id="rId15"/>
    <p:sldId id="278" r:id="rId16"/>
    <p:sldId id="281" r:id="rId17"/>
    <p:sldId id="274" r:id="rId18"/>
    <p:sldId id="282" r:id="rId19"/>
    <p:sldId id="279" r:id="rId20"/>
    <p:sldId id="261" r:id="rId21"/>
  </p:sldIdLst>
  <p:sldSz cx="12192000" cy="6858000"/>
  <p:notesSz cx="6735763" cy="9866313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Lya Polkovnikov" initials="I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7D00"/>
    <a:srgbClr val="FEEED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736" autoAdjust="0"/>
  </p:normalViewPr>
  <p:slideViewPr>
    <p:cSldViewPr snapToGrid="0">
      <p:cViewPr varScale="1">
        <p:scale>
          <a:sx n="115" d="100"/>
          <a:sy n="115" d="100"/>
        </p:scale>
        <p:origin x="-37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3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%</a:t>
            </a:r>
          </a:p>
        </c:rich>
      </c:tx>
      <c:layout>
        <c:manualLayout>
          <c:xMode val="edge"/>
          <c:yMode val="edge"/>
          <c:x val="0.47511484722525854"/>
          <c:y val="2.28373717093895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Обеспеченные витаминами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Снижение функции внимания к концу смены</c:v>
                </c:pt>
                <c:pt idx="1">
                  <c:v>Количество ошибок к концу смены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17-486F-B342-CDFD279B6A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обеспеченные витаминами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Снижение функции внимания к концу смены</c:v>
                </c:pt>
                <c:pt idx="1">
                  <c:v>Количество ошибок к концу смены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22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17-486F-B342-CDFD279B6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851072"/>
        <c:axId val="96852608"/>
      </c:barChart>
      <c:catAx>
        <c:axId val="9685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852608"/>
        <c:crosses val="autoZero"/>
        <c:auto val="1"/>
        <c:lblAlgn val="ctr"/>
        <c:lblOffset val="100"/>
        <c:noMultiLvlLbl val="0"/>
      </c:catAx>
      <c:valAx>
        <c:axId val="9685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85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037117281341097E-2"/>
          <c:y val="0.93205139892682165"/>
          <c:w val="0.93949934314124894"/>
          <c:h val="5.1793683469618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42A70936-F116-402D-B40E-FA07F69C81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357DC11-F831-449C-ADEB-077CA72462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0070C-37B4-449D-86BF-E4931F16635D}" type="datetime1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955BB2D-59EC-48D8-AE8C-86817B8A9C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2E6234F-8955-40F7-A434-EED4ABD6D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59A75-79D7-4EDD-82CB-5414B3B1D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8584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54AC323-B726-4D2A-939E-BBCDB67E5B76}" type="datetime1">
              <a:rPr lang="ru-RU" noProof="0" smtClean="0"/>
              <a:t>18.04.2025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0C6D3C-9EB0-4F2C-9026-3887D1CDB4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377631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83649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90665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10C5370-521D-1B3A-CAFD-23ADD0D67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DA45BD80-4AC9-2837-AD41-8A416B210A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12AFD738-C15B-92C1-5F9A-5147F38343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7255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C769BDD-2E5C-0263-930F-E922A4DC9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1F9DA7BE-7DE1-39C4-354E-A739DBBAE1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868D2EDB-0C31-61C7-90EA-63491F619E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35310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56873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3834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85891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34872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38347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09441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16616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AC1C0DF-5B40-3DD3-FA66-0A0AAD0A4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D8FB9691-41FA-78FC-D7D9-95E4AA17B6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9C7F35FB-2EFD-CF80-1863-D128B84D47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FFB235B-5D5A-96C5-665E-67890B0B93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0C6D3C-9EB0-4F2C-9026-3887D1CDB44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953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96D7712-0B3D-FBCF-60F3-6C8BC3EA1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0F5C0422-F759-5A43-9228-1989357EE3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7B2DF976-246E-F0A1-33C9-2A063C4A87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47971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C1C0DF-5B40-3DD3-FA66-0A0AAD0A4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D8FB9691-41FA-78FC-D7D9-95E4AA17B6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9C7F35FB-2EFD-CF80-1863-D128B84D47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8095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612000" tIns="0" rtlCol="0" anchor="ctr"/>
          <a:lstStyle>
            <a:lvl1pPr marL="0" indent="0" algn="l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AD90A062-54B3-47F2-9D6A-5BC95752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rtlCol="0" anchor="ctr"/>
          <a:lstStyle>
            <a:lvl1pPr algn="l">
              <a:defRPr sz="5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35C97F3D-57FA-4E82-9EEC-E93088055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0" y="4276447"/>
            <a:ext cx="5161550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144000" rtlCol="0" anchor="ctr"/>
          <a:lstStyle>
            <a:lvl1pPr marL="0" indent="0" algn="l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E31775C8-C7F0-4EC5-A9C0-53AE3A0C5F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0" y="6262080"/>
            <a:ext cx="7560000" cy="3600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9E8B0AE2-DA19-49E2-AC81-5272385D3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423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3">
            <a:extLst>
              <a:ext uri="{FF2B5EF4-FFF2-40B4-BE49-F238E27FC236}">
                <a16:creationId xmlns:a16="http://schemas.microsoft.com/office/drawing/2014/main" xmlns="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6858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xmlns="" id="{78907576-77BD-4FD0-A9FE-48D249CB435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xmlns="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3794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3794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xmlns="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6363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16" name="Текст 12">
            <a:extLst>
              <a:ext uri="{FF2B5EF4-FFF2-40B4-BE49-F238E27FC236}">
                <a16:creationId xmlns:a16="http://schemas.microsoft.com/office/drawing/2014/main" xmlns="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6363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xmlns="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28931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18" name="Текст 12">
            <a:extLst>
              <a:ext uri="{FF2B5EF4-FFF2-40B4-BE49-F238E27FC236}">
                <a16:creationId xmlns:a16="http://schemas.microsoft.com/office/drawing/2014/main" xmlns="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8931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29" name="Рисунок 25">
            <a:extLst>
              <a:ext uri="{FF2B5EF4-FFF2-40B4-BE49-F238E27FC236}">
                <a16:creationId xmlns:a16="http://schemas.microsoft.com/office/drawing/2014/main" xmlns="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67711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0" name="Рисунок 25">
            <a:extLst>
              <a:ext uri="{FF2B5EF4-FFF2-40B4-BE49-F238E27FC236}">
                <a16:creationId xmlns:a16="http://schemas.microsoft.com/office/drawing/2014/main" xmlns="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30280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1" name="Рисунок 25">
            <a:extLst>
              <a:ext uri="{FF2B5EF4-FFF2-40B4-BE49-F238E27FC236}">
                <a16:creationId xmlns:a16="http://schemas.microsoft.com/office/drawing/2014/main" xmlns="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92848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xmlns="" id="{FE407FE5-15DF-40F7-B14C-0A04CC30CD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3794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23" name="Текст 12">
            <a:extLst>
              <a:ext uri="{FF2B5EF4-FFF2-40B4-BE49-F238E27FC236}">
                <a16:creationId xmlns:a16="http://schemas.microsoft.com/office/drawing/2014/main" xmlns="" id="{7DD73F77-2E6A-450D-B4AF-8643D8AE1E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03794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24" name="Текст 4">
            <a:extLst>
              <a:ext uri="{FF2B5EF4-FFF2-40B4-BE49-F238E27FC236}">
                <a16:creationId xmlns:a16="http://schemas.microsoft.com/office/drawing/2014/main" xmlns="" id="{7F1CAED2-2A78-4780-A303-060C24C5652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66363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27" name="Текст 12">
            <a:extLst>
              <a:ext uri="{FF2B5EF4-FFF2-40B4-BE49-F238E27FC236}">
                <a16:creationId xmlns:a16="http://schemas.microsoft.com/office/drawing/2014/main" xmlns="" id="{4E77CA0B-49F8-4EE9-84A7-AB28FD1CC1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66363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28" name="Текст 4">
            <a:extLst>
              <a:ext uri="{FF2B5EF4-FFF2-40B4-BE49-F238E27FC236}">
                <a16:creationId xmlns:a16="http://schemas.microsoft.com/office/drawing/2014/main" xmlns="" id="{5D4F2294-CE3A-4705-BCB3-C5DAFA373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28931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Роль</a:t>
            </a:r>
          </a:p>
        </p:txBody>
      </p:sp>
      <p:sp>
        <p:nvSpPr>
          <p:cNvPr id="32" name="Текст 12">
            <a:extLst>
              <a:ext uri="{FF2B5EF4-FFF2-40B4-BE49-F238E27FC236}">
                <a16:creationId xmlns:a16="http://schemas.microsoft.com/office/drawing/2014/main" xmlns="" id="{7B49F9AF-7698-444D-8D12-FA0B6A713E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28931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33" name="Рисунок 25">
            <a:extLst>
              <a:ext uri="{FF2B5EF4-FFF2-40B4-BE49-F238E27FC236}">
                <a16:creationId xmlns:a16="http://schemas.microsoft.com/office/drawing/2014/main" xmlns="" id="{6057C2E9-1501-4819-B77D-23A0268DB0F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7711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4" name="Рисунок 25">
            <a:extLst>
              <a:ext uri="{FF2B5EF4-FFF2-40B4-BE49-F238E27FC236}">
                <a16:creationId xmlns:a16="http://schemas.microsoft.com/office/drawing/2014/main" xmlns="" id="{C77B8544-1CEE-4ED4-89E8-ED04267380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630280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5" name="Рисунок 25">
            <a:extLst>
              <a:ext uri="{FF2B5EF4-FFF2-40B4-BE49-F238E27FC236}">
                <a16:creationId xmlns:a16="http://schemas.microsoft.com/office/drawing/2014/main" xmlns="" id="{E1131D92-0382-469E-A358-A2EC5FDCCF3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392848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C0EBF36-B9CA-4962-B198-27B56B54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9219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численные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95500" y="1992933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xmlns="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A98EA298-DD21-4B69-8125-094245EDF7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213" y="19929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ru-RU" noProof="0"/>
              <a:t>Разместите</a:t>
            </a:r>
            <a:br>
              <a:rPr lang="ru-RU" noProof="0"/>
            </a:br>
            <a:r>
              <a:rPr lang="ru-RU" noProof="0"/>
              <a:t>здесь изображение или логотип</a:t>
            </a:r>
          </a:p>
        </p:txBody>
      </p:sp>
      <p:sp>
        <p:nvSpPr>
          <p:cNvPr id="12" name="Рисунок 10">
            <a:extLst>
              <a:ext uri="{FF2B5EF4-FFF2-40B4-BE49-F238E27FC236}">
                <a16:creationId xmlns:a16="http://schemas.microsoft.com/office/drawing/2014/main" xmlns="" id="{4C93EFCC-1E62-4200-9E96-2476EE2581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4213" y="34311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ru-RU" noProof="0"/>
              <a:t>Разместите</a:t>
            </a:r>
            <a:br>
              <a:rPr lang="ru-RU" noProof="0"/>
            </a:br>
            <a:r>
              <a:rPr lang="ru-RU" noProof="0"/>
              <a:t>здесь изображение или логотип</a:t>
            </a:r>
          </a:p>
        </p:txBody>
      </p:sp>
      <p:sp>
        <p:nvSpPr>
          <p:cNvPr id="13" name="Рисунок 10">
            <a:extLst>
              <a:ext uri="{FF2B5EF4-FFF2-40B4-BE49-F238E27FC236}">
                <a16:creationId xmlns:a16="http://schemas.microsoft.com/office/drawing/2014/main" xmlns="" id="{8741D874-BD81-4469-AA1C-32517FD7C3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213" y="48693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ru-RU" noProof="0"/>
              <a:t>Разместите</a:t>
            </a:r>
            <a:br>
              <a:rPr lang="ru-RU" noProof="0"/>
            </a:br>
            <a:r>
              <a:rPr lang="ru-RU" noProof="0"/>
              <a:t>здесь изображение или логотип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CFB0B599-DDEF-43E9-A07F-FC328C595B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095500" y="3422739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63FF0857-6431-48DC-BE82-9A93C55CEFB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095500" y="4867850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21194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2E5EAA7C-AE70-48A8-B582-013424EB9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xmlns="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4174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0" tIns="0" rIns="612000" rtlCol="0" anchor="ctr"/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90A062-54B3-47F2-9D6A-5BC957520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bIns="756000" rtlCol="0" anchor="ctr"/>
          <a:lstStyle>
            <a:lvl1pPr algn="l">
              <a:lnSpc>
                <a:spcPct val="65000"/>
              </a:lnSpc>
              <a:defRPr sz="88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</a:t>
            </a:r>
            <a:br>
              <a:rPr lang="ru-RU" noProof="0"/>
            </a:br>
            <a:r>
              <a:rPr lang="ru-RU" noProof="0"/>
              <a:t>за внимание!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49FD1A9-E34B-4888-90DE-493861AD7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700" y="4508500"/>
            <a:ext cx="3314700" cy="330200"/>
          </a:xfrm>
        </p:spPr>
        <p:txBody>
          <a:bodyPr rtlCol="0" anchor="t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3452AC72-D893-4C1A-83BD-9930164D8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17700" y="5180023"/>
            <a:ext cx="3314700" cy="205029"/>
          </a:xfr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Электронная почта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xmlns="" id="{D2EEC149-F1BE-4C36-A789-5BF73B40A2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7700" y="5683561"/>
            <a:ext cx="3314700" cy="205029"/>
          </a:xfr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Телефон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ECC256E6-6AE8-4950-838C-BE638FB47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7700" y="4821910"/>
            <a:ext cx="3314700" cy="205029"/>
          </a:xfrm>
        </p:spPr>
        <p:txBody>
          <a:bodyPr rtlCol="0" anchor="t"/>
          <a:lstStyle>
            <a:lvl1pPr marL="0" indent="0">
              <a:buNone/>
              <a:defRPr sz="1000" i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18579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A75689F-8B6B-4484-8064-90B4D8FB7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7343" y="2731933"/>
            <a:ext cx="6903253" cy="3350673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576000" tIns="1872000" rIns="576000" rtlCol="0"/>
          <a:lstStyle>
            <a:lvl1pPr marL="0" indent="0">
              <a:lnSpc>
                <a:spcPts val="2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Опишите свою главную идею</a:t>
            </a:r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xmlns="" id="{C57B9832-0120-4094-8C27-082E3533C5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012000" cy="6858000"/>
          </a:xfrm>
          <a:custGeom>
            <a:avLst/>
            <a:gdLst>
              <a:gd name="connsiteX0" fmla="*/ 0 w 12012000"/>
              <a:gd name="connsiteY0" fmla="*/ 0 h 6858000"/>
              <a:gd name="connsiteX1" fmla="*/ 8592000 w 12012000"/>
              <a:gd name="connsiteY1" fmla="*/ 0 h 6858000"/>
              <a:gd name="connsiteX2" fmla="*/ 8592000 w 12012000"/>
              <a:gd name="connsiteY2" fmla="*/ 180000 h 6858000"/>
              <a:gd name="connsiteX3" fmla="*/ 12012000 w 12012000"/>
              <a:gd name="connsiteY3" fmla="*/ 180000 h 6858000"/>
              <a:gd name="connsiteX4" fmla="*/ 12012000 w 12012000"/>
              <a:gd name="connsiteY4" fmla="*/ 6678000 h 6858000"/>
              <a:gd name="connsiteX5" fmla="*/ 8592000 w 12012000"/>
              <a:gd name="connsiteY5" fmla="*/ 6678000 h 6858000"/>
              <a:gd name="connsiteX6" fmla="*/ 8592000 w 12012000"/>
              <a:gd name="connsiteY6" fmla="*/ 6858000 h 6858000"/>
              <a:gd name="connsiteX7" fmla="*/ 0 w 1201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2000" h="6858000">
                <a:moveTo>
                  <a:pt x="0" y="0"/>
                </a:moveTo>
                <a:lnTo>
                  <a:pt x="8592000" y="0"/>
                </a:lnTo>
                <a:lnTo>
                  <a:pt x="8592000" y="180000"/>
                </a:lnTo>
                <a:lnTo>
                  <a:pt x="12012000" y="180000"/>
                </a:lnTo>
                <a:lnTo>
                  <a:pt x="12012000" y="6678000"/>
                </a:lnTo>
                <a:lnTo>
                  <a:pt x="8592000" y="667800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0" tIns="0" rIns="61200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3999" y="6262080"/>
            <a:ext cx="6190934" cy="3600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2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EAF90A48-1BFB-4A19-9A1C-2851879F9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778" y="3096087"/>
            <a:ext cx="5455750" cy="1008000"/>
          </a:xfrm>
        </p:spPr>
        <p:txBody>
          <a:bodyPr rtlCol="0"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xmlns="" id="{C9E79024-4B2E-43B0-8607-196181AB731F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3659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чисел со значк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:a16="http://schemas.microsoft.com/office/drawing/2014/main" xmlns="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xmlns="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xmlns="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9F266E5-40A6-4643-B9AC-B38F272563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ЧИСЛО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1CB790CB-E4F5-4B61-A03E-1CA0C32E3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4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xmlns="" id="{B570684C-B743-402E-8778-A651995771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10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ЧИСЛО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xmlns="" id="{FCEC7149-9A00-4CA4-B800-1BFD6EBEB8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2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xmlns="" id="{0374F0E2-36BA-43B5-8799-77AA3367D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9707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ЧИСЛО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xmlns="" id="{1BA12174-6A24-4E61-8D58-B3B42C31B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6056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D3A67B21-0E8B-4922-94F9-20492309C4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46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ЧИСЛО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xmlns="" id="{D801C20C-82D2-465E-8D45-DF1A57E045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08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62BAD45E-2039-4F8D-9CFC-42BFA3756A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31412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ЧИСЛО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xmlns="" id="{64A78879-6338-4F3B-864E-8FF4E08C00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7654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xmlns="" id="{80118439-B306-4F20-9200-1C429EADC7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1000" y="5271502"/>
            <a:ext cx="1990001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0" rtlCol="0" anchor="ctr"/>
          <a:lstStyle>
            <a:lvl1pPr marL="0" indent="0" algn="ctr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Результат</a:t>
            </a:r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xmlns="" id="{99B7E7F2-DF6B-4441-B0B1-7E87E29BA3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985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7" name="Рисунок 25">
            <a:extLst>
              <a:ext uri="{FF2B5EF4-FFF2-40B4-BE49-F238E27FC236}">
                <a16:creationId xmlns:a16="http://schemas.microsoft.com/office/drawing/2014/main" xmlns="" id="{ED41522A-FBAF-4E5D-B592-F13855964E8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853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8" name="Рисунок 25">
            <a:extLst>
              <a:ext uri="{FF2B5EF4-FFF2-40B4-BE49-F238E27FC236}">
                <a16:creationId xmlns:a16="http://schemas.microsoft.com/office/drawing/2014/main" xmlns="" id="{AA51069C-E1DC-44A0-A6A0-2A4AB0DD4D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84044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9" name="Рисунок 25">
            <a:extLst>
              <a:ext uri="{FF2B5EF4-FFF2-40B4-BE49-F238E27FC236}">
                <a16:creationId xmlns:a16="http://schemas.microsoft.com/office/drawing/2014/main" xmlns="" id="{42F6437E-5478-451F-9BE3-E8160EA4351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9589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0" name="Рисунок 25">
            <a:extLst>
              <a:ext uri="{FF2B5EF4-FFF2-40B4-BE49-F238E27FC236}">
                <a16:creationId xmlns:a16="http://schemas.microsoft.com/office/drawing/2014/main" xmlns="" id="{25127DFD-53A7-41A8-B591-AEEC120380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45749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38925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ое разделение 60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F76D43D-0DDD-4BAD-8213-BDBF75C30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76118" y="4338116"/>
            <a:ext cx="10839764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xmlns="" id="{A6D3ACF3-E1F5-4332-9836-C8E6C46591B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43438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DF8FE7-66F4-4586-B49B-61E115ED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EB5B890-F885-418C-9812-59970CAC6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xmlns="" id="{50521507-88DE-417D-8076-D9152E1E1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DFC7DDD-6F93-45F8-AFD6-95AA051FE8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xmlns="" id="{D1CD6042-5DF4-4624-BC32-25F68745304A}"/>
              </a:ext>
            </a:extLst>
          </p:cNvPr>
          <p:cNvSpPr/>
          <p:nvPr userDrawn="1"/>
        </p:nvSpPr>
        <p:spPr>
          <a:xfrm rot="5400000">
            <a:off x="8220300" y="371700"/>
            <a:ext cx="4343400" cy="3600000"/>
          </a:xfrm>
          <a:custGeom>
            <a:avLst/>
            <a:gdLst>
              <a:gd name="connsiteX0" fmla="*/ 0 w 4343400"/>
              <a:gd name="connsiteY0" fmla="*/ 3600000 h 3600000"/>
              <a:gd name="connsiteX1" fmla="*/ 0 w 4343400"/>
              <a:gd name="connsiteY1" fmla="*/ 0 h 3600000"/>
              <a:gd name="connsiteX2" fmla="*/ 180000 w 4343400"/>
              <a:gd name="connsiteY2" fmla="*/ 0 h 3600000"/>
              <a:gd name="connsiteX3" fmla="*/ 4343400 w 4343400"/>
              <a:gd name="connsiteY3" fmla="*/ 0 h 3600000"/>
              <a:gd name="connsiteX4" fmla="*/ 4343400 w 4343400"/>
              <a:gd name="connsiteY4" fmla="*/ 180000 h 3600000"/>
              <a:gd name="connsiteX5" fmla="*/ 180000 w 4343400"/>
              <a:gd name="connsiteY5" fmla="*/ 180000 h 3600000"/>
              <a:gd name="connsiteX6" fmla="*/ 180000 w 43434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34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4343400" y="0"/>
                </a:lnTo>
                <a:lnTo>
                  <a:pt x="43434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xmlns="" id="{6294759C-286C-4281-B194-581C766EEF28}"/>
              </a:ext>
            </a:extLst>
          </p:cNvPr>
          <p:cNvSpPr/>
          <p:nvPr userDrawn="1"/>
        </p:nvSpPr>
        <p:spPr>
          <a:xfrm rot="5400000">
            <a:off x="9134700" y="3800700"/>
            <a:ext cx="2514600" cy="3600000"/>
          </a:xfrm>
          <a:custGeom>
            <a:avLst/>
            <a:gdLst>
              <a:gd name="connsiteX0" fmla="*/ 0 w 2514600"/>
              <a:gd name="connsiteY0" fmla="*/ 180000 h 3600000"/>
              <a:gd name="connsiteX1" fmla="*/ 0 w 2514600"/>
              <a:gd name="connsiteY1" fmla="*/ 0 h 3600000"/>
              <a:gd name="connsiteX2" fmla="*/ 2334600 w 2514600"/>
              <a:gd name="connsiteY2" fmla="*/ 0 h 3600000"/>
              <a:gd name="connsiteX3" fmla="*/ 2514600 w 2514600"/>
              <a:gd name="connsiteY3" fmla="*/ 0 h 3600000"/>
              <a:gd name="connsiteX4" fmla="*/ 2514600 w 2514600"/>
              <a:gd name="connsiteY4" fmla="*/ 180000 h 3600000"/>
              <a:gd name="connsiteX5" fmla="*/ 2514600 w 2514600"/>
              <a:gd name="connsiteY5" fmla="*/ 3600000 h 3600000"/>
              <a:gd name="connsiteX6" fmla="*/ 2334600 w 2514600"/>
              <a:gd name="connsiteY6" fmla="*/ 3600000 h 3600000"/>
              <a:gd name="connsiteX7" fmla="*/ 2334600 w 25146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0" h="3600000">
                <a:moveTo>
                  <a:pt x="0" y="180000"/>
                </a:moveTo>
                <a:lnTo>
                  <a:pt x="0" y="0"/>
                </a:lnTo>
                <a:lnTo>
                  <a:pt x="2334600" y="0"/>
                </a:lnTo>
                <a:lnTo>
                  <a:pt x="2514600" y="0"/>
                </a:lnTo>
                <a:lnTo>
                  <a:pt x="2514600" y="180000"/>
                </a:lnTo>
                <a:lnTo>
                  <a:pt x="2514600" y="3600000"/>
                </a:lnTo>
                <a:lnTo>
                  <a:pt x="2334600" y="3600000"/>
                </a:lnTo>
                <a:lnTo>
                  <a:pt x="23346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7894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блоков содержимого со знач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3">
            <a:extLst>
              <a:ext uri="{FF2B5EF4-FFF2-40B4-BE49-F238E27FC236}">
                <a16:creationId xmlns:a16="http://schemas.microsoft.com/office/drawing/2014/main" xmlns="" id="{E6622698-E93D-4214-8C21-38DBE58C2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22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xmlns="" id="{1706BC54-FE11-4237-96CC-8DA267DB5D7C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xmlns="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0581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0581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xmlns="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1291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6" name="Текст 12">
            <a:extLst>
              <a:ext uri="{FF2B5EF4-FFF2-40B4-BE49-F238E27FC236}">
                <a16:creationId xmlns:a16="http://schemas.microsoft.com/office/drawing/2014/main" xmlns="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1291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xmlns="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2000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8" name="Текст 12">
            <a:extLst>
              <a:ext uri="{FF2B5EF4-FFF2-40B4-BE49-F238E27FC236}">
                <a16:creationId xmlns:a16="http://schemas.microsoft.com/office/drawing/2014/main" xmlns="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92000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3E6D854C-C76F-49BA-9E74-F438CA8EA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70581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0" name="Текст 12">
            <a:extLst>
              <a:ext uri="{FF2B5EF4-FFF2-40B4-BE49-F238E27FC236}">
                <a16:creationId xmlns:a16="http://schemas.microsoft.com/office/drawing/2014/main" xmlns="" id="{AD447D7D-C1F4-4AD4-AE22-EB8E7F1C41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0581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849DF703-38D0-4214-9432-83570E10EF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1291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2" name="Текст 12">
            <a:extLst>
              <a:ext uri="{FF2B5EF4-FFF2-40B4-BE49-F238E27FC236}">
                <a16:creationId xmlns:a16="http://schemas.microsoft.com/office/drawing/2014/main" xmlns="" id="{F9EB6572-1A9F-4672-8E42-A4E15451CA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31291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xmlns="" id="{0740EB70-455C-47FF-9A9A-0D78D202ED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2000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4" name="Текст 12">
            <a:extLst>
              <a:ext uri="{FF2B5EF4-FFF2-40B4-BE49-F238E27FC236}">
                <a16:creationId xmlns:a16="http://schemas.microsoft.com/office/drawing/2014/main" xmlns="" id="{CD9A5773-4F50-4631-9B7A-0A2D83E5DC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92000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87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блоков содержимого со знач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xmlns="" id="{45350A6A-6F84-47F4-AE00-8295D96D08C8}"/>
              </a:ext>
            </a:extLst>
          </p:cNvPr>
          <p:cNvSpPr/>
          <p:nvPr userDrawn="1"/>
        </p:nvSpPr>
        <p:spPr>
          <a:xfrm rot="5400000">
            <a:off x="8677500" y="3343500"/>
            <a:ext cx="3429000" cy="3600000"/>
          </a:xfrm>
          <a:custGeom>
            <a:avLst/>
            <a:gdLst>
              <a:gd name="connsiteX0" fmla="*/ 0 w 3429000"/>
              <a:gd name="connsiteY0" fmla="*/ 180000 h 3600000"/>
              <a:gd name="connsiteX1" fmla="*/ 0 w 3429000"/>
              <a:gd name="connsiteY1" fmla="*/ 0 h 3600000"/>
              <a:gd name="connsiteX2" fmla="*/ 3249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3429000 w 3429000"/>
              <a:gd name="connsiteY5" fmla="*/ 3600000 h 3600000"/>
              <a:gd name="connsiteX6" fmla="*/ 3249000 w 3429000"/>
              <a:gd name="connsiteY6" fmla="*/ 3600000 h 3600000"/>
              <a:gd name="connsiteX7" fmla="*/ 3249000 w 34290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3600000">
                <a:moveTo>
                  <a:pt x="0" y="180000"/>
                </a:moveTo>
                <a:lnTo>
                  <a:pt x="0" y="0"/>
                </a:lnTo>
                <a:lnTo>
                  <a:pt x="3249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3429000" y="3600000"/>
                </a:lnTo>
                <a:lnTo>
                  <a:pt x="3249000" y="3600000"/>
                </a:lnTo>
                <a:lnTo>
                  <a:pt x="32490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xmlns="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3429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xmlns="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863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2863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xmlns="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5432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6" name="Текст 12">
            <a:extLst>
              <a:ext uri="{FF2B5EF4-FFF2-40B4-BE49-F238E27FC236}">
                <a16:creationId xmlns:a16="http://schemas.microsoft.com/office/drawing/2014/main" xmlns="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5432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xmlns="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8000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8" name="Текст 12">
            <a:extLst>
              <a:ext uri="{FF2B5EF4-FFF2-40B4-BE49-F238E27FC236}">
                <a16:creationId xmlns:a16="http://schemas.microsoft.com/office/drawing/2014/main" xmlns="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8000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29" name="Рисунок 25">
            <a:extLst>
              <a:ext uri="{FF2B5EF4-FFF2-40B4-BE49-F238E27FC236}">
                <a16:creationId xmlns:a16="http://schemas.microsoft.com/office/drawing/2014/main" xmlns="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08907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0" name="Рисунок 25">
            <a:extLst>
              <a:ext uri="{FF2B5EF4-FFF2-40B4-BE49-F238E27FC236}">
                <a16:creationId xmlns:a16="http://schemas.microsoft.com/office/drawing/2014/main" xmlns="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71476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1" name="Рисунок 25">
            <a:extLst>
              <a:ext uri="{FF2B5EF4-FFF2-40B4-BE49-F238E27FC236}">
                <a16:creationId xmlns:a16="http://schemas.microsoft.com/office/drawing/2014/main" xmlns="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34044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xmlns="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xmlns="" id="{AEA98CFA-B2A7-4BCC-B1DC-01CFAD2DD65E}"/>
              </a:ext>
            </a:extLst>
          </p:cNvPr>
          <p:cNvSpPr/>
          <p:nvPr userDrawn="1"/>
        </p:nvSpPr>
        <p:spPr>
          <a:xfrm rot="5400000">
            <a:off x="8677500" y="-85500"/>
            <a:ext cx="3429000" cy="3600000"/>
          </a:xfrm>
          <a:custGeom>
            <a:avLst/>
            <a:gdLst>
              <a:gd name="connsiteX0" fmla="*/ 0 w 3429000"/>
              <a:gd name="connsiteY0" fmla="*/ 3600000 h 3600000"/>
              <a:gd name="connsiteX1" fmla="*/ 0 w 3429000"/>
              <a:gd name="connsiteY1" fmla="*/ 0 h 3600000"/>
              <a:gd name="connsiteX2" fmla="*/ 180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180000 w 3429000"/>
              <a:gd name="connsiteY5" fmla="*/ 180000 h 3600000"/>
              <a:gd name="connsiteX6" fmla="*/ 180000 w 34290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4259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 — тем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xmlns="" id="{E752CBEE-7696-40FC-AB0E-8790B179D18C}"/>
              </a:ext>
            </a:extLst>
          </p:cNvPr>
          <p:cNvSpPr/>
          <p:nvPr userDrawn="1"/>
        </p:nvSpPr>
        <p:spPr>
          <a:xfrm rot="5400000">
            <a:off x="8188485" y="2854485"/>
            <a:ext cx="4407031" cy="3600000"/>
          </a:xfrm>
          <a:custGeom>
            <a:avLst/>
            <a:gdLst>
              <a:gd name="connsiteX0" fmla="*/ 0 w 4407031"/>
              <a:gd name="connsiteY0" fmla="*/ 180000 h 3600000"/>
              <a:gd name="connsiteX1" fmla="*/ 0 w 4407031"/>
              <a:gd name="connsiteY1" fmla="*/ 0 h 3600000"/>
              <a:gd name="connsiteX2" fmla="*/ 4227031 w 4407031"/>
              <a:gd name="connsiteY2" fmla="*/ 0 h 3600000"/>
              <a:gd name="connsiteX3" fmla="*/ 4407031 w 4407031"/>
              <a:gd name="connsiteY3" fmla="*/ 0 h 3600000"/>
              <a:gd name="connsiteX4" fmla="*/ 4407031 w 4407031"/>
              <a:gd name="connsiteY4" fmla="*/ 180000 h 3600000"/>
              <a:gd name="connsiteX5" fmla="*/ 4407031 w 4407031"/>
              <a:gd name="connsiteY5" fmla="*/ 3600000 h 3600000"/>
              <a:gd name="connsiteX6" fmla="*/ 4227031 w 4407031"/>
              <a:gd name="connsiteY6" fmla="*/ 3600000 h 3600000"/>
              <a:gd name="connsiteX7" fmla="*/ 4227031 w 4407031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7031" h="3600000">
                <a:moveTo>
                  <a:pt x="0" y="180000"/>
                </a:moveTo>
                <a:lnTo>
                  <a:pt x="0" y="0"/>
                </a:lnTo>
                <a:lnTo>
                  <a:pt x="4227031" y="0"/>
                </a:lnTo>
                <a:lnTo>
                  <a:pt x="4407031" y="0"/>
                </a:lnTo>
                <a:lnTo>
                  <a:pt x="4407031" y="180000"/>
                </a:lnTo>
                <a:lnTo>
                  <a:pt x="4407031" y="3600000"/>
                </a:lnTo>
                <a:lnTo>
                  <a:pt x="4227031" y="3600000"/>
                </a:lnTo>
                <a:lnTo>
                  <a:pt x="4227031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xmlns="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245140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xmlns="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xmlns="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xmlns="" id="{89445125-53D2-43B3-8ABC-C88E463BE7DD}"/>
              </a:ext>
            </a:extLst>
          </p:cNvPr>
          <p:cNvSpPr/>
          <p:nvPr userDrawn="1"/>
        </p:nvSpPr>
        <p:spPr>
          <a:xfrm rot="5400000">
            <a:off x="9166516" y="-574515"/>
            <a:ext cx="2450969" cy="3600000"/>
          </a:xfrm>
          <a:custGeom>
            <a:avLst/>
            <a:gdLst>
              <a:gd name="connsiteX0" fmla="*/ 0 w 2450969"/>
              <a:gd name="connsiteY0" fmla="*/ 3600000 h 3600000"/>
              <a:gd name="connsiteX1" fmla="*/ 0 w 2450969"/>
              <a:gd name="connsiteY1" fmla="*/ 0 h 3600000"/>
              <a:gd name="connsiteX2" fmla="*/ 180000 w 2450969"/>
              <a:gd name="connsiteY2" fmla="*/ 0 h 3600000"/>
              <a:gd name="connsiteX3" fmla="*/ 2450969 w 2450969"/>
              <a:gd name="connsiteY3" fmla="*/ 0 h 3600000"/>
              <a:gd name="connsiteX4" fmla="*/ 2450969 w 2450969"/>
              <a:gd name="connsiteY4" fmla="*/ 180000 h 3600000"/>
              <a:gd name="connsiteX5" fmla="*/ 180000 w 2450969"/>
              <a:gd name="connsiteY5" fmla="*/ 180000 h 3600000"/>
              <a:gd name="connsiteX6" fmla="*/ 180000 w 2450969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969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2450969" y="0"/>
                </a:lnTo>
                <a:lnTo>
                  <a:pt x="2450969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75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 — полная фотографи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:a16="http://schemas.microsoft.com/office/drawing/2014/main" xmlns="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xmlns="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xmlns="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xmlns="" id="{0A18EF7D-14D0-4362-B8BD-722D3D54D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03936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 —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67FF01B-795B-4F5D-87AF-6CAA8DD5D48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xmlns="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xmlns="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2F32FC1-1FF6-4874-9835-EB1A90F7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83039E70-36A3-46C1-B30E-CA4CC0B36C5D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5773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65D946F0-677D-45B4-83B9-FD3BD3FFC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000" y="1825625"/>
            <a:ext cx="1080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45BE21-FA72-48F5-9A53-134902BF6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70F79B29-5421-49A7-A511-D916B66A8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7892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50" r:id="rId12"/>
    <p:sldLayoutId id="214748366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Tx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75000"/>
            <a:lumOff val="25000"/>
          </a:schemeClr>
        </a:buClr>
        <a:buSzPct val="80000"/>
        <a:buFont typeface="Courier New" panose="02070309020205020404" pitchFamily="49" charset="0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1.jp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7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Врач, указывающий на большой экран">
            <a:extLst>
              <a:ext uri="{FF2B5EF4-FFF2-40B4-BE49-F238E27FC236}">
                <a16:creationId xmlns:a16="http://schemas.microsoft.com/office/drawing/2014/main" xmlns="" id="{8F02F647-7DBC-4618-AFF3-8CED69C5CD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8D8E648-93B0-47FF-A306-492EFF7FC4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>
              <a:lnSpc>
                <a:spcPct val="110000"/>
              </a:lnSpc>
            </a:pPr>
            <a:r>
              <a:rPr lang="ru-RU" sz="3200" kern="5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Специализированные продукты лечебно-профилактического питания по приказам</a:t>
            </a:r>
            <a:r>
              <a:rPr lang="en-US" sz="3200" kern="5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US" sz="3200" kern="5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3200" kern="5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Минтруда </a:t>
            </a:r>
            <a:r>
              <a:rPr lang="ru-RU" sz="3200" kern="50" dirty="0">
                <a:ea typeface="SimSun" panose="02010600030101010101" pitchFamily="2" charset="-122"/>
                <a:cs typeface="Times New Roman" panose="02020603050405020304" pitchFamily="18" charset="0"/>
              </a:rPr>
              <a:t>№ </a:t>
            </a:r>
            <a:r>
              <a:rPr lang="ru-RU" sz="3200" kern="5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29</a:t>
            </a:r>
            <a:r>
              <a:rPr lang="en-US" sz="3200" kern="5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ru-RU" sz="3200" kern="50" dirty="0">
                <a:ea typeface="SimSun" panose="02010600030101010101" pitchFamily="2" charset="-122"/>
                <a:cs typeface="Times New Roman" panose="02020603050405020304" pitchFamily="18" charset="0"/>
              </a:rPr>
              <a:t>Н </a:t>
            </a:r>
            <a:r>
              <a:rPr lang="ru-RU" sz="3200" kern="5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и 298н взамен молока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7" descr="Бежевый прямоугольник">
            <a:extLst>
              <a:ext uri="{FF2B5EF4-FFF2-40B4-BE49-F238E27FC236}">
                <a16:creationId xmlns:a16="http://schemas.microsoft.com/office/drawing/2014/main" xmlns="" id="{C85C272F-FCB2-478D-9E03-EC734D1AB6C0}"/>
              </a:ext>
            </a:extLst>
          </p:cNvPr>
          <p:cNvSpPr/>
          <p:nvPr/>
        </p:nvSpPr>
        <p:spPr bwMode="white">
          <a:xfrm>
            <a:off x="3661917" y="4369360"/>
            <a:ext cx="5616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A136CB0-4ED9-43FA-81D5-6D322579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903024" y="4896463"/>
            <a:ext cx="4536000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7A52CA4-02A8-558F-8CA3-474F95A5D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228" y="5529624"/>
            <a:ext cx="1039585" cy="1184821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64857D70-F12B-4E1B-99F8-92DAD4349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1917" y="4632174"/>
            <a:ext cx="5157922" cy="620016"/>
          </a:xfrm>
          <a:gradFill>
            <a:gsLst>
              <a:gs pos="800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/>
          <a:p>
            <a:pPr rtl="0"/>
            <a:r>
              <a:rPr lang="ru-RU" dirty="0"/>
              <a:t>ОХРАНА ТРУДА</a:t>
            </a:r>
          </a:p>
        </p:txBody>
      </p:sp>
    </p:spTree>
    <p:extLst>
      <p:ext uri="{BB962C8B-B14F-4D97-AF65-F5344CB8AC3E}">
        <p14:creationId xmlns:p14="http://schemas.microsoft.com/office/powerpoint/2010/main" val="8505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0822E43-C110-41B5-9E8C-BBA2A6D72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smtClean="0"/>
              <a:pPr rtl="0"/>
              <a:t>10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84CEA7-D60A-47AE-A867-C557D000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исследование</a:t>
            </a:r>
          </a:p>
        </p:txBody>
      </p:sp>
      <p:sp>
        <p:nvSpPr>
          <p:cNvPr id="5" name="объект 7" descr="Бежевый прямоугольник">
            <a:extLst>
              <a:ext uri="{FF2B5EF4-FFF2-40B4-BE49-F238E27FC236}">
                <a16:creationId xmlns:a16="http://schemas.microsoft.com/office/drawing/2014/main" xmlns="" id="{F173E3BB-F601-4F0E-90AC-4E1473812240}"/>
              </a:ext>
            </a:extLst>
          </p:cNvPr>
          <p:cNvSpPr/>
          <p:nvPr/>
        </p:nvSpPr>
        <p:spPr bwMode="white">
          <a:xfrm flipV="1">
            <a:off x="548844" y="1271118"/>
            <a:ext cx="3470764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A4CE99B7-ED9E-421F-A64A-C5E3E0ACF1F2}"/>
              </a:ext>
            </a:extLst>
          </p:cNvPr>
          <p:cNvSpPr txBox="1">
            <a:spLocks/>
          </p:cNvSpPr>
          <p:nvPr/>
        </p:nvSpPr>
        <p:spPr>
          <a:xfrm>
            <a:off x="760754" y="3486813"/>
            <a:ext cx="2034138" cy="702406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>
                <a:solidFill>
                  <a:schemeClr val="bg1"/>
                </a:solidFill>
              </a:defRPr>
            </a:lvl2pPr>
            <a:lvl3pPr marL="447675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3pPr>
            <a:lvl4pPr marL="62865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>
                <a:solidFill>
                  <a:schemeClr val="bg1"/>
                </a:solidFill>
              </a:defRPr>
            </a:lvl4pPr>
            <a:lvl5pPr marL="809625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 rtl="0">
              <a:spcAft>
                <a:spcPts val="0"/>
              </a:spcAft>
            </a:pPr>
            <a:endParaRPr lang="ru-RU" sz="2400" noProof="1">
              <a:solidFill>
                <a:schemeClr val="accent3"/>
              </a:solidFill>
            </a:endParaRP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xmlns="" id="{5FA5A051-7EE3-46D7-986E-2EE55B0ED23D}"/>
              </a:ext>
            </a:extLst>
          </p:cNvPr>
          <p:cNvSpPr txBox="1">
            <a:spLocks/>
          </p:cNvSpPr>
          <p:nvPr/>
        </p:nvSpPr>
        <p:spPr>
          <a:xfrm>
            <a:off x="8450752" y="2988666"/>
            <a:ext cx="2034138" cy="702406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>
                <a:solidFill>
                  <a:schemeClr val="bg1"/>
                </a:solidFill>
              </a:defRPr>
            </a:lvl2pPr>
            <a:lvl3pPr marL="447675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3pPr>
            <a:lvl4pPr marL="62865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>
                <a:solidFill>
                  <a:schemeClr val="bg1"/>
                </a:solidFill>
              </a:defRPr>
            </a:lvl4pPr>
            <a:lvl5pPr marL="809625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 rtl="0">
              <a:spcAft>
                <a:spcPts val="0"/>
              </a:spcAft>
            </a:pP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xmlns="" id="{9F05C078-1571-4EDA-92E5-E26DD39790AD}"/>
              </a:ext>
            </a:extLst>
          </p:cNvPr>
          <p:cNvSpPr txBox="1">
            <a:spLocks/>
          </p:cNvSpPr>
          <p:nvPr/>
        </p:nvSpPr>
        <p:spPr>
          <a:xfrm>
            <a:off x="8716250" y="1012772"/>
            <a:ext cx="969388" cy="57430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>
                <a:solidFill>
                  <a:schemeClr val="bg1"/>
                </a:solidFill>
              </a:defRPr>
            </a:lvl2pPr>
            <a:lvl3pPr marL="447675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3pPr>
            <a:lvl4pPr marL="62865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>
                <a:solidFill>
                  <a:schemeClr val="bg1"/>
                </a:solidFill>
              </a:defRPr>
            </a:lvl4pPr>
            <a:lvl5pPr marL="809625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r" rtl="0">
              <a:spcAft>
                <a:spcPts val="0"/>
              </a:spcAft>
            </a:pPr>
            <a:endParaRPr lang="ru-RU" sz="3600" b="1" spc="-300" dirty="0">
              <a:solidFill>
                <a:schemeClr val="tx1"/>
              </a:solidFill>
            </a:endParaRPr>
          </a:p>
        </p:txBody>
      </p:sp>
      <p:sp>
        <p:nvSpPr>
          <p:cNvPr id="27" name="Текст 3">
            <a:extLst>
              <a:ext uri="{FF2B5EF4-FFF2-40B4-BE49-F238E27FC236}">
                <a16:creationId xmlns:a16="http://schemas.microsoft.com/office/drawing/2014/main" xmlns="" id="{A5225332-5540-45D2-BDF8-0E3B30047159}"/>
              </a:ext>
            </a:extLst>
          </p:cNvPr>
          <p:cNvSpPr txBox="1">
            <a:spLocks/>
          </p:cNvSpPr>
          <p:nvPr/>
        </p:nvSpPr>
        <p:spPr>
          <a:xfrm>
            <a:off x="7390930" y="5865575"/>
            <a:ext cx="969388" cy="57430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>
                <a:solidFill>
                  <a:schemeClr val="bg1"/>
                </a:solidFill>
              </a:defRPr>
            </a:lvl2pPr>
            <a:lvl3pPr marL="447675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3pPr>
            <a:lvl4pPr marL="62865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>
                <a:solidFill>
                  <a:schemeClr val="bg1"/>
                </a:solidFill>
              </a:defRPr>
            </a:lvl4pPr>
            <a:lvl5pPr marL="809625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 rtl="0">
              <a:spcAft>
                <a:spcPts val="0"/>
              </a:spcAft>
            </a:pPr>
            <a:endParaRPr lang="ru-RU" sz="3600" b="1" spc="-300" dirty="0">
              <a:solidFill>
                <a:schemeClr val="tx1"/>
              </a:solidFill>
            </a:endParaRPr>
          </a:p>
        </p:txBody>
      </p:sp>
      <p:sp>
        <p:nvSpPr>
          <p:cNvPr id="31" name="Графический объект 29" descr="Монеты">
            <a:extLst>
              <a:ext uri="{FF2B5EF4-FFF2-40B4-BE49-F238E27FC236}">
                <a16:creationId xmlns:a16="http://schemas.microsoft.com/office/drawing/2014/main" xmlns="" id="{DCBC284C-D543-411D-8B74-818179724E8C}"/>
              </a:ext>
            </a:extLst>
          </p:cNvPr>
          <p:cNvSpPr/>
          <p:nvPr/>
        </p:nvSpPr>
        <p:spPr>
          <a:xfrm>
            <a:off x="5870182" y="3698085"/>
            <a:ext cx="451636" cy="387116"/>
          </a:xfrm>
          <a:custGeom>
            <a:avLst/>
            <a:gdLst>
              <a:gd name="connsiteX0" fmla="*/ 419914 w 451635"/>
              <a:gd name="connsiteY0" fmla="*/ 322597 h 387116"/>
              <a:gd name="connsiteX1" fmla="*/ 398407 w 451635"/>
              <a:gd name="connsiteY1" fmla="*/ 340877 h 387116"/>
              <a:gd name="connsiteX2" fmla="*/ 398407 w 451635"/>
              <a:gd name="connsiteY2" fmla="*/ 321522 h 387116"/>
              <a:gd name="connsiteX3" fmla="*/ 419914 w 451635"/>
              <a:gd name="connsiteY3" fmla="*/ 312919 h 387116"/>
              <a:gd name="connsiteX4" fmla="*/ 419914 w 451635"/>
              <a:gd name="connsiteY4" fmla="*/ 322597 h 387116"/>
              <a:gd name="connsiteX5" fmla="*/ 376901 w 451635"/>
              <a:gd name="connsiteY5" fmla="*/ 287111 h 387116"/>
              <a:gd name="connsiteX6" fmla="*/ 376901 w 451635"/>
              <a:gd name="connsiteY6" fmla="*/ 267755 h 387116"/>
              <a:gd name="connsiteX7" fmla="*/ 398407 w 451635"/>
              <a:gd name="connsiteY7" fmla="*/ 259153 h 387116"/>
              <a:gd name="connsiteX8" fmla="*/ 398407 w 451635"/>
              <a:gd name="connsiteY8" fmla="*/ 268831 h 387116"/>
              <a:gd name="connsiteX9" fmla="*/ 376901 w 451635"/>
              <a:gd name="connsiteY9" fmla="*/ 287111 h 387116"/>
              <a:gd name="connsiteX10" fmla="*/ 376901 w 451635"/>
              <a:gd name="connsiteY10" fmla="*/ 347329 h 387116"/>
              <a:gd name="connsiteX11" fmla="*/ 355394 w 451635"/>
              <a:gd name="connsiteY11" fmla="*/ 351093 h 387116"/>
              <a:gd name="connsiteX12" fmla="*/ 355394 w 451635"/>
              <a:gd name="connsiteY12" fmla="*/ 330124 h 387116"/>
              <a:gd name="connsiteX13" fmla="*/ 376901 w 451635"/>
              <a:gd name="connsiteY13" fmla="*/ 326898 h 387116"/>
              <a:gd name="connsiteX14" fmla="*/ 376901 w 451635"/>
              <a:gd name="connsiteY14" fmla="*/ 347329 h 387116"/>
              <a:gd name="connsiteX15" fmla="*/ 333888 w 451635"/>
              <a:gd name="connsiteY15" fmla="*/ 276358 h 387116"/>
              <a:gd name="connsiteX16" fmla="*/ 355394 w 451635"/>
              <a:gd name="connsiteY16" fmla="*/ 273132 h 387116"/>
              <a:gd name="connsiteX17" fmla="*/ 355394 w 451635"/>
              <a:gd name="connsiteY17" fmla="*/ 293563 h 387116"/>
              <a:gd name="connsiteX18" fmla="*/ 333888 w 451635"/>
              <a:gd name="connsiteY18" fmla="*/ 297327 h 387116"/>
              <a:gd name="connsiteX19" fmla="*/ 333888 w 451635"/>
              <a:gd name="connsiteY19" fmla="*/ 276358 h 387116"/>
              <a:gd name="connsiteX20" fmla="*/ 333888 w 451635"/>
              <a:gd name="connsiteY20" fmla="*/ 353781 h 387116"/>
              <a:gd name="connsiteX21" fmla="*/ 312381 w 451635"/>
              <a:gd name="connsiteY21" fmla="*/ 354857 h 387116"/>
              <a:gd name="connsiteX22" fmla="*/ 312381 w 451635"/>
              <a:gd name="connsiteY22" fmla="*/ 333350 h 387116"/>
              <a:gd name="connsiteX23" fmla="*/ 333888 w 451635"/>
              <a:gd name="connsiteY23" fmla="*/ 332275 h 387116"/>
              <a:gd name="connsiteX24" fmla="*/ 333888 w 451635"/>
              <a:gd name="connsiteY24" fmla="*/ 353781 h 387116"/>
              <a:gd name="connsiteX25" fmla="*/ 290875 w 451635"/>
              <a:gd name="connsiteY25" fmla="*/ 301090 h 387116"/>
              <a:gd name="connsiteX26" fmla="*/ 290875 w 451635"/>
              <a:gd name="connsiteY26" fmla="*/ 279584 h 387116"/>
              <a:gd name="connsiteX27" fmla="*/ 312381 w 451635"/>
              <a:gd name="connsiteY27" fmla="*/ 278509 h 387116"/>
              <a:gd name="connsiteX28" fmla="*/ 312381 w 451635"/>
              <a:gd name="connsiteY28" fmla="*/ 300015 h 387116"/>
              <a:gd name="connsiteX29" fmla="*/ 290875 w 451635"/>
              <a:gd name="connsiteY29" fmla="*/ 301090 h 387116"/>
              <a:gd name="connsiteX30" fmla="*/ 290875 w 451635"/>
              <a:gd name="connsiteY30" fmla="*/ 354857 h 387116"/>
              <a:gd name="connsiteX31" fmla="*/ 269368 w 451635"/>
              <a:gd name="connsiteY31" fmla="*/ 353781 h 387116"/>
              <a:gd name="connsiteX32" fmla="*/ 269368 w 451635"/>
              <a:gd name="connsiteY32" fmla="*/ 333350 h 387116"/>
              <a:gd name="connsiteX33" fmla="*/ 280122 w 451635"/>
              <a:gd name="connsiteY33" fmla="*/ 333350 h 387116"/>
              <a:gd name="connsiteX34" fmla="*/ 290875 w 451635"/>
              <a:gd name="connsiteY34" fmla="*/ 333350 h 387116"/>
              <a:gd name="connsiteX35" fmla="*/ 290875 w 451635"/>
              <a:gd name="connsiteY35" fmla="*/ 354857 h 387116"/>
              <a:gd name="connsiteX36" fmla="*/ 247862 w 451635"/>
              <a:gd name="connsiteY36" fmla="*/ 278509 h 387116"/>
              <a:gd name="connsiteX37" fmla="*/ 269368 w 451635"/>
              <a:gd name="connsiteY37" fmla="*/ 279584 h 387116"/>
              <a:gd name="connsiteX38" fmla="*/ 269368 w 451635"/>
              <a:gd name="connsiteY38" fmla="*/ 301090 h 387116"/>
              <a:gd name="connsiteX39" fmla="*/ 247862 w 451635"/>
              <a:gd name="connsiteY39" fmla="*/ 300015 h 387116"/>
              <a:gd name="connsiteX40" fmla="*/ 247862 w 451635"/>
              <a:gd name="connsiteY40" fmla="*/ 278509 h 387116"/>
              <a:gd name="connsiteX41" fmla="*/ 247862 w 451635"/>
              <a:gd name="connsiteY41" fmla="*/ 351093 h 387116"/>
              <a:gd name="connsiteX42" fmla="*/ 226355 w 451635"/>
              <a:gd name="connsiteY42" fmla="*/ 347329 h 387116"/>
              <a:gd name="connsiteX43" fmla="*/ 226355 w 451635"/>
              <a:gd name="connsiteY43" fmla="*/ 330124 h 387116"/>
              <a:gd name="connsiteX44" fmla="*/ 247862 w 451635"/>
              <a:gd name="connsiteY44" fmla="*/ 332275 h 387116"/>
              <a:gd name="connsiteX45" fmla="*/ 247862 w 451635"/>
              <a:gd name="connsiteY45" fmla="*/ 351093 h 387116"/>
              <a:gd name="connsiteX46" fmla="*/ 204849 w 451635"/>
              <a:gd name="connsiteY46" fmla="*/ 293563 h 387116"/>
              <a:gd name="connsiteX47" fmla="*/ 204849 w 451635"/>
              <a:gd name="connsiteY47" fmla="*/ 272594 h 387116"/>
              <a:gd name="connsiteX48" fmla="*/ 226355 w 451635"/>
              <a:gd name="connsiteY48" fmla="*/ 275820 h 387116"/>
              <a:gd name="connsiteX49" fmla="*/ 226355 w 451635"/>
              <a:gd name="connsiteY49" fmla="*/ 297327 h 387116"/>
              <a:gd name="connsiteX50" fmla="*/ 204849 w 451635"/>
              <a:gd name="connsiteY50" fmla="*/ 293563 h 387116"/>
              <a:gd name="connsiteX51" fmla="*/ 204849 w 451635"/>
              <a:gd name="connsiteY51" fmla="*/ 340877 h 387116"/>
              <a:gd name="connsiteX52" fmla="*/ 183343 w 451635"/>
              <a:gd name="connsiteY52" fmla="*/ 322597 h 387116"/>
              <a:gd name="connsiteX53" fmla="*/ 183343 w 451635"/>
              <a:gd name="connsiteY53" fmla="*/ 321522 h 387116"/>
              <a:gd name="connsiteX54" fmla="*/ 183880 w 451635"/>
              <a:gd name="connsiteY54" fmla="*/ 321522 h 387116"/>
              <a:gd name="connsiteX55" fmla="*/ 188182 w 451635"/>
              <a:gd name="connsiteY55" fmla="*/ 322597 h 387116"/>
              <a:gd name="connsiteX56" fmla="*/ 204849 w 451635"/>
              <a:gd name="connsiteY56" fmla="*/ 326361 h 387116"/>
              <a:gd name="connsiteX57" fmla="*/ 204849 w 451635"/>
              <a:gd name="connsiteY57" fmla="*/ 340877 h 387116"/>
              <a:gd name="connsiteX58" fmla="*/ 118823 w 451635"/>
              <a:gd name="connsiteY58" fmla="*/ 267755 h 387116"/>
              <a:gd name="connsiteX59" fmla="*/ 129576 w 451635"/>
              <a:gd name="connsiteY59" fmla="*/ 268293 h 387116"/>
              <a:gd name="connsiteX60" fmla="*/ 129576 w 451635"/>
              <a:gd name="connsiteY60" fmla="*/ 268831 h 387116"/>
              <a:gd name="connsiteX61" fmla="*/ 134953 w 451635"/>
              <a:gd name="connsiteY61" fmla="*/ 289800 h 387116"/>
              <a:gd name="connsiteX62" fmla="*/ 118823 w 451635"/>
              <a:gd name="connsiteY62" fmla="*/ 288724 h 387116"/>
              <a:gd name="connsiteX63" fmla="*/ 118823 w 451635"/>
              <a:gd name="connsiteY63" fmla="*/ 267755 h 387116"/>
              <a:gd name="connsiteX64" fmla="*/ 97317 w 451635"/>
              <a:gd name="connsiteY64" fmla="*/ 203236 h 387116"/>
              <a:gd name="connsiteX65" fmla="*/ 118823 w 451635"/>
              <a:gd name="connsiteY65" fmla="*/ 206462 h 387116"/>
              <a:gd name="connsiteX66" fmla="*/ 118823 w 451635"/>
              <a:gd name="connsiteY66" fmla="*/ 227968 h 387116"/>
              <a:gd name="connsiteX67" fmla="*/ 97317 w 451635"/>
              <a:gd name="connsiteY67" fmla="*/ 224205 h 387116"/>
              <a:gd name="connsiteX68" fmla="*/ 97317 w 451635"/>
              <a:gd name="connsiteY68" fmla="*/ 203236 h 387116"/>
              <a:gd name="connsiteX69" fmla="*/ 97317 w 451635"/>
              <a:gd name="connsiteY69" fmla="*/ 286574 h 387116"/>
              <a:gd name="connsiteX70" fmla="*/ 75810 w 451635"/>
              <a:gd name="connsiteY70" fmla="*/ 282810 h 387116"/>
              <a:gd name="connsiteX71" fmla="*/ 75810 w 451635"/>
              <a:gd name="connsiteY71" fmla="*/ 261841 h 387116"/>
              <a:gd name="connsiteX72" fmla="*/ 97317 w 451635"/>
              <a:gd name="connsiteY72" fmla="*/ 265067 h 387116"/>
              <a:gd name="connsiteX73" fmla="*/ 97317 w 451635"/>
              <a:gd name="connsiteY73" fmla="*/ 286574 h 387116"/>
              <a:gd name="connsiteX74" fmla="*/ 54304 w 451635"/>
              <a:gd name="connsiteY74" fmla="*/ 198935 h 387116"/>
              <a:gd name="connsiteX75" fmla="*/ 54304 w 451635"/>
              <a:gd name="connsiteY75" fmla="*/ 189257 h 387116"/>
              <a:gd name="connsiteX76" fmla="*/ 75810 w 451635"/>
              <a:gd name="connsiteY76" fmla="*/ 197322 h 387116"/>
              <a:gd name="connsiteX77" fmla="*/ 75810 w 451635"/>
              <a:gd name="connsiteY77" fmla="*/ 217215 h 387116"/>
              <a:gd name="connsiteX78" fmla="*/ 54304 w 451635"/>
              <a:gd name="connsiteY78" fmla="*/ 198935 h 387116"/>
              <a:gd name="connsiteX79" fmla="*/ 54304 w 451635"/>
              <a:gd name="connsiteY79" fmla="*/ 276358 h 387116"/>
              <a:gd name="connsiteX80" fmla="*/ 32797 w 451635"/>
              <a:gd name="connsiteY80" fmla="*/ 258078 h 387116"/>
              <a:gd name="connsiteX81" fmla="*/ 32797 w 451635"/>
              <a:gd name="connsiteY81" fmla="*/ 248400 h 387116"/>
              <a:gd name="connsiteX82" fmla="*/ 54304 w 451635"/>
              <a:gd name="connsiteY82" fmla="*/ 256465 h 387116"/>
              <a:gd name="connsiteX83" fmla="*/ 54304 w 451635"/>
              <a:gd name="connsiteY83" fmla="*/ 276358 h 387116"/>
              <a:gd name="connsiteX84" fmla="*/ 32797 w 451635"/>
              <a:gd name="connsiteY84" fmla="*/ 108608 h 387116"/>
              <a:gd name="connsiteX85" fmla="*/ 54304 w 451635"/>
              <a:gd name="connsiteY85" fmla="*/ 116673 h 387116"/>
              <a:gd name="connsiteX86" fmla="*/ 54304 w 451635"/>
              <a:gd name="connsiteY86" fmla="*/ 136566 h 387116"/>
              <a:gd name="connsiteX87" fmla="*/ 32797 w 451635"/>
              <a:gd name="connsiteY87" fmla="*/ 118286 h 387116"/>
              <a:gd name="connsiteX88" fmla="*/ 32797 w 451635"/>
              <a:gd name="connsiteY88" fmla="*/ 108608 h 387116"/>
              <a:gd name="connsiteX89" fmla="*/ 97317 w 451635"/>
              <a:gd name="connsiteY89" fmla="*/ 125813 h 387116"/>
              <a:gd name="connsiteX90" fmla="*/ 97317 w 451635"/>
              <a:gd name="connsiteY90" fmla="*/ 147319 h 387116"/>
              <a:gd name="connsiteX91" fmla="*/ 75810 w 451635"/>
              <a:gd name="connsiteY91" fmla="*/ 143556 h 387116"/>
              <a:gd name="connsiteX92" fmla="*/ 75810 w 451635"/>
              <a:gd name="connsiteY92" fmla="*/ 122587 h 387116"/>
              <a:gd name="connsiteX93" fmla="*/ 97317 w 451635"/>
              <a:gd name="connsiteY93" fmla="*/ 125813 h 387116"/>
              <a:gd name="connsiteX94" fmla="*/ 151083 w 451635"/>
              <a:gd name="connsiteY94" fmla="*/ 32260 h 387116"/>
              <a:gd name="connsiteX95" fmla="*/ 269368 w 451635"/>
              <a:gd name="connsiteY95" fmla="*/ 64519 h 387116"/>
              <a:gd name="connsiteX96" fmla="*/ 151083 w 451635"/>
              <a:gd name="connsiteY96" fmla="*/ 96779 h 387116"/>
              <a:gd name="connsiteX97" fmla="*/ 32797 w 451635"/>
              <a:gd name="connsiteY97" fmla="*/ 64519 h 387116"/>
              <a:gd name="connsiteX98" fmla="*/ 151083 w 451635"/>
              <a:gd name="connsiteY98" fmla="*/ 32260 h 387116"/>
              <a:gd name="connsiteX99" fmla="*/ 183343 w 451635"/>
              <a:gd name="connsiteY99" fmla="*/ 287111 h 387116"/>
              <a:gd name="connsiteX100" fmla="*/ 161836 w 451635"/>
              <a:gd name="connsiteY100" fmla="*/ 268831 h 387116"/>
              <a:gd name="connsiteX101" fmla="*/ 161836 w 451635"/>
              <a:gd name="connsiteY101" fmla="*/ 259153 h 387116"/>
              <a:gd name="connsiteX102" fmla="*/ 183343 w 451635"/>
              <a:gd name="connsiteY102" fmla="*/ 267218 h 387116"/>
              <a:gd name="connsiteX103" fmla="*/ 183343 w 451635"/>
              <a:gd name="connsiteY103" fmla="*/ 287111 h 387116"/>
              <a:gd name="connsiteX104" fmla="*/ 247862 w 451635"/>
              <a:gd name="connsiteY104" fmla="*/ 136566 h 387116"/>
              <a:gd name="connsiteX105" fmla="*/ 247862 w 451635"/>
              <a:gd name="connsiteY105" fmla="*/ 117210 h 387116"/>
              <a:gd name="connsiteX106" fmla="*/ 269368 w 451635"/>
              <a:gd name="connsiteY106" fmla="*/ 108608 h 387116"/>
              <a:gd name="connsiteX107" fmla="*/ 269368 w 451635"/>
              <a:gd name="connsiteY107" fmla="*/ 118286 h 387116"/>
              <a:gd name="connsiteX108" fmla="*/ 247862 w 451635"/>
              <a:gd name="connsiteY108" fmla="*/ 136566 h 387116"/>
              <a:gd name="connsiteX109" fmla="*/ 204849 w 451635"/>
              <a:gd name="connsiteY109" fmla="*/ 146782 h 387116"/>
              <a:gd name="connsiteX110" fmla="*/ 204849 w 451635"/>
              <a:gd name="connsiteY110" fmla="*/ 125813 h 387116"/>
              <a:gd name="connsiteX111" fmla="*/ 226355 w 451635"/>
              <a:gd name="connsiteY111" fmla="*/ 122587 h 387116"/>
              <a:gd name="connsiteX112" fmla="*/ 226355 w 451635"/>
              <a:gd name="connsiteY112" fmla="*/ 143018 h 387116"/>
              <a:gd name="connsiteX113" fmla="*/ 204849 w 451635"/>
              <a:gd name="connsiteY113" fmla="*/ 146782 h 387116"/>
              <a:gd name="connsiteX114" fmla="*/ 161836 w 451635"/>
              <a:gd name="connsiteY114" fmla="*/ 150545 h 387116"/>
              <a:gd name="connsiteX115" fmla="*/ 161836 w 451635"/>
              <a:gd name="connsiteY115" fmla="*/ 129039 h 387116"/>
              <a:gd name="connsiteX116" fmla="*/ 183343 w 451635"/>
              <a:gd name="connsiteY116" fmla="*/ 127963 h 387116"/>
              <a:gd name="connsiteX117" fmla="*/ 183343 w 451635"/>
              <a:gd name="connsiteY117" fmla="*/ 149470 h 387116"/>
              <a:gd name="connsiteX118" fmla="*/ 161836 w 451635"/>
              <a:gd name="connsiteY118" fmla="*/ 150545 h 387116"/>
              <a:gd name="connsiteX119" fmla="*/ 118823 w 451635"/>
              <a:gd name="connsiteY119" fmla="*/ 149470 h 387116"/>
              <a:gd name="connsiteX120" fmla="*/ 118823 w 451635"/>
              <a:gd name="connsiteY120" fmla="*/ 127963 h 387116"/>
              <a:gd name="connsiteX121" fmla="*/ 140330 w 451635"/>
              <a:gd name="connsiteY121" fmla="*/ 129039 h 387116"/>
              <a:gd name="connsiteX122" fmla="*/ 140330 w 451635"/>
              <a:gd name="connsiteY122" fmla="*/ 150545 h 387116"/>
              <a:gd name="connsiteX123" fmla="*/ 118823 w 451635"/>
              <a:gd name="connsiteY123" fmla="*/ 149470 h 387116"/>
              <a:gd name="connsiteX124" fmla="*/ 398407 w 451635"/>
              <a:gd name="connsiteY124" fmla="*/ 215065 h 387116"/>
              <a:gd name="connsiteX125" fmla="*/ 280122 w 451635"/>
              <a:gd name="connsiteY125" fmla="*/ 247324 h 387116"/>
              <a:gd name="connsiteX126" fmla="*/ 161836 w 451635"/>
              <a:gd name="connsiteY126" fmla="*/ 215065 h 387116"/>
              <a:gd name="connsiteX127" fmla="*/ 280122 w 451635"/>
              <a:gd name="connsiteY127" fmla="*/ 182805 h 387116"/>
              <a:gd name="connsiteX128" fmla="*/ 398407 w 451635"/>
              <a:gd name="connsiteY128" fmla="*/ 215065 h 387116"/>
              <a:gd name="connsiteX129" fmla="*/ 430667 w 451635"/>
              <a:gd name="connsiteY129" fmla="*/ 231194 h 387116"/>
              <a:gd name="connsiteX130" fmla="*/ 430667 w 451635"/>
              <a:gd name="connsiteY130" fmla="*/ 215065 h 387116"/>
              <a:gd name="connsiteX131" fmla="*/ 372062 w 451635"/>
              <a:gd name="connsiteY131" fmla="*/ 161298 h 387116"/>
              <a:gd name="connsiteX132" fmla="*/ 322059 w 451635"/>
              <a:gd name="connsiteY132" fmla="*/ 152696 h 387116"/>
              <a:gd name="connsiteX133" fmla="*/ 322597 w 451635"/>
              <a:gd name="connsiteY133" fmla="*/ 145169 h 387116"/>
              <a:gd name="connsiteX134" fmla="*/ 301090 w 451635"/>
              <a:gd name="connsiteY134" fmla="*/ 107532 h 387116"/>
              <a:gd name="connsiteX135" fmla="*/ 301090 w 451635"/>
              <a:gd name="connsiteY135" fmla="*/ 64519 h 387116"/>
              <a:gd name="connsiteX136" fmla="*/ 242485 w 451635"/>
              <a:gd name="connsiteY136" fmla="*/ 10753 h 387116"/>
              <a:gd name="connsiteX137" fmla="*/ 150545 w 451635"/>
              <a:gd name="connsiteY137" fmla="*/ 0 h 387116"/>
              <a:gd name="connsiteX138" fmla="*/ 0 w 451635"/>
              <a:gd name="connsiteY138" fmla="*/ 64519 h 387116"/>
              <a:gd name="connsiteX139" fmla="*/ 0 w 451635"/>
              <a:gd name="connsiteY139" fmla="*/ 118286 h 387116"/>
              <a:gd name="connsiteX140" fmla="*/ 21506 w 451635"/>
              <a:gd name="connsiteY140" fmla="*/ 155922 h 387116"/>
              <a:gd name="connsiteX141" fmla="*/ 21506 w 451635"/>
              <a:gd name="connsiteY141" fmla="*/ 166137 h 387116"/>
              <a:gd name="connsiteX142" fmla="*/ 0 w 451635"/>
              <a:gd name="connsiteY142" fmla="*/ 204311 h 387116"/>
              <a:gd name="connsiteX143" fmla="*/ 0 w 451635"/>
              <a:gd name="connsiteY143" fmla="*/ 258078 h 387116"/>
              <a:gd name="connsiteX144" fmla="*/ 58605 w 451635"/>
              <a:gd name="connsiteY144" fmla="*/ 311844 h 387116"/>
              <a:gd name="connsiteX145" fmla="*/ 150545 w 451635"/>
              <a:gd name="connsiteY145" fmla="*/ 322597 h 387116"/>
              <a:gd name="connsiteX146" fmla="*/ 209150 w 451635"/>
              <a:gd name="connsiteY146" fmla="*/ 376363 h 387116"/>
              <a:gd name="connsiteX147" fmla="*/ 301090 w 451635"/>
              <a:gd name="connsiteY147" fmla="*/ 387116 h 387116"/>
              <a:gd name="connsiteX148" fmla="*/ 451636 w 451635"/>
              <a:gd name="connsiteY148" fmla="*/ 322597 h 387116"/>
              <a:gd name="connsiteX149" fmla="*/ 451636 w 451635"/>
              <a:gd name="connsiteY149" fmla="*/ 268831 h 387116"/>
              <a:gd name="connsiteX150" fmla="*/ 430667 w 451635"/>
              <a:gd name="connsiteY150" fmla="*/ 231194 h 38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451635" h="387116">
                <a:moveTo>
                  <a:pt x="419914" y="322597"/>
                </a:moveTo>
                <a:cubicBezTo>
                  <a:pt x="419914" y="329587"/>
                  <a:pt x="411849" y="336038"/>
                  <a:pt x="398407" y="340877"/>
                </a:cubicBezTo>
                <a:lnTo>
                  <a:pt x="398407" y="321522"/>
                </a:lnTo>
                <a:cubicBezTo>
                  <a:pt x="405934" y="319371"/>
                  <a:pt x="413462" y="316145"/>
                  <a:pt x="419914" y="312919"/>
                </a:cubicBezTo>
                <a:lnTo>
                  <a:pt x="419914" y="322597"/>
                </a:lnTo>
                <a:close/>
                <a:moveTo>
                  <a:pt x="376901" y="287111"/>
                </a:moveTo>
                <a:lnTo>
                  <a:pt x="376901" y="267755"/>
                </a:lnTo>
                <a:cubicBezTo>
                  <a:pt x="384428" y="265605"/>
                  <a:pt x="391955" y="262379"/>
                  <a:pt x="398407" y="259153"/>
                </a:cubicBezTo>
                <a:lnTo>
                  <a:pt x="398407" y="268831"/>
                </a:lnTo>
                <a:cubicBezTo>
                  <a:pt x="398407" y="275820"/>
                  <a:pt x="390342" y="282272"/>
                  <a:pt x="376901" y="287111"/>
                </a:cubicBezTo>
                <a:close/>
                <a:moveTo>
                  <a:pt x="376901" y="347329"/>
                </a:moveTo>
                <a:cubicBezTo>
                  <a:pt x="370449" y="348942"/>
                  <a:pt x="362922" y="350018"/>
                  <a:pt x="355394" y="351093"/>
                </a:cubicBezTo>
                <a:lnTo>
                  <a:pt x="355394" y="330124"/>
                </a:lnTo>
                <a:cubicBezTo>
                  <a:pt x="362384" y="329049"/>
                  <a:pt x="369911" y="327974"/>
                  <a:pt x="376901" y="326898"/>
                </a:cubicBezTo>
                <a:lnTo>
                  <a:pt x="376901" y="347329"/>
                </a:lnTo>
                <a:close/>
                <a:moveTo>
                  <a:pt x="333888" y="276358"/>
                </a:moveTo>
                <a:cubicBezTo>
                  <a:pt x="340877" y="275283"/>
                  <a:pt x="348405" y="274207"/>
                  <a:pt x="355394" y="273132"/>
                </a:cubicBezTo>
                <a:lnTo>
                  <a:pt x="355394" y="293563"/>
                </a:lnTo>
                <a:cubicBezTo>
                  <a:pt x="348942" y="295176"/>
                  <a:pt x="341415" y="296251"/>
                  <a:pt x="333888" y="297327"/>
                </a:cubicBezTo>
                <a:lnTo>
                  <a:pt x="333888" y="276358"/>
                </a:lnTo>
                <a:close/>
                <a:moveTo>
                  <a:pt x="333888" y="353781"/>
                </a:moveTo>
                <a:cubicBezTo>
                  <a:pt x="326898" y="354319"/>
                  <a:pt x="319909" y="354857"/>
                  <a:pt x="312381" y="354857"/>
                </a:cubicBezTo>
                <a:lnTo>
                  <a:pt x="312381" y="333350"/>
                </a:lnTo>
                <a:cubicBezTo>
                  <a:pt x="318833" y="333350"/>
                  <a:pt x="326361" y="332812"/>
                  <a:pt x="333888" y="332275"/>
                </a:cubicBezTo>
                <a:lnTo>
                  <a:pt x="333888" y="353781"/>
                </a:lnTo>
                <a:close/>
                <a:moveTo>
                  <a:pt x="290875" y="301090"/>
                </a:moveTo>
                <a:lnTo>
                  <a:pt x="290875" y="279584"/>
                </a:lnTo>
                <a:cubicBezTo>
                  <a:pt x="297327" y="279584"/>
                  <a:pt x="304854" y="279046"/>
                  <a:pt x="312381" y="278509"/>
                </a:cubicBezTo>
                <a:lnTo>
                  <a:pt x="312381" y="300015"/>
                </a:lnTo>
                <a:cubicBezTo>
                  <a:pt x="305392" y="300553"/>
                  <a:pt x="298402" y="300553"/>
                  <a:pt x="290875" y="301090"/>
                </a:cubicBezTo>
                <a:close/>
                <a:moveTo>
                  <a:pt x="290875" y="354857"/>
                </a:moveTo>
                <a:cubicBezTo>
                  <a:pt x="283348" y="354857"/>
                  <a:pt x="276358" y="354319"/>
                  <a:pt x="269368" y="353781"/>
                </a:cubicBezTo>
                <a:lnTo>
                  <a:pt x="269368" y="333350"/>
                </a:lnTo>
                <a:cubicBezTo>
                  <a:pt x="273132" y="333350"/>
                  <a:pt x="276358" y="333350"/>
                  <a:pt x="280122" y="333350"/>
                </a:cubicBezTo>
                <a:cubicBezTo>
                  <a:pt x="283348" y="333350"/>
                  <a:pt x="287111" y="333350"/>
                  <a:pt x="290875" y="333350"/>
                </a:cubicBezTo>
                <a:lnTo>
                  <a:pt x="290875" y="354857"/>
                </a:lnTo>
                <a:close/>
                <a:moveTo>
                  <a:pt x="247862" y="278509"/>
                </a:moveTo>
                <a:cubicBezTo>
                  <a:pt x="254852" y="279046"/>
                  <a:pt x="261841" y="279584"/>
                  <a:pt x="269368" y="279584"/>
                </a:cubicBezTo>
                <a:lnTo>
                  <a:pt x="269368" y="301090"/>
                </a:lnTo>
                <a:cubicBezTo>
                  <a:pt x="261841" y="301090"/>
                  <a:pt x="254852" y="300553"/>
                  <a:pt x="247862" y="300015"/>
                </a:cubicBezTo>
                <a:lnTo>
                  <a:pt x="247862" y="278509"/>
                </a:lnTo>
                <a:close/>
                <a:moveTo>
                  <a:pt x="247862" y="351093"/>
                </a:moveTo>
                <a:cubicBezTo>
                  <a:pt x="240335" y="350018"/>
                  <a:pt x="232807" y="348942"/>
                  <a:pt x="226355" y="347329"/>
                </a:cubicBezTo>
                <a:lnTo>
                  <a:pt x="226355" y="330124"/>
                </a:lnTo>
                <a:cubicBezTo>
                  <a:pt x="233345" y="331199"/>
                  <a:pt x="240335" y="331737"/>
                  <a:pt x="247862" y="332275"/>
                </a:cubicBezTo>
                <a:lnTo>
                  <a:pt x="247862" y="351093"/>
                </a:lnTo>
                <a:close/>
                <a:moveTo>
                  <a:pt x="204849" y="293563"/>
                </a:moveTo>
                <a:lnTo>
                  <a:pt x="204849" y="272594"/>
                </a:lnTo>
                <a:cubicBezTo>
                  <a:pt x="211839" y="273670"/>
                  <a:pt x="218828" y="275283"/>
                  <a:pt x="226355" y="275820"/>
                </a:cubicBezTo>
                <a:lnTo>
                  <a:pt x="226355" y="297327"/>
                </a:lnTo>
                <a:cubicBezTo>
                  <a:pt x="218828" y="296251"/>
                  <a:pt x="211301" y="295176"/>
                  <a:pt x="204849" y="293563"/>
                </a:cubicBezTo>
                <a:close/>
                <a:moveTo>
                  <a:pt x="204849" y="340877"/>
                </a:moveTo>
                <a:cubicBezTo>
                  <a:pt x="191407" y="335501"/>
                  <a:pt x="183343" y="329049"/>
                  <a:pt x="183343" y="322597"/>
                </a:cubicBezTo>
                <a:lnTo>
                  <a:pt x="183343" y="321522"/>
                </a:lnTo>
                <a:cubicBezTo>
                  <a:pt x="183343" y="321522"/>
                  <a:pt x="183343" y="321522"/>
                  <a:pt x="183880" y="321522"/>
                </a:cubicBezTo>
                <a:cubicBezTo>
                  <a:pt x="185493" y="322059"/>
                  <a:pt x="186569" y="322597"/>
                  <a:pt x="188182" y="322597"/>
                </a:cubicBezTo>
                <a:cubicBezTo>
                  <a:pt x="193558" y="324210"/>
                  <a:pt x="198935" y="325285"/>
                  <a:pt x="204849" y="326361"/>
                </a:cubicBezTo>
                <a:lnTo>
                  <a:pt x="204849" y="340877"/>
                </a:lnTo>
                <a:close/>
                <a:moveTo>
                  <a:pt x="118823" y="267755"/>
                </a:moveTo>
                <a:cubicBezTo>
                  <a:pt x="122587" y="267755"/>
                  <a:pt x="125813" y="268293"/>
                  <a:pt x="129576" y="268293"/>
                </a:cubicBezTo>
                <a:lnTo>
                  <a:pt x="129576" y="268831"/>
                </a:lnTo>
                <a:cubicBezTo>
                  <a:pt x="129576" y="276358"/>
                  <a:pt x="131189" y="283885"/>
                  <a:pt x="134953" y="289800"/>
                </a:cubicBezTo>
                <a:cubicBezTo>
                  <a:pt x="129576" y="289800"/>
                  <a:pt x="124200" y="289262"/>
                  <a:pt x="118823" y="288724"/>
                </a:cubicBezTo>
                <a:lnTo>
                  <a:pt x="118823" y="267755"/>
                </a:lnTo>
                <a:close/>
                <a:moveTo>
                  <a:pt x="97317" y="203236"/>
                </a:moveTo>
                <a:cubicBezTo>
                  <a:pt x="104306" y="204311"/>
                  <a:pt x="111296" y="205924"/>
                  <a:pt x="118823" y="206462"/>
                </a:cubicBezTo>
                <a:lnTo>
                  <a:pt x="118823" y="227968"/>
                </a:lnTo>
                <a:cubicBezTo>
                  <a:pt x="111296" y="226893"/>
                  <a:pt x="103769" y="225818"/>
                  <a:pt x="97317" y="224205"/>
                </a:cubicBezTo>
                <a:lnTo>
                  <a:pt x="97317" y="203236"/>
                </a:lnTo>
                <a:close/>
                <a:moveTo>
                  <a:pt x="97317" y="286574"/>
                </a:moveTo>
                <a:cubicBezTo>
                  <a:pt x="89789" y="285498"/>
                  <a:pt x="82262" y="284423"/>
                  <a:pt x="75810" y="282810"/>
                </a:cubicBezTo>
                <a:lnTo>
                  <a:pt x="75810" y="261841"/>
                </a:lnTo>
                <a:cubicBezTo>
                  <a:pt x="82800" y="262916"/>
                  <a:pt x="89789" y="264529"/>
                  <a:pt x="97317" y="265067"/>
                </a:cubicBezTo>
                <a:lnTo>
                  <a:pt x="97317" y="286574"/>
                </a:lnTo>
                <a:close/>
                <a:moveTo>
                  <a:pt x="54304" y="198935"/>
                </a:moveTo>
                <a:lnTo>
                  <a:pt x="54304" y="189257"/>
                </a:lnTo>
                <a:cubicBezTo>
                  <a:pt x="60756" y="192483"/>
                  <a:pt x="67745" y="195171"/>
                  <a:pt x="75810" y="197322"/>
                </a:cubicBezTo>
                <a:lnTo>
                  <a:pt x="75810" y="217215"/>
                </a:lnTo>
                <a:cubicBezTo>
                  <a:pt x="62369" y="212376"/>
                  <a:pt x="54304" y="205924"/>
                  <a:pt x="54304" y="198935"/>
                </a:cubicBezTo>
                <a:close/>
                <a:moveTo>
                  <a:pt x="54304" y="276358"/>
                </a:moveTo>
                <a:cubicBezTo>
                  <a:pt x="40862" y="270981"/>
                  <a:pt x="32797" y="264529"/>
                  <a:pt x="32797" y="258078"/>
                </a:cubicBezTo>
                <a:lnTo>
                  <a:pt x="32797" y="248400"/>
                </a:lnTo>
                <a:cubicBezTo>
                  <a:pt x="39249" y="251626"/>
                  <a:pt x="46239" y="254314"/>
                  <a:pt x="54304" y="256465"/>
                </a:cubicBezTo>
                <a:lnTo>
                  <a:pt x="54304" y="276358"/>
                </a:lnTo>
                <a:close/>
                <a:moveTo>
                  <a:pt x="32797" y="108608"/>
                </a:moveTo>
                <a:cubicBezTo>
                  <a:pt x="39249" y="111834"/>
                  <a:pt x="46239" y="114522"/>
                  <a:pt x="54304" y="116673"/>
                </a:cubicBezTo>
                <a:lnTo>
                  <a:pt x="54304" y="136566"/>
                </a:lnTo>
                <a:cubicBezTo>
                  <a:pt x="40862" y="131189"/>
                  <a:pt x="32797" y="124737"/>
                  <a:pt x="32797" y="118286"/>
                </a:cubicBezTo>
                <a:lnTo>
                  <a:pt x="32797" y="108608"/>
                </a:lnTo>
                <a:close/>
                <a:moveTo>
                  <a:pt x="97317" y="125813"/>
                </a:moveTo>
                <a:lnTo>
                  <a:pt x="97317" y="147319"/>
                </a:lnTo>
                <a:cubicBezTo>
                  <a:pt x="89789" y="146244"/>
                  <a:pt x="82262" y="145169"/>
                  <a:pt x="75810" y="143556"/>
                </a:cubicBezTo>
                <a:lnTo>
                  <a:pt x="75810" y="122587"/>
                </a:lnTo>
                <a:cubicBezTo>
                  <a:pt x="82800" y="123662"/>
                  <a:pt x="89789" y="124737"/>
                  <a:pt x="97317" y="125813"/>
                </a:cubicBezTo>
                <a:close/>
                <a:moveTo>
                  <a:pt x="151083" y="32260"/>
                </a:moveTo>
                <a:cubicBezTo>
                  <a:pt x="216678" y="32260"/>
                  <a:pt x="269368" y="46777"/>
                  <a:pt x="269368" y="64519"/>
                </a:cubicBezTo>
                <a:cubicBezTo>
                  <a:pt x="269368" y="82262"/>
                  <a:pt x="216678" y="96779"/>
                  <a:pt x="151083" y="96779"/>
                </a:cubicBezTo>
                <a:cubicBezTo>
                  <a:pt x="85488" y="96779"/>
                  <a:pt x="32797" y="82262"/>
                  <a:pt x="32797" y="64519"/>
                </a:cubicBezTo>
                <a:cubicBezTo>
                  <a:pt x="32797" y="46777"/>
                  <a:pt x="85488" y="32260"/>
                  <a:pt x="151083" y="32260"/>
                </a:cubicBezTo>
                <a:close/>
                <a:moveTo>
                  <a:pt x="183343" y="287111"/>
                </a:moveTo>
                <a:cubicBezTo>
                  <a:pt x="169901" y="281735"/>
                  <a:pt x="161836" y="275283"/>
                  <a:pt x="161836" y="268831"/>
                </a:cubicBezTo>
                <a:lnTo>
                  <a:pt x="161836" y="259153"/>
                </a:lnTo>
                <a:cubicBezTo>
                  <a:pt x="168288" y="262379"/>
                  <a:pt x="175278" y="265067"/>
                  <a:pt x="183343" y="267218"/>
                </a:cubicBezTo>
                <a:lnTo>
                  <a:pt x="183343" y="287111"/>
                </a:lnTo>
                <a:close/>
                <a:moveTo>
                  <a:pt x="247862" y="136566"/>
                </a:moveTo>
                <a:lnTo>
                  <a:pt x="247862" y="117210"/>
                </a:lnTo>
                <a:cubicBezTo>
                  <a:pt x="255389" y="115060"/>
                  <a:pt x="262916" y="111834"/>
                  <a:pt x="269368" y="108608"/>
                </a:cubicBezTo>
                <a:lnTo>
                  <a:pt x="269368" y="118286"/>
                </a:lnTo>
                <a:cubicBezTo>
                  <a:pt x="269368" y="125275"/>
                  <a:pt x="261303" y="131727"/>
                  <a:pt x="247862" y="136566"/>
                </a:cubicBezTo>
                <a:close/>
                <a:moveTo>
                  <a:pt x="204849" y="146782"/>
                </a:moveTo>
                <a:lnTo>
                  <a:pt x="204849" y="125813"/>
                </a:lnTo>
                <a:cubicBezTo>
                  <a:pt x="211839" y="124737"/>
                  <a:pt x="219366" y="123662"/>
                  <a:pt x="226355" y="122587"/>
                </a:cubicBezTo>
                <a:lnTo>
                  <a:pt x="226355" y="143018"/>
                </a:lnTo>
                <a:cubicBezTo>
                  <a:pt x="219904" y="144631"/>
                  <a:pt x="212376" y="145706"/>
                  <a:pt x="204849" y="146782"/>
                </a:cubicBezTo>
                <a:close/>
                <a:moveTo>
                  <a:pt x="161836" y="150545"/>
                </a:moveTo>
                <a:lnTo>
                  <a:pt x="161836" y="129039"/>
                </a:lnTo>
                <a:cubicBezTo>
                  <a:pt x="168288" y="129039"/>
                  <a:pt x="175815" y="128501"/>
                  <a:pt x="183343" y="127963"/>
                </a:cubicBezTo>
                <a:lnTo>
                  <a:pt x="183343" y="149470"/>
                </a:lnTo>
                <a:cubicBezTo>
                  <a:pt x="176353" y="150008"/>
                  <a:pt x="169363" y="150008"/>
                  <a:pt x="161836" y="150545"/>
                </a:cubicBezTo>
                <a:close/>
                <a:moveTo>
                  <a:pt x="118823" y="149470"/>
                </a:moveTo>
                <a:lnTo>
                  <a:pt x="118823" y="127963"/>
                </a:lnTo>
                <a:cubicBezTo>
                  <a:pt x="125813" y="128501"/>
                  <a:pt x="132802" y="129039"/>
                  <a:pt x="140330" y="129039"/>
                </a:cubicBezTo>
                <a:lnTo>
                  <a:pt x="140330" y="150545"/>
                </a:lnTo>
                <a:cubicBezTo>
                  <a:pt x="132802" y="150008"/>
                  <a:pt x="125813" y="150008"/>
                  <a:pt x="118823" y="149470"/>
                </a:cubicBezTo>
                <a:close/>
                <a:moveTo>
                  <a:pt x="398407" y="215065"/>
                </a:moveTo>
                <a:cubicBezTo>
                  <a:pt x="398407" y="232807"/>
                  <a:pt x="345716" y="247324"/>
                  <a:pt x="280122" y="247324"/>
                </a:cubicBezTo>
                <a:cubicBezTo>
                  <a:pt x="214527" y="247324"/>
                  <a:pt x="161836" y="232807"/>
                  <a:pt x="161836" y="215065"/>
                </a:cubicBezTo>
                <a:cubicBezTo>
                  <a:pt x="161836" y="197322"/>
                  <a:pt x="214527" y="182805"/>
                  <a:pt x="280122" y="182805"/>
                </a:cubicBezTo>
                <a:cubicBezTo>
                  <a:pt x="345716" y="182805"/>
                  <a:pt x="398407" y="197322"/>
                  <a:pt x="398407" y="215065"/>
                </a:cubicBezTo>
                <a:close/>
                <a:moveTo>
                  <a:pt x="430667" y="231194"/>
                </a:moveTo>
                <a:lnTo>
                  <a:pt x="430667" y="215065"/>
                </a:lnTo>
                <a:cubicBezTo>
                  <a:pt x="430667" y="189794"/>
                  <a:pt x="410773" y="171514"/>
                  <a:pt x="372062" y="161298"/>
                </a:cubicBezTo>
                <a:cubicBezTo>
                  <a:pt x="357545" y="157535"/>
                  <a:pt x="340877" y="154309"/>
                  <a:pt x="322059" y="152696"/>
                </a:cubicBezTo>
                <a:cubicBezTo>
                  <a:pt x="322597" y="150545"/>
                  <a:pt x="322597" y="147857"/>
                  <a:pt x="322597" y="145169"/>
                </a:cubicBezTo>
                <a:cubicBezTo>
                  <a:pt x="322597" y="130114"/>
                  <a:pt x="315607" y="117210"/>
                  <a:pt x="301090" y="107532"/>
                </a:cubicBezTo>
                <a:lnTo>
                  <a:pt x="301090" y="64519"/>
                </a:lnTo>
                <a:cubicBezTo>
                  <a:pt x="301090" y="39249"/>
                  <a:pt x="281197" y="20969"/>
                  <a:pt x="242485" y="10753"/>
                </a:cubicBezTo>
                <a:cubicBezTo>
                  <a:pt x="217215" y="3764"/>
                  <a:pt x="184956" y="0"/>
                  <a:pt x="150545" y="0"/>
                </a:cubicBezTo>
                <a:cubicBezTo>
                  <a:pt x="105382" y="0"/>
                  <a:pt x="0" y="6452"/>
                  <a:pt x="0" y="64519"/>
                </a:cubicBezTo>
                <a:lnTo>
                  <a:pt x="0" y="118286"/>
                </a:lnTo>
                <a:cubicBezTo>
                  <a:pt x="0" y="133340"/>
                  <a:pt x="6990" y="146244"/>
                  <a:pt x="21506" y="155922"/>
                </a:cubicBezTo>
                <a:lnTo>
                  <a:pt x="21506" y="166137"/>
                </a:lnTo>
                <a:cubicBezTo>
                  <a:pt x="8603" y="175278"/>
                  <a:pt x="0" y="187644"/>
                  <a:pt x="0" y="204311"/>
                </a:cubicBezTo>
                <a:lnTo>
                  <a:pt x="0" y="258078"/>
                </a:lnTo>
                <a:cubicBezTo>
                  <a:pt x="0" y="283348"/>
                  <a:pt x="19893" y="301628"/>
                  <a:pt x="58605" y="311844"/>
                </a:cubicBezTo>
                <a:cubicBezTo>
                  <a:pt x="83875" y="318833"/>
                  <a:pt x="116135" y="322597"/>
                  <a:pt x="150545" y="322597"/>
                </a:cubicBezTo>
                <a:cubicBezTo>
                  <a:pt x="150545" y="347867"/>
                  <a:pt x="170439" y="366147"/>
                  <a:pt x="209150" y="376363"/>
                </a:cubicBezTo>
                <a:cubicBezTo>
                  <a:pt x="234420" y="383353"/>
                  <a:pt x="266680" y="387116"/>
                  <a:pt x="301090" y="387116"/>
                </a:cubicBezTo>
                <a:cubicBezTo>
                  <a:pt x="346254" y="387116"/>
                  <a:pt x="451636" y="380664"/>
                  <a:pt x="451636" y="322597"/>
                </a:cubicBezTo>
                <a:lnTo>
                  <a:pt x="451636" y="268831"/>
                </a:lnTo>
                <a:cubicBezTo>
                  <a:pt x="452173" y="253776"/>
                  <a:pt x="445184" y="240872"/>
                  <a:pt x="430667" y="231194"/>
                </a:cubicBez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  <a:ln w="5358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DF55647B-6250-409F-984B-A2399BBF51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599775" y="3395418"/>
            <a:ext cx="992451" cy="992451"/>
          </a:xfrm>
          <a:prstGeom prst="rect">
            <a:avLst/>
          </a:prstGeom>
          <a:noFill/>
          <a:ln w="6350">
            <a:solidFill>
              <a:schemeClr val="bg1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BCFE392D-023C-458B-ACB9-3EE3CF0C0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8" y="4586597"/>
            <a:ext cx="2199214" cy="2199214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1C103BF4-6952-8AC3-1804-3E78363BC2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0938844"/>
              </p:ext>
            </p:extLst>
          </p:nvPr>
        </p:nvGraphicFramePr>
        <p:xfrm>
          <a:off x="3638350" y="1070585"/>
          <a:ext cx="7034998" cy="4716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E42039E-4137-BA2D-C024-BD852BCFAAA7}"/>
              </a:ext>
            </a:extLst>
          </p:cNvPr>
          <p:cNvSpPr txBox="1"/>
          <p:nvPr/>
        </p:nvSpPr>
        <p:spPr>
          <a:xfrm>
            <a:off x="428607" y="1465297"/>
            <a:ext cx="302128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Недостаток витаминов, характерный для работников самых разных профессий, снижает их физическую и умственную работоспособность, приводит к быстрой утомляемости, снижает 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производительность </a:t>
            </a:r>
            <a:r>
              <a:rPr lang="ru-RU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труда. </a:t>
            </a:r>
          </a:p>
          <a:p>
            <a:r>
              <a:rPr lang="ru-RU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Так, например, работники, страдающие дефицитом витаминов, совершают ошибок на 40% больше, а их физическая выносливость снижена на 15-20% </a:t>
            </a:r>
          </a:p>
        </p:txBody>
      </p:sp>
    </p:spTree>
    <p:extLst>
      <p:ext uri="{BB962C8B-B14F-4D97-AF65-F5344CB8AC3E}">
        <p14:creationId xmlns:p14="http://schemas.microsoft.com/office/powerpoint/2010/main" val="61857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9FBBC14-8638-48F1-296E-0634EC036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BF354D-6335-BBB9-A4D8-07448A11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871" y="800417"/>
            <a:ext cx="7560000" cy="370166"/>
          </a:xfrm>
        </p:spPr>
        <p:txBody>
          <a:bodyPr rtlCol="0"/>
          <a:lstStyle/>
          <a:p>
            <a:pPr rtl="0"/>
            <a:r>
              <a:rPr lang="ru-RU" dirty="0"/>
              <a:t>Охрана труда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5E1D4F4-CA7B-D3C0-06D1-C2744C3F2A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smtClean="0"/>
              <a:pPr rtl="0"/>
              <a:t>11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A43B805-0E5F-155E-2910-68C072BDD9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70021" y="1409824"/>
            <a:ext cx="9711494" cy="667865"/>
          </a:xfrm>
        </p:spPr>
        <p:txBody>
          <a:bodyPr rtlCol="0"/>
          <a:lstStyle/>
          <a:p>
            <a:r>
              <a:rPr lang="ru-RU" dirty="0" smtClean="0"/>
              <a:t>Предусмотрено </a:t>
            </a:r>
            <a:r>
              <a:rPr lang="ru-RU" dirty="0"/>
              <a:t>приказом Минтруда и социальной защиты </a:t>
            </a:r>
            <a:endParaRPr lang="ru-RU" dirty="0" smtClean="0"/>
          </a:p>
          <a:p>
            <a:r>
              <a:rPr lang="ru-RU" dirty="0" smtClean="0"/>
              <a:t>№ </a:t>
            </a:r>
            <a:r>
              <a:rPr lang="ru-RU" dirty="0"/>
              <a:t>291н от 12.05.22г</a:t>
            </a:r>
          </a:p>
          <a:p>
            <a:pPr rtl="0"/>
            <a:endParaRPr lang="ru-RU" dirty="0"/>
          </a:p>
        </p:txBody>
      </p:sp>
      <p:sp>
        <p:nvSpPr>
          <p:cNvPr id="5" name="объект 7" descr="Бежевый прямоугольник">
            <a:extLst>
              <a:ext uri="{FF2B5EF4-FFF2-40B4-BE49-F238E27FC236}">
                <a16:creationId xmlns:a16="http://schemas.microsoft.com/office/drawing/2014/main" xmlns="" id="{327481AE-D6BB-292D-87F6-B9B092BEC11B}"/>
              </a:ext>
            </a:extLst>
          </p:cNvPr>
          <p:cNvSpPr/>
          <p:nvPr/>
        </p:nvSpPr>
        <p:spPr bwMode="white">
          <a:xfrm flipV="1">
            <a:off x="350906" y="1233845"/>
            <a:ext cx="3060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119AAE3E-9ADA-CC48-AAD1-7BC405A6E9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722099" y="1409824"/>
            <a:ext cx="1127705" cy="992451"/>
            <a:chOff x="1824638" y="1733550"/>
            <a:chExt cx="1192959" cy="992451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D9359B44-728F-8475-E54F-60611ABCDB7A}"/>
                </a:ext>
              </a:extLst>
            </p:cNvPr>
            <p:cNvSpPr/>
            <p:nvPr/>
          </p:nvSpPr>
          <p:spPr>
            <a:xfrm>
              <a:off x="1824638" y="1733550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83F4F2E3-2406-9AF1-C057-F8B7D50C6A92}"/>
                </a:ext>
              </a:extLst>
            </p:cNvPr>
            <p:cNvSpPr/>
            <p:nvPr/>
          </p:nvSpPr>
          <p:spPr>
            <a:xfrm>
              <a:off x="1925901" y="1819672"/>
              <a:ext cx="1091696" cy="820207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15" name="Надпись 12">
            <a:extLst>
              <a:ext uri="{FF2B5EF4-FFF2-40B4-BE49-F238E27FC236}">
                <a16:creationId xmlns:a16="http://schemas.microsoft.com/office/drawing/2014/main" xmlns="" id="{B4BB94A9-BA63-8C1B-8855-878A5E928B2F}"/>
              </a:ext>
            </a:extLst>
          </p:cNvPr>
          <p:cNvSpPr txBox="1"/>
          <p:nvPr/>
        </p:nvSpPr>
        <p:spPr>
          <a:xfrm>
            <a:off x="4813729" y="2549128"/>
            <a:ext cx="7032509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u="sng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Ценность продукции ТМ «ПРОФИ+»  :</a:t>
            </a:r>
          </a:p>
          <a:p>
            <a:r>
              <a:rPr lang="ru-RU" sz="2000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• повышает работоспособность, улучшает концентрацию внимания, снижает усталость</a:t>
            </a:r>
          </a:p>
          <a:p>
            <a:r>
              <a:rPr lang="ru-RU" sz="2000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• повышает активность иммунной системы, существенно снижая заболеваемость ОРЗ и гриппом</a:t>
            </a:r>
          </a:p>
          <a:p>
            <a:r>
              <a:rPr lang="ru-RU" sz="2000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• как итог - улучшение производительности, сокращение дней нетрудоспособности</a:t>
            </a:r>
          </a:p>
          <a:p>
            <a:r>
              <a:rPr lang="ru-RU" sz="2000" u="sng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Преимущества при переходе на «ПРОФИ+»:</a:t>
            </a:r>
          </a:p>
          <a:p>
            <a:r>
              <a:rPr lang="ru-RU" sz="2000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• сокращение прямых затрат на «</a:t>
            </a:r>
            <a:r>
              <a:rPr lang="ru-RU" sz="2000" dirty="0" err="1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спецжиры</a:t>
            </a:r>
            <a:r>
              <a:rPr lang="ru-RU" sz="2000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» в 2-3 раза! </a:t>
            </a:r>
          </a:p>
          <a:p>
            <a:r>
              <a:rPr lang="ru-RU" sz="2000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экономия составляет </a:t>
            </a:r>
            <a:r>
              <a:rPr lang="ru-RU" sz="2000" dirty="0" smtClean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~7 </a:t>
            </a:r>
            <a:r>
              <a:rPr lang="ru-RU" sz="2000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млн руб. в год на </a:t>
            </a:r>
            <a:r>
              <a:rPr lang="ru-RU" sz="2000" dirty="0">
                <a:solidFill>
                  <a:schemeClr val="accent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1000 </a:t>
            </a:r>
            <a:r>
              <a:rPr lang="ru-RU" sz="2000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работников</a:t>
            </a:r>
          </a:p>
          <a:p>
            <a:r>
              <a:rPr lang="ru-RU" sz="2000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• срок годности 24 месяца</a:t>
            </a:r>
          </a:p>
          <a:p>
            <a:pPr marL="342900" indent="-342900">
              <a:buFontTx/>
              <a:buChar char="-"/>
            </a:pPr>
            <a:endParaRPr lang="ru-RU" sz="2000" dirty="0">
              <a:solidFill>
                <a:schemeClr val="accent2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CBE2F6F-1895-5C96-79F6-EE33C57032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6" y="1402426"/>
            <a:ext cx="1498898" cy="9981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6D9D44E-D558-67CE-5AD8-58C4A637D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4" y="2853667"/>
            <a:ext cx="4511147" cy="2302384"/>
          </a:xfrm>
          <a:prstGeom prst="rect">
            <a:avLst/>
          </a:prstGeom>
          <a:effectLst>
            <a:glow rad="127000">
              <a:schemeClr val="bg2">
                <a:lumMod val="60000"/>
                <a:lumOff val="40000"/>
              </a:schemeClr>
            </a:glow>
          </a:effectLst>
        </p:spPr>
      </p:pic>
      <p:pic>
        <p:nvPicPr>
          <p:cNvPr id="12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965" y="227400"/>
            <a:ext cx="2013785" cy="208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34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40AB057-4E54-AB05-9595-F50785085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C25A9E-04CE-3026-7FB1-33E13651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871" y="800417"/>
            <a:ext cx="7560000" cy="370166"/>
          </a:xfrm>
        </p:spPr>
        <p:txBody>
          <a:bodyPr rtlCol="0"/>
          <a:lstStyle/>
          <a:p>
            <a:pPr rtl="0"/>
            <a:r>
              <a:rPr lang="ru-RU" dirty="0"/>
              <a:t>Охрана труда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789726E-8999-1859-1527-933364F42B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smtClean="0"/>
              <a:pPr rtl="0"/>
              <a:t>12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53BE800-B87F-B079-2C22-46393F6935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86084" y="1402426"/>
            <a:ext cx="9711494" cy="667865"/>
          </a:xfrm>
        </p:spPr>
        <p:txBody>
          <a:bodyPr rtlCol="0"/>
          <a:lstStyle/>
          <a:p>
            <a:r>
              <a:rPr lang="ru-RU" sz="6000" dirty="0"/>
              <a:t>АССОРТИМЕНТ</a:t>
            </a:r>
          </a:p>
          <a:p>
            <a:pPr rtl="0"/>
            <a:endParaRPr lang="ru-RU" dirty="0"/>
          </a:p>
        </p:txBody>
      </p:sp>
      <p:sp>
        <p:nvSpPr>
          <p:cNvPr id="5" name="объект 7" descr="Бежевый прямоугольник">
            <a:extLst>
              <a:ext uri="{FF2B5EF4-FFF2-40B4-BE49-F238E27FC236}">
                <a16:creationId xmlns:a16="http://schemas.microsoft.com/office/drawing/2014/main" xmlns="" id="{21EEBB0D-63CA-1F3E-2D45-677074FC44A4}"/>
              </a:ext>
            </a:extLst>
          </p:cNvPr>
          <p:cNvSpPr/>
          <p:nvPr/>
        </p:nvSpPr>
        <p:spPr bwMode="white">
          <a:xfrm flipV="1">
            <a:off x="350906" y="1233845"/>
            <a:ext cx="3060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0FDC7C6B-A3DE-600F-FB1D-1F9864E081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722099" y="1409824"/>
            <a:ext cx="1127705" cy="992451"/>
            <a:chOff x="1824638" y="1733550"/>
            <a:chExt cx="1192959" cy="992451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4D8B63A3-88D8-91ED-E51D-ED5D29842965}"/>
                </a:ext>
              </a:extLst>
            </p:cNvPr>
            <p:cNvSpPr/>
            <p:nvPr/>
          </p:nvSpPr>
          <p:spPr>
            <a:xfrm>
              <a:off x="1824638" y="1733550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158B1FBA-F507-77C6-C2D9-05C03F504AF8}"/>
                </a:ext>
              </a:extLst>
            </p:cNvPr>
            <p:cNvSpPr/>
            <p:nvPr/>
          </p:nvSpPr>
          <p:spPr>
            <a:xfrm>
              <a:off x="1925901" y="1819672"/>
              <a:ext cx="1091696" cy="820207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1ED76E0-48D5-9570-7949-CBD7BA83C1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6" y="1402426"/>
            <a:ext cx="1498898" cy="9981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D024E47-CBF6-4411-07B0-F20A11871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06" y="2741581"/>
            <a:ext cx="1783786" cy="1464611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0"/>
          </a:effectLst>
          <a:scene3d>
            <a:camera prst="orthographicFront"/>
            <a:lightRig rig="threePt" dir="t"/>
          </a:scene3d>
          <a:sp3d>
            <a:bevelT h="50800"/>
            <a:bevelB w="0" h="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7852DA8-BA54-4809-A719-E704F3DC8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67" y="4787710"/>
            <a:ext cx="1792025" cy="149147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C51402E-0236-3EE1-A49D-44D63CA85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871" y="2741581"/>
            <a:ext cx="1715540" cy="14268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3F75120-22E9-F95E-EF02-2FD48CE72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482" y="5247402"/>
            <a:ext cx="1348145" cy="117617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A239D35-9265-EB5A-23B8-9D88D73BF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482" y="3864023"/>
            <a:ext cx="1348145" cy="118327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534A610-4886-C878-A705-625683B8A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62" y="4574340"/>
            <a:ext cx="1723768" cy="17476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>
            <a:extLst>
              <a:ext uri="{FF2B5EF4-FFF2-40B4-BE49-F238E27FC236}">
                <a16:creationId xmlns:a16="http://schemas.microsoft.com/office/drawing/2014/main" xmlns="" id="{E29D4AA2-8FB2-5945-8BB1-AE67CD438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483" y="2580023"/>
            <a:ext cx="1340144" cy="114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E5C7FD7-41CF-A993-3779-0BE0B54D2BC1}"/>
              </a:ext>
            </a:extLst>
          </p:cNvPr>
          <p:cNvSpPr txBox="1"/>
          <p:nvPr/>
        </p:nvSpPr>
        <p:spPr>
          <a:xfrm>
            <a:off x="2358189" y="3075016"/>
            <a:ext cx="150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6 вкусов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6ACBBC9-BE44-92D3-6255-558D71BFE54B}"/>
              </a:ext>
            </a:extLst>
          </p:cNvPr>
          <p:cNvSpPr txBox="1"/>
          <p:nvPr/>
        </p:nvSpPr>
        <p:spPr>
          <a:xfrm>
            <a:off x="2358189" y="5348782"/>
            <a:ext cx="150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6 вкусов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6044FB2-B7DF-579A-BB5E-4B769EBA9F66}"/>
              </a:ext>
            </a:extLst>
          </p:cNvPr>
          <p:cNvSpPr txBox="1"/>
          <p:nvPr/>
        </p:nvSpPr>
        <p:spPr>
          <a:xfrm>
            <a:off x="6125989" y="5328453"/>
            <a:ext cx="150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6 вкусов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80EF1C9-0807-2675-54CF-6CF353765E55}"/>
              </a:ext>
            </a:extLst>
          </p:cNvPr>
          <p:cNvSpPr txBox="1"/>
          <p:nvPr/>
        </p:nvSpPr>
        <p:spPr>
          <a:xfrm>
            <a:off x="6187881" y="3059668"/>
            <a:ext cx="150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6 видов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E65D0D4-079D-C8D7-7C17-7D30C8BD0EAE}"/>
              </a:ext>
            </a:extLst>
          </p:cNvPr>
          <p:cNvSpPr txBox="1"/>
          <p:nvPr/>
        </p:nvSpPr>
        <p:spPr>
          <a:xfrm>
            <a:off x="9833811" y="3057511"/>
            <a:ext cx="150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6 вкусов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C26F89A-2889-673A-59F9-972FDADB8362}"/>
              </a:ext>
            </a:extLst>
          </p:cNvPr>
          <p:cNvSpPr txBox="1"/>
          <p:nvPr/>
        </p:nvSpPr>
        <p:spPr>
          <a:xfrm>
            <a:off x="9833811" y="4260175"/>
            <a:ext cx="150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1</a:t>
            </a:r>
            <a:r>
              <a:rPr lang="ru-RU" sz="2000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вид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8731B78-ED4A-9806-7559-D343F616F754}"/>
              </a:ext>
            </a:extLst>
          </p:cNvPr>
          <p:cNvSpPr txBox="1"/>
          <p:nvPr/>
        </p:nvSpPr>
        <p:spPr>
          <a:xfrm>
            <a:off x="9833811" y="5570412"/>
            <a:ext cx="150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1</a:t>
            </a:r>
            <a:r>
              <a:rPr lang="ru-RU" sz="2000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вид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2A60A063-72E5-9020-F6A9-DDEB74F3C6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060" y="2482203"/>
            <a:ext cx="634921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F658B81-7180-11C5-D306-D3EF3E619A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EECC7194-A4D0-457B-9D3E-53681723AFF7}" type="slidenum">
              <a:rPr lang="ru-RU" noProof="0" smtClean="0"/>
              <a:pPr rtl="0"/>
              <a:t>13</a:t>
            </a:fld>
            <a:endParaRPr lang="ru-RU" noProof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8DBF79A-9F73-51E3-C278-D4CF1FB5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00177"/>
            <a:ext cx="7560000" cy="370166"/>
          </a:xfrm>
        </p:spPr>
        <p:txBody>
          <a:bodyPr/>
          <a:lstStyle/>
          <a:p>
            <a:r>
              <a:rPr lang="ru-RU" dirty="0"/>
              <a:t>ОПЫТ ПРИМЕНЕНИЯ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16D20D4-6707-1B8E-9A16-34D022D1651B}"/>
              </a:ext>
            </a:extLst>
          </p:cNvPr>
          <p:cNvSpPr txBox="1"/>
          <p:nvPr/>
        </p:nvSpPr>
        <p:spPr>
          <a:xfrm>
            <a:off x="684000" y="1225690"/>
            <a:ext cx="1043317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u="sng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На всю линейку ТМ «ПРОФИ» выданы свидетельства о государственной регистрации.</a:t>
            </a:r>
            <a:r>
              <a:rPr lang="ru-RU" sz="1600" u="sng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Эффективность продуктов «ПРОФИ» доказана положительным опытом применения более чем в </a:t>
            </a:r>
            <a:r>
              <a:rPr lang="ru-RU" sz="1600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>150</a:t>
            </a:r>
            <a:r>
              <a:rPr lang="ru-RU" sz="1600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учреждениях здравоохранения России, среди которых: </a:t>
            </a:r>
            <a:endParaRPr lang="ru-RU" sz="1600" dirty="0" smtClean="0">
              <a:solidFill>
                <a:schemeClr val="accent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solidFill>
                <a:schemeClr val="accent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>БУ "РЕСПУБЛИКАНСКИЙ ПРОТИВОТУБЕРКУЛЕЗНЫЙ ДИСПАНСЕР" МИНЗДРАВА </a:t>
            </a:r>
            <a:r>
              <a:rPr lang="ru-RU" sz="1600" dirty="0" smtClean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>ЧУВАШИИ, 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>ФЦТОЭ </a:t>
            </a:r>
            <a:r>
              <a:rPr lang="ru-RU" sz="1600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>МИНЗДРАВА РОССИИ </a:t>
            </a:r>
            <a:r>
              <a:rPr lang="ru-RU" sz="1600" dirty="0" smtClean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>г. Чебоксары, </a:t>
            </a:r>
            <a:r>
              <a:rPr lang="ru-RU" sz="1600" dirty="0" smtClean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ГБУЗ </a:t>
            </a:r>
            <a:r>
              <a:rPr lang="ru-RU" sz="1600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МО "Сергиево-Посадская РБ", ГБУЗ «ОРЕНБУРГСКИЙ ОБЛАСТНОЙ КЛИНИЧЕСКИЙ ОНКОЛОГИЧЕСКИЙ ДИСПАНСЕР</a:t>
            </a:r>
            <a:r>
              <a:rPr lang="ru-RU" sz="1600" dirty="0" smtClean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», Подведомственные организации ФМБА </a:t>
            </a:r>
            <a:r>
              <a:rPr lang="ru-RU" sz="1600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России, ГБУЗ Калужской области ОКТБ, ГБУЗ СО «ЦГКБ №1 г. Екатеринбург», Бердская ЦГБ ГБУЗ НСО, ТУТАЕВСКАЯ ЦРБ, </a:t>
            </a:r>
            <a:r>
              <a:rPr lang="ru-RU" sz="1600" dirty="0" smtClean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«ИРКУТСКАЯ </a:t>
            </a:r>
            <a:r>
              <a:rPr lang="ru-RU" sz="1600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ОБЛАСТНАЯ КЛИНИЧЕСКАЯ ТУБЕРКУЛЕЗНАЯ </a:t>
            </a:r>
            <a:r>
              <a:rPr lang="ru-RU" sz="1600" dirty="0" smtClean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БОЛЬНИЦА» и другие</a:t>
            </a:r>
          </a:p>
          <a:p>
            <a:pPr algn="just">
              <a:spcAft>
                <a:spcPts val="0"/>
              </a:spcAft>
            </a:pPr>
            <a:endParaRPr lang="ru-RU" sz="1600" dirty="0">
              <a:solidFill>
                <a:schemeClr val="accent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u="sng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А также на промышленных предприятиях: </a:t>
            </a:r>
            <a:r>
              <a:rPr lang="ru-RU" sz="1600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ПАО Магнитогорский металлургический комбинат,  АО «РУСАЛ», ПАО "ОДК-Сатурн", АО «ОДК-Стар», АО «ОДК-Газовые турбины», АО «ОДК-Пермские моторы, Чебоксарский трубный завод, АО "ФНПЦ "Титан-Баррикады", ООО "НПО Аврора", Алроса, ООО "</a:t>
            </a:r>
            <a:r>
              <a:rPr lang="ru-RU" sz="1600" dirty="0" err="1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Пепсико</a:t>
            </a:r>
            <a:r>
              <a:rPr lang="ru-RU" sz="1600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Холдингс", </a:t>
            </a:r>
            <a:r>
              <a:rPr lang="ru-RU" sz="1600" dirty="0" err="1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Россети</a:t>
            </a:r>
            <a:r>
              <a:rPr lang="ru-RU" sz="1600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(МРСК), АО «Концерн Росэнергоатом», АО "Коммунальные системы </a:t>
            </a:r>
            <a:r>
              <a:rPr lang="ru-RU" sz="1600" dirty="0" err="1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бама</a:t>
            </a:r>
            <a:r>
              <a:rPr lang="ru-RU" sz="1600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", АО "Газпром газораспределение Тула", АО "Хангаласский </a:t>
            </a:r>
            <a:r>
              <a:rPr lang="ru-RU" sz="1600" dirty="0" err="1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Газстрой</a:t>
            </a:r>
            <a:r>
              <a:rPr lang="ru-RU" sz="1600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", ОАО "Хлебпром", ФГУП "Росморпорт", АО "Концерн "</a:t>
            </a:r>
            <a:r>
              <a:rPr lang="ru-RU" sz="1600" dirty="0" err="1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Моринсис</a:t>
            </a:r>
            <a:r>
              <a:rPr lang="ru-RU" sz="1600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- Агат", АО АЭМ-Технологии, АО "</a:t>
            </a:r>
            <a:r>
              <a:rPr lang="ru-RU" sz="1600" dirty="0" err="1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Цэнки</a:t>
            </a:r>
            <a:r>
              <a:rPr lang="ru-RU" sz="1600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", Южкузбассуголь, Воркутауголь, </a:t>
            </a:r>
            <a:r>
              <a:rPr lang="ru-RU" sz="1600" dirty="0" err="1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Евроботен</a:t>
            </a:r>
            <a:r>
              <a:rPr lang="ru-RU" sz="1600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, АО </a:t>
            </a:r>
            <a:r>
              <a:rPr lang="ru-RU" sz="1600" dirty="0" err="1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Желдорреммаш</a:t>
            </a:r>
            <a:r>
              <a:rPr lang="ru-RU" sz="1600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, ГУП ЖКХ Республики Саха (Якутия), Запсибгазпром-Газификация, Иж-Фарма, ООО "КЗ "Ростсельмаш", ПАО "Микрон", АО "</a:t>
            </a:r>
            <a:r>
              <a:rPr lang="ru-RU" sz="1600" dirty="0" err="1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Ннк</a:t>
            </a:r>
            <a:r>
              <a:rPr lang="ru-RU" sz="1600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-Приморнефтепродукт", АО "ПРОДО Птицефабрика Калужская", АО "НК "Роснефть"-Ставрополье", ОППО АО «</a:t>
            </a:r>
            <a:r>
              <a:rPr lang="ru-RU" sz="1600" dirty="0" err="1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Черномортранснефть</a:t>
            </a:r>
            <a:r>
              <a:rPr lang="ru-RU" sz="1600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», ООО "Эггер </a:t>
            </a:r>
            <a:r>
              <a:rPr lang="ru-RU" sz="1600" dirty="0" err="1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Древпродукт</a:t>
            </a:r>
            <a:r>
              <a:rPr lang="ru-RU" sz="1600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Гагарин", ООО "Шахта "Юбилейная", ООО "Шахта "</a:t>
            </a:r>
            <a:r>
              <a:rPr lang="ru-RU" sz="1600" dirty="0" err="1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Осинниковская</a:t>
            </a:r>
            <a:r>
              <a:rPr lang="ru-RU" sz="1600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", АО "</a:t>
            </a:r>
            <a:r>
              <a:rPr lang="ru-RU" sz="1600" dirty="0" err="1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Тулачермет</a:t>
            </a:r>
            <a:r>
              <a:rPr lang="ru-RU" sz="1600" dirty="0" smtClean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"</a:t>
            </a:r>
            <a:endParaRPr lang="ru-RU" sz="1600" dirty="0">
              <a:solidFill>
                <a:schemeClr val="accent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ru-RU" dirty="0"/>
          </a:p>
        </p:txBody>
      </p:sp>
      <p:sp>
        <p:nvSpPr>
          <p:cNvPr id="25" name="объект 7" descr="Бежевый прямоугольник">
            <a:extLst>
              <a:ext uri="{FF2B5EF4-FFF2-40B4-BE49-F238E27FC236}">
                <a16:creationId xmlns:a16="http://schemas.microsoft.com/office/drawing/2014/main" xmlns="" id="{FE62D650-136B-1C7F-6C86-6C43BA962348}"/>
              </a:ext>
            </a:extLst>
          </p:cNvPr>
          <p:cNvSpPr/>
          <p:nvPr/>
        </p:nvSpPr>
        <p:spPr bwMode="white">
          <a:xfrm>
            <a:off x="684000" y="985902"/>
            <a:ext cx="4104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02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AF39051-1049-4508-8373-6A289966AA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81399" y="2238573"/>
            <a:ext cx="10629202" cy="1190427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198A606-AFF6-C5EB-DF2A-9714F93CCC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754" y="0"/>
            <a:ext cx="7485246" cy="6858000"/>
          </a:xfrm>
          <a:prstGeom prst="rect">
            <a:avLst/>
          </a:prstGeom>
          <a:effectLst>
            <a:reflection endPos="0" dist="50800" dir="5400000" sy="-100000" algn="bl" rotWithShape="0"/>
            <a:softEdge rad="0"/>
          </a:effec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17F5BF1-88DB-42F2-98A6-4C7FBFC3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9672000" cy="6857999"/>
          </a:xfrm>
        </p:spPr>
        <p:txBody>
          <a:bodyPr rtlCol="0"/>
          <a:lstStyle/>
          <a:p>
            <a:pPr rtl="0"/>
            <a:r>
              <a:rPr lang="ru-RU" sz="3600" dirty="0"/>
              <a:t>Спасибо за внимание!</a:t>
            </a:r>
          </a:p>
        </p:txBody>
      </p:sp>
      <p:pic>
        <p:nvPicPr>
          <p:cNvPr id="17" name="Рисунок 16" descr="Ученый смотрит на пробирку">
            <a:extLst>
              <a:ext uri="{FF2B5EF4-FFF2-40B4-BE49-F238E27FC236}">
                <a16:creationId xmlns:a16="http://schemas.microsoft.com/office/drawing/2014/main" xmlns="" id="{F923CFB6-5709-405C-8762-B310D3F2195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 flipV="1">
            <a:off x="12192000" y="6858000"/>
            <a:ext cx="81278" cy="4571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E7E363B-55F5-4528-8A9D-A5D90055CD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3231" y="4585998"/>
            <a:ext cx="3314700" cy="330200"/>
          </a:xfrm>
        </p:spPr>
        <p:txBody>
          <a:bodyPr rtlCol="0"/>
          <a:lstStyle/>
          <a:p>
            <a:pPr rtl="0"/>
            <a:r>
              <a:rPr lang="ru-RU" dirty="0"/>
              <a:t>Илья Полковников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45FEE4F-333C-40EF-B46D-8D25C79C05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3230" y="5180021"/>
            <a:ext cx="3746849" cy="251276"/>
          </a:xfrm>
        </p:spPr>
        <p:txBody>
          <a:bodyPr rtlCol="0"/>
          <a:lstStyle/>
          <a:p>
            <a:pPr rtl="0"/>
            <a:r>
              <a:rPr lang="en-US" sz="2000" dirty="0" err="1">
                <a:solidFill>
                  <a:schemeClr val="accent1"/>
                </a:solidFill>
                <a:latin typeface="+mj-lt"/>
              </a:rPr>
              <a:t>polkovnikoviu</a:t>
            </a:r>
            <a:r>
              <a:rPr lang="ru-RU" sz="2000" dirty="0">
                <a:solidFill>
                  <a:schemeClr val="accent1"/>
                </a:solidFill>
                <a:latin typeface="+mj-lt"/>
              </a:rPr>
              <a:t>@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palitrafoods.ru</a:t>
            </a:r>
            <a:endParaRPr lang="ru-RU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5F44DEB-FABF-4ADE-B7EB-29DFAFA3DF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3231" y="5699322"/>
            <a:ext cx="3736480" cy="205029"/>
          </a:xfrm>
        </p:spPr>
        <p:txBody>
          <a:bodyPr rtlCol="0"/>
          <a:lstStyle/>
          <a:p>
            <a:pPr rtl="0"/>
            <a:r>
              <a:rPr lang="en-US" sz="2000" dirty="0">
                <a:solidFill>
                  <a:schemeClr val="accent1"/>
                </a:solidFill>
                <a:latin typeface="+mj-lt"/>
              </a:rPr>
              <a:t>+7 (985) 560-12-56</a:t>
            </a:r>
          </a:p>
          <a:p>
            <a:pPr rtl="0"/>
            <a:r>
              <a:rPr lang="ru-RU" sz="2000" dirty="0">
                <a:solidFill>
                  <a:schemeClr val="accent1"/>
                </a:solidFill>
                <a:latin typeface="+mj-lt"/>
              </a:rPr>
              <a:t>+7 (915) 024-06-06</a:t>
            </a:r>
          </a:p>
        </p:txBody>
      </p:sp>
      <p:sp>
        <p:nvSpPr>
          <p:cNvPr id="19" name="объект 7" descr="Бежевый прямоугольник">
            <a:extLst>
              <a:ext uri="{FF2B5EF4-FFF2-40B4-BE49-F238E27FC236}">
                <a16:creationId xmlns:a16="http://schemas.microsoft.com/office/drawing/2014/main" xmlns="" id="{2D7851E8-1907-4C8A-A16F-E461B5BFA940}"/>
              </a:ext>
            </a:extLst>
          </p:cNvPr>
          <p:cNvSpPr/>
          <p:nvPr/>
        </p:nvSpPr>
        <p:spPr bwMode="white">
          <a:xfrm flipV="1">
            <a:off x="222922" y="3791666"/>
            <a:ext cx="6452198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grpSp>
        <p:nvGrpSpPr>
          <p:cNvPr id="46" name="Группа 45" descr="Значок телефона">
            <a:extLst>
              <a:ext uri="{FF2B5EF4-FFF2-40B4-BE49-F238E27FC236}">
                <a16:creationId xmlns:a16="http://schemas.microsoft.com/office/drawing/2014/main" xmlns="" id="{4BB2D73A-DB1F-47D9-9BDA-D6F01A0EDC06}"/>
              </a:ext>
            </a:extLst>
          </p:cNvPr>
          <p:cNvGrpSpPr/>
          <p:nvPr/>
        </p:nvGrpSpPr>
        <p:grpSpPr>
          <a:xfrm>
            <a:off x="219996" y="5637314"/>
            <a:ext cx="297521" cy="297521"/>
            <a:chOff x="1334697" y="5606075"/>
            <a:chExt cx="360000" cy="360000"/>
          </a:xfrm>
        </p:grpSpPr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xmlns="" id="{3C40AF29-F294-4B60-B5B4-56011134948E}"/>
                </a:ext>
              </a:extLst>
            </p:cNvPr>
            <p:cNvSpPr/>
            <p:nvPr/>
          </p:nvSpPr>
          <p:spPr>
            <a:xfrm>
              <a:off x="1423220" y="5624464"/>
              <a:ext cx="257175" cy="257175"/>
            </a:xfrm>
            <a:custGeom>
              <a:avLst/>
              <a:gdLst>
                <a:gd name="connsiteX0" fmla="*/ 0 w 257175"/>
                <a:gd name="connsiteY0" fmla="*/ 163664 h 257175"/>
                <a:gd name="connsiteX1" fmla="*/ 163664 w 257175"/>
                <a:gd name="connsiteY1" fmla="*/ 0 h 257175"/>
                <a:gd name="connsiteX2" fmla="*/ 261323 w 257175"/>
                <a:gd name="connsiteY2" fmla="*/ 97659 h 257175"/>
                <a:gd name="connsiteX3" fmla="*/ 97659 w 257175"/>
                <a:gd name="connsiteY3" fmla="*/ 26132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257175">
                  <a:moveTo>
                    <a:pt x="0" y="163664"/>
                  </a:moveTo>
                  <a:lnTo>
                    <a:pt x="163664" y="0"/>
                  </a:lnTo>
                  <a:lnTo>
                    <a:pt x="261323" y="97659"/>
                  </a:lnTo>
                  <a:lnTo>
                    <a:pt x="97659" y="261323"/>
                  </a:lnTo>
                  <a:close/>
                </a:path>
              </a:pathLst>
            </a:custGeom>
            <a:noFill/>
            <a:ln w="23813" cap="flat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ru-RU"/>
            </a:p>
          </p:txBody>
        </p:sp>
        <p:sp>
          <p:nvSpPr>
            <p:cNvPr id="48" name="Полилиния: фигура 47">
              <a:extLst>
                <a:ext uri="{FF2B5EF4-FFF2-40B4-BE49-F238E27FC236}">
                  <a16:creationId xmlns:a16="http://schemas.microsoft.com/office/drawing/2014/main" xmlns="" id="{82F5782C-5E0E-47EA-861C-88990A8D95DF}"/>
                </a:ext>
              </a:extLst>
            </p:cNvPr>
            <p:cNvSpPr/>
            <p:nvPr/>
          </p:nvSpPr>
          <p:spPr>
            <a:xfrm>
              <a:off x="1491815" y="5800385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17145 w 9525"/>
                <a:gd name="connsiteY1" fmla="*/ 1809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17145" y="18098"/>
                  </a:lnTo>
                </a:path>
              </a:pathLst>
            </a:custGeom>
            <a:ln w="23813" cap="flat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xmlns="" id="{0ACDDF69-03CD-491C-A9E4-08E5726C5BD3}"/>
                </a:ext>
              </a:extLst>
            </p:cNvPr>
            <p:cNvSpPr/>
            <p:nvPr/>
          </p:nvSpPr>
          <p:spPr>
            <a:xfrm>
              <a:off x="1334697" y="5606075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185104 w 360000"/>
                <a:gd name="connsiteY1" fmla="*/ 0 h 360000"/>
                <a:gd name="connsiteX2" fmla="*/ 185104 w 360000"/>
                <a:gd name="connsiteY2" fmla="*/ 172694 h 360000"/>
                <a:gd name="connsiteX3" fmla="*/ 360000 w 360000"/>
                <a:gd name="connsiteY3" fmla="*/ 172694 h 360000"/>
                <a:gd name="connsiteX4" fmla="*/ 360000 w 360000"/>
                <a:gd name="connsiteY4" fmla="*/ 360000 h 360000"/>
                <a:gd name="connsiteX5" fmla="*/ 0 w 360000"/>
                <a:gd name="connsiteY5" fmla="*/ 360000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6" fmla="*/ 276544 w 360000"/>
                <a:gd name="connsiteY6" fmla="*/ 264134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0" fmla="*/ 360000 w 360000"/>
                <a:gd name="connsiteY0" fmla="*/ 172694 h 360000"/>
                <a:gd name="connsiteX1" fmla="*/ 360000 w 360000"/>
                <a:gd name="connsiteY1" fmla="*/ 360000 h 360000"/>
                <a:gd name="connsiteX2" fmla="*/ 0 w 360000"/>
                <a:gd name="connsiteY2" fmla="*/ 360000 h 360000"/>
                <a:gd name="connsiteX3" fmla="*/ 0 w 360000"/>
                <a:gd name="connsiteY3" fmla="*/ 0 h 360000"/>
                <a:gd name="connsiteX4" fmla="*/ 185104 w 360000"/>
                <a:gd name="connsiteY4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" h="360000">
                  <a:moveTo>
                    <a:pt x="360000" y="172694"/>
                  </a:move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185104" y="0"/>
                  </a:lnTo>
                </a:path>
              </a:pathLst>
            </a:custGeom>
            <a:noFill/>
            <a:ln w="9525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/>
            </a:p>
          </p:txBody>
        </p:sp>
      </p:grpSp>
      <p:grpSp>
        <p:nvGrpSpPr>
          <p:cNvPr id="50" name="Группа 49" descr="Значок электронной почты">
            <a:extLst>
              <a:ext uri="{FF2B5EF4-FFF2-40B4-BE49-F238E27FC236}">
                <a16:creationId xmlns:a16="http://schemas.microsoft.com/office/drawing/2014/main" xmlns="" id="{F7F47E31-EB9A-4529-BE0F-A1213B79FE07}"/>
              </a:ext>
            </a:extLst>
          </p:cNvPr>
          <p:cNvGrpSpPr/>
          <p:nvPr/>
        </p:nvGrpSpPr>
        <p:grpSpPr>
          <a:xfrm>
            <a:off x="222922" y="5133776"/>
            <a:ext cx="297521" cy="297521"/>
            <a:chOff x="1334697" y="5102537"/>
            <a:chExt cx="360000" cy="360000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xmlns="" id="{299C0ACA-AA85-4505-A8DF-0275634D7832}"/>
                </a:ext>
              </a:extLst>
            </p:cNvPr>
            <p:cNvGrpSpPr/>
            <p:nvPr/>
          </p:nvGrpSpPr>
          <p:grpSpPr>
            <a:xfrm>
              <a:off x="1413695" y="5129259"/>
              <a:ext cx="257175" cy="257175"/>
              <a:chOff x="1423220" y="5138784"/>
              <a:chExt cx="257175" cy="257175"/>
            </a:xfrm>
          </p:grpSpPr>
          <p:sp>
            <p:nvSpPr>
              <p:cNvPr id="53" name="Полилиния: Фигура 52">
                <a:extLst>
                  <a:ext uri="{FF2B5EF4-FFF2-40B4-BE49-F238E27FC236}">
                    <a16:creationId xmlns:a16="http://schemas.microsoft.com/office/drawing/2014/main" xmlns="" id="{85AA236B-9A92-4808-B7BB-0AEF3FD2754B}"/>
                  </a:ext>
                </a:extLst>
              </p:cNvPr>
              <p:cNvSpPr/>
              <p:nvPr/>
            </p:nvSpPr>
            <p:spPr>
              <a:xfrm>
                <a:off x="1423220" y="5138784"/>
                <a:ext cx="257175" cy="257175"/>
              </a:xfrm>
              <a:custGeom>
                <a:avLst/>
                <a:gdLst>
                  <a:gd name="connsiteX0" fmla="*/ 0 w 257175"/>
                  <a:gd name="connsiteY0" fmla="*/ 163664 h 257175"/>
                  <a:gd name="connsiteX1" fmla="*/ 163664 w 257175"/>
                  <a:gd name="connsiteY1" fmla="*/ 0 h 257175"/>
                  <a:gd name="connsiteX2" fmla="*/ 261323 w 257175"/>
                  <a:gd name="connsiteY2" fmla="*/ 97659 h 257175"/>
                  <a:gd name="connsiteX3" fmla="*/ 97659 w 257175"/>
                  <a:gd name="connsiteY3" fmla="*/ 261323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257175">
                    <a:moveTo>
                      <a:pt x="0" y="163664"/>
                    </a:moveTo>
                    <a:lnTo>
                      <a:pt x="163664" y="0"/>
                    </a:lnTo>
                    <a:lnTo>
                      <a:pt x="261323" y="97659"/>
                    </a:lnTo>
                    <a:lnTo>
                      <a:pt x="97659" y="261323"/>
                    </a:lnTo>
                    <a:close/>
                  </a:path>
                </a:pathLst>
              </a:custGeom>
              <a:noFill/>
              <a:ln w="23813" cap="flat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rtl="0"/>
                <a:endParaRPr lang="ru-RU"/>
              </a:p>
            </p:txBody>
          </p:sp>
          <p:sp>
            <p:nvSpPr>
              <p:cNvPr id="54" name="Полилиния: фигура 53">
                <a:extLst>
                  <a:ext uri="{FF2B5EF4-FFF2-40B4-BE49-F238E27FC236}">
                    <a16:creationId xmlns:a16="http://schemas.microsoft.com/office/drawing/2014/main" xmlns="" id="{94E72230-A0A3-4A80-AD64-FE14B4AA1A95}"/>
                  </a:ext>
                </a:extLst>
              </p:cNvPr>
              <p:cNvSpPr/>
              <p:nvPr/>
            </p:nvSpPr>
            <p:spPr>
              <a:xfrm>
                <a:off x="1427045" y="5144212"/>
                <a:ext cx="161925" cy="161925"/>
              </a:xfrm>
              <a:custGeom>
                <a:avLst/>
                <a:gdLst>
                  <a:gd name="connsiteX0" fmla="*/ 0 w 161925"/>
                  <a:gd name="connsiteY0" fmla="*/ 162878 h 161925"/>
                  <a:gd name="connsiteX1" fmla="*/ 141923 w 161925"/>
                  <a:gd name="connsiteY1" fmla="*/ 135255 h 161925"/>
                  <a:gd name="connsiteX2" fmla="*/ 162878 w 161925"/>
                  <a:gd name="connsiteY2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61925">
                    <a:moveTo>
                      <a:pt x="0" y="162878"/>
                    </a:moveTo>
                    <a:lnTo>
                      <a:pt x="141923" y="135255"/>
                    </a:lnTo>
                    <a:lnTo>
                      <a:pt x="162878" y="0"/>
                    </a:lnTo>
                  </a:path>
                </a:pathLst>
              </a:custGeom>
              <a:noFill/>
              <a:ln w="23813" cap="flat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rtl="0"/>
                <a:endParaRPr lang="ru-RU"/>
              </a:p>
            </p:txBody>
          </p:sp>
        </p:grpSp>
        <p:sp>
          <p:nvSpPr>
            <p:cNvPr id="52" name="Полилиния: фигура 51">
              <a:extLst>
                <a:ext uri="{FF2B5EF4-FFF2-40B4-BE49-F238E27FC236}">
                  <a16:creationId xmlns:a16="http://schemas.microsoft.com/office/drawing/2014/main" xmlns="" id="{D01D119F-74E1-4482-B664-AAD0BB5B651F}"/>
                </a:ext>
              </a:extLst>
            </p:cNvPr>
            <p:cNvSpPr/>
            <p:nvPr/>
          </p:nvSpPr>
          <p:spPr>
            <a:xfrm>
              <a:off x="1334697" y="5102537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185104 w 360000"/>
                <a:gd name="connsiteY1" fmla="*/ 0 h 360000"/>
                <a:gd name="connsiteX2" fmla="*/ 185104 w 360000"/>
                <a:gd name="connsiteY2" fmla="*/ 172694 h 360000"/>
                <a:gd name="connsiteX3" fmla="*/ 360000 w 360000"/>
                <a:gd name="connsiteY3" fmla="*/ 172694 h 360000"/>
                <a:gd name="connsiteX4" fmla="*/ 360000 w 360000"/>
                <a:gd name="connsiteY4" fmla="*/ 360000 h 360000"/>
                <a:gd name="connsiteX5" fmla="*/ 0 w 360000"/>
                <a:gd name="connsiteY5" fmla="*/ 360000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6" fmla="*/ 276544 w 360000"/>
                <a:gd name="connsiteY6" fmla="*/ 264134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0" fmla="*/ 360000 w 360000"/>
                <a:gd name="connsiteY0" fmla="*/ 172694 h 360000"/>
                <a:gd name="connsiteX1" fmla="*/ 360000 w 360000"/>
                <a:gd name="connsiteY1" fmla="*/ 360000 h 360000"/>
                <a:gd name="connsiteX2" fmla="*/ 0 w 360000"/>
                <a:gd name="connsiteY2" fmla="*/ 360000 h 360000"/>
                <a:gd name="connsiteX3" fmla="*/ 0 w 360000"/>
                <a:gd name="connsiteY3" fmla="*/ 0 h 360000"/>
                <a:gd name="connsiteX4" fmla="*/ 185104 w 360000"/>
                <a:gd name="connsiteY4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" h="360000">
                  <a:moveTo>
                    <a:pt x="360000" y="172694"/>
                  </a:move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185104" y="0"/>
                  </a:lnTo>
                </a:path>
              </a:pathLst>
            </a:custGeom>
            <a:noFill/>
            <a:ln w="9525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/>
            </a:p>
          </p:txBody>
        </p:sp>
      </p:grpSp>
      <p:grpSp>
        <p:nvGrpSpPr>
          <p:cNvPr id="55" name="Группа 54" descr="Значок человека">
            <a:extLst>
              <a:ext uri="{FF2B5EF4-FFF2-40B4-BE49-F238E27FC236}">
                <a16:creationId xmlns:a16="http://schemas.microsoft.com/office/drawing/2014/main" xmlns="" id="{9E1A2D9D-4A3F-4720-9A14-FFD74FC5C7A2}"/>
              </a:ext>
            </a:extLst>
          </p:cNvPr>
          <p:cNvGrpSpPr/>
          <p:nvPr/>
        </p:nvGrpSpPr>
        <p:grpSpPr>
          <a:xfrm>
            <a:off x="222922" y="4606536"/>
            <a:ext cx="297521" cy="297521"/>
            <a:chOff x="1334697" y="4580661"/>
            <a:chExt cx="360000" cy="360000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xmlns="" id="{FBC59C07-FDEC-40D0-BE4E-E1FAC0DEBC4A}"/>
                </a:ext>
              </a:extLst>
            </p:cNvPr>
            <p:cNvGrpSpPr/>
            <p:nvPr/>
          </p:nvGrpSpPr>
          <p:grpSpPr>
            <a:xfrm>
              <a:off x="1421012" y="4633770"/>
              <a:ext cx="180975" cy="231458"/>
              <a:chOff x="1443237" y="4633770"/>
              <a:chExt cx="180975" cy="231458"/>
            </a:xfrm>
          </p:grpSpPr>
          <p:sp>
            <p:nvSpPr>
              <p:cNvPr id="58" name="Полилиния: Фигура 57">
                <a:extLst>
                  <a:ext uri="{FF2B5EF4-FFF2-40B4-BE49-F238E27FC236}">
                    <a16:creationId xmlns:a16="http://schemas.microsoft.com/office/drawing/2014/main" xmlns="" id="{15EC7012-98A7-4A94-8CC9-0EC3408A6BC4}"/>
                  </a:ext>
                </a:extLst>
              </p:cNvPr>
              <p:cNvSpPr/>
              <p:nvPr/>
            </p:nvSpPr>
            <p:spPr>
              <a:xfrm>
                <a:off x="1478479" y="4633770"/>
                <a:ext cx="114300" cy="114300"/>
              </a:xfrm>
              <a:custGeom>
                <a:avLst/>
                <a:gdLst>
                  <a:gd name="connsiteX0" fmla="*/ 118110 w 114300"/>
                  <a:gd name="connsiteY0" fmla="*/ 59055 h 114300"/>
                  <a:gd name="connsiteX1" fmla="*/ 59055 w 114300"/>
                  <a:gd name="connsiteY1" fmla="*/ 118110 h 114300"/>
                  <a:gd name="connsiteX2" fmla="*/ 0 w 114300"/>
                  <a:gd name="connsiteY2" fmla="*/ 59055 h 114300"/>
                  <a:gd name="connsiteX3" fmla="*/ 59055 w 114300"/>
                  <a:gd name="connsiteY3" fmla="*/ 0 h 114300"/>
                  <a:gd name="connsiteX4" fmla="*/ 118110 w 114300"/>
                  <a:gd name="connsiteY4" fmla="*/ 5905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8110" y="59055"/>
                    </a:moveTo>
                    <a:cubicBezTo>
                      <a:pt x="118110" y="91440"/>
                      <a:pt x="91440" y="118110"/>
                      <a:pt x="59055" y="118110"/>
                    </a:cubicBezTo>
                    <a:cubicBezTo>
                      <a:pt x="26670" y="118110"/>
                      <a:pt x="0" y="91440"/>
                      <a:pt x="0" y="59055"/>
                    </a:cubicBezTo>
                    <a:cubicBezTo>
                      <a:pt x="0" y="26670"/>
                      <a:pt x="26670" y="0"/>
                      <a:pt x="59055" y="0"/>
                    </a:cubicBezTo>
                    <a:cubicBezTo>
                      <a:pt x="91440" y="0"/>
                      <a:pt x="118110" y="25718"/>
                      <a:pt x="118110" y="59055"/>
                    </a:cubicBezTo>
                    <a:close/>
                  </a:path>
                </a:pathLst>
              </a:custGeom>
              <a:noFill/>
              <a:ln w="23813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/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xmlns="" id="{E519FE88-ED74-4D46-86D2-F2530BE46026}"/>
                  </a:ext>
                </a:extLst>
              </p:cNvPr>
              <p:cNvSpPr/>
              <p:nvPr/>
            </p:nvSpPr>
            <p:spPr>
              <a:xfrm>
                <a:off x="1443237" y="4798553"/>
                <a:ext cx="180975" cy="66675"/>
              </a:xfrm>
              <a:custGeom>
                <a:avLst/>
                <a:gdLst>
                  <a:gd name="connsiteX0" fmla="*/ 0 w 180975"/>
                  <a:gd name="connsiteY0" fmla="*/ 72390 h 66675"/>
                  <a:gd name="connsiteX1" fmla="*/ 94298 w 180975"/>
                  <a:gd name="connsiteY1" fmla="*/ 0 h 66675"/>
                  <a:gd name="connsiteX2" fmla="*/ 188595 w 180975"/>
                  <a:gd name="connsiteY2" fmla="*/ 7239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0975" h="66675">
                    <a:moveTo>
                      <a:pt x="0" y="72390"/>
                    </a:moveTo>
                    <a:cubicBezTo>
                      <a:pt x="0" y="20955"/>
                      <a:pt x="41910" y="0"/>
                      <a:pt x="94298" y="0"/>
                    </a:cubicBezTo>
                    <a:cubicBezTo>
                      <a:pt x="146685" y="0"/>
                      <a:pt x="188595" y="20955"/>
                      <a:pt x="188595" y="72390"/>
                    </a:cubicBezTo>
                  </a:path>
                </a:pathLst>
              </a:custGeom>
              <a:noFill/>
              <a:ln w="23813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/>
              </a:p>
            </p:txBody>
          </p:sp>
        </p:grpSp>
        <p:sp>
          <p:nvSpPr>
            <p:cNvPr id="57" name="Полилиния: фигура 56">
              <a:extLst>
                <a:ext uri="{FF2B5EF4-FFF2-40B4-BE49-F238E27FC236}">
                  <a16:creationId xmlns:a16="http://schemas.microsoft.com/office/drawing/2014/main" xmlns="" id="{03AF6D1D-DE4A-460B-A540-E7DACF1F333F}"/>
                </a:ext>
              </a:extLst>
            </p:cNvPr>
            <p:cNvSpPr/>
            <p:nvPr/>
          </p:nvSpPr>
          <p:spPr>
            <a:xfrm>
              <a:off x="1334697" y="4580661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83322 w 360000"/>
                <a:gd name="connsiteY1" fmla="*/ 0 h 360000"/>
                <a:gd name="connsiteX2" fmla="*/ 83322 w 360000"/>
                <a:gd name="connsiteY2" fmla="*/ 68850 h 360000"/>
                <a:gd name="connsiteX3" fmla="*/ 276679 w 360000"/>
                <a:gd name="connsiteY3" fmla="*/ 68850 h 360000"/>
                <a:gd name="connsiteX4" fmla="*/ 276679 w 360000"/>
                <a:gd name="connsiteY4" fmla="*/ 0 h 360000"/>
                <a:gd name="connsiteX5" fmla="*/ 360000 w 360000"/>
                <a:gd name="connsiteY5" fmla="*/ 0 h 360000"/>
                <a:gd name="connsiteX6" fmla="*/ 360000 w 360000"/>
                <a:gd name="connsiteY6" fmla="*/ 360000 h 360000"/>
                <a:gd name="connsiteX7" fmla="*/ 0 w 360000"/>
                <a:gd name="connsiteY7" fmla="*/ 360000 h 360000"/>
                <a:gd name="connsiteX0" fmla="*/ 276679 w 368119"/>
                <a:gd name="connsiteY0" fmla="*/ 68850 h 360000"/>
                <a:gd name="connsiteX1" fmla="*/ 276679 w 368119"/>
                <a:gd name="connsiteY1" fmla="*/ 0 h 360000"/>
                <a:gd name="connsiteX2" fmla="*/ 360000 w 368119"/>
                <a:gd name="connsiteY2" fmla="*/ 0 h 360000"/>
                <a:gd name="connsiteX3" fmla="*/ 360000 w 368119"/>
                <a:gd name="connsiteY3" fmla="*/ 360000 h 360000"/>
                <a:gd name="connsiteX4" fmla="*/ 0 w 368119"/>
                <a:gd name="connsiteY4" fmla="*/ 360000 h 360000"/>
                <a:gd name="connsiteX5" fmla="*/ 0 w 368119"/>
                <a:gd name="connsiteY5" fmla="*/ 0 h 360000"/>
                <a:gd name="connsiteX6" fmla="*/ 83322 w 368119"/>
                <a:gd name="connsiteY6" fmla="*/ 0 h 360000"/>
                <a:gd name="connsiteX7" fmla="*/ 83322 w 368119"/>
                <a:gd name="connsiteY7" fmla="*/ 68850 h 360000"/>
                <a:gd name="connsiteX8" fmla="*/ 368119 w 368119"/>
                <a:gd name="connsiteY8" fmla="*/ 160290 h 360000"/>
                <a:gd name="connsiteX0" fmla="*/ 276679 w 360000"/>
                <a:gd name="connsiteY0" fmla="*/ 68850 h 360000"/>
                <a:gd name="connsiteX1" fmla="*/ 276679 w 360000"/>
                <a:gd name="connsiteY1" fmla="*/ 0 h 360000"/>
                <a:gd name="connsiteX2" fmla="*/ 360000 w 360000"/>
                <a:gd name="connsiteY2" fmla="*/ 0 h 360000"/>
                <a:gd name="connsiteX3" fmla="*/ 360000 w 360000"/>
                <a:gd name="connsiteY3" fmla="*/ 360000 h 360000"/>
                <a:gd name="connsiteX4" fmla="*/ 0 w 360000"/>
                <a:gd name="connsiteY4" fmla="*/ 360000 h 360000"/>
                <a:gd name="connsiteX5" fmla="*/ 0 w 360000"/>
                <a:gd name="connsiteY5" fmla="*/ 0 h 360000"/>
                <a:gd name="connsiteX6" fmla="*/ 83322 w 360000"/>
                <a:gd name="connsiteY6" fmla="*/ 0 h 360000"/>
                <a:gd name="connsiteX7" fmla="*/ 83322 w 360000"/>
                <a:gd name="connsiteY7" fmla="*/ 68850 h 360000"/>
                <a:gd name="connsiteX0" fmla="*/ 276679 w 360000"/>
                <a:gd name="connsiteY0" fmla="*/ 68850 h 360000"/>
                <a:gd name="connsiteX1" fmla="*/ 276679 w 360000"/>
                <a:gd name="connsiteY1" fmla="*/ 0 h 360000"/>
                <a:gd name="connsiteX2" fmla="*/ 360000 w 360000"/>
                <a:gd name="connsiteY2" fmla="*/ 0 h 360000"/>
                <a:gd name="connsiteX3" fmla="*/ 360000 w 360000"/>
                <a:gd name="connsiteY3" fmla="*/ 360000 h 360000"/>
                <a:gd name="connsiteX4" fmla="*/ 0 w 360000"/>
                <a:gd name="connsiteY4" fmla="*/ 360000 h 360000"/>
                <a:gd name="connsiteX5" fmla="*/ 0 w 360000"/>
                <a:gd name="connsiteY5" fmla="*/ 0 h 360000"/>
                <a:gd name="connsiteX6" fmla="*/ 83322 w 360000"/>
                <a:gd name="connsiteY6" fmla="*/ 0 h 360000"/>
                <a:gd name="connsiteX0" fmla="*/ 276679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83322 w 360000"/>
                <a:gd name="connsiteY5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000" h="360000">
                  <a:moveTo>
                    <a:pt x="276679" y="0"/>
                  </a:moveTo>
                  <a:lnTo>
                    <a:pt x="360000" y="0"/>
                  </a:ln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83322" y="0"/>
                  </a:lnTo>
                </a:path>
              </a:pathLst>
            </a:custGeom>
            <a:noFill/>
            <a:ln w="9525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769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A3BFD9-D514-9CE6-87BB-D71A3EDDA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Регистрационные документы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2F9292F-D965-F978-BE0D-0FF6E93390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37505D4-8A81-3D28-9E7C-A33AA4A8FA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EECC7194-A4D0-457B-9D3E-53681723AFF7}" type="slidenum">
              <a:rPr lang="ru-RU" noProof="0" smtClean="0"/>
              <a:pPr rtl="0"/>
              <a:t>15</a:t>
            </a:fld>
            <a:endParaRPr lang="ru-RU" noProof="0"/>
          </a:p>
        </p:txBody>
      </p:sp>
      <p:pic>
        <p:nvPicPr>
          <p:cNvPr id="1026" name="Picture 2" descr="C:\Users\polkovnikov_iu\Downloads\2024-10-14_11-47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84" y="1355271"/>
            <a:ext cx="5269784" cy="534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lkovnikov_iu\Downloads\2024-10-14_11-50-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036" y="1355271"/>
            <a:ext cx="4725874" cy="536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41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A3BFD9-D514-9CE6-87BB-D71A3EDDA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Дополнительные материалы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2F9292F-D965-F978-BE0D-0FF6E93390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37505D4-8A81-3D28-9E7C-A33AA4A8FA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EECC7194-A4D0-457B-9D3E-53681723AFF7}" type="slidenum">
              <a:rPr lang="ru-RU" noProof="0" smtClean="0"/>
              <a:pPr rtl="0"/>
              <a:t>16</a:t>
            </a:fld>
            <a:endParaRPr lang="ru-RU" noProof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765E31CB-BCD0-6707-181A-027F68F1052D}"/>
              </a:ext>
            </a:extLst>
          </p:cNvPr>
          <p:cNvGrpSpPr/>
          <p:nvPr/>
        </p:nvGrpSpPr>
        <p:grpSpPr>
          <a:xfrm>
            <a:off x="684056" y="1262322"/>
            <a:ext cx="7559888" cy="5513863"/>
            <a:chOff x="406652" y="1160825"/>
            <a:chExt cx="7235593" cy="5416759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F164EC7D-9635-084D-CEF0-7A0EA740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6652" y="1160825"/>
              <a:ext cx="7235593" cy="5416759"/>
            </a:xfrm>
            <a:prstGeom prst="rect">
              <a:avLst/>
            </a:prstGeom>
            <a:ln>
              <a:solidFill>
                <a:srgbClr val="E4EBE0"/>
              </a:solidFill>
            </a:ln>
            <a:effectLst>
              <a:softEdge rad="0"/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BC66C80-1BB4-E595-DCDE-0F73EA61BAD8}"/>
                </a:ext>
              </a:extLst>
            </p:cNvPr>
            <p:cNvSpPr txBox="1"/>
            <p:nvPr/>
          </p:nvSpPr>
          <p:spPr>
            <a:xfrm>
              <a:off x="1424065" y="2355535"/>
              <a:ext cx="584617" cy="276999"/>
            </a:xfrm>
            <a:prstGeom prst="rect">
              <a:avLst/>
            </a:prstGeom>
            <a:solidFill>
              <a:srgbClr val="EBEBEB"/>
            </a:solidFill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мкг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578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CA2F6A-636F-4857-B3DF-84C40FD31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Экономика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1B296F-AA3C-49C5-A7FD-020BBA8074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dirty="0"/>
              <a:t>*Источник: </a:t>
            </a:r>
            <a:r>
              <a:rPr lang="ru-RU" dirty="0" err="1"/>
              <a:t>Чувашстат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126DEDAB-4595-4AAB-8FB4-F3036F68D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smtClean="0"/>
              <a:pPr rtl="0"/>
              <a:t>17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A36087DB-FF15-448E-ACA3-0466788AFD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выгода при переходе на продукты ПРОФИ</a:t>
            </a:r>
          </a:p>
        </p:txBody>
      </p:sp>
      <p:sp>
        <p:nvSpPr>
          <p:cNvPr id="9" name="объект 7" descr="Бежевый прямоугольник">
            <a:extLst>
              <a:ext uri="{FF2B5EF4-FFF2-40B4-BE49-F238E27FC236}">
                <a16:creationId xmlns:a16="http://schemas.microsoft.com/office/drawing/2014/main" xmlns="" id="{C88E3957-6CDD-4061-AA83-A074A57C9C12}"/>
              </a:ext>
            </a:extLst>
          </p:cNvPr>
          <p:cNvSpPr/>
          <p:nvPr/>
        </p:nvSpPr>
        <p:spPr bwMode="white">
          <a:xfrm>
            <a:off x="722099" y="1322787"/>
            <a:ext cx="4104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xmlns="" id="{D9564758-0CAF-4BB1-82E0-715E2BDC6B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6201624"/>
              </p:ext>
            </p:extLst>
          </p:nvPr>
        </p:nvGraphicFramePr>
        <p:xfrm>
          <a:off x="5132047" y="1512258"/>
          <a:ext cx="1769456" cy="216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 21">
            <a:extLst>
              <a:ext uri="{FF2B5EF4-FFF2-40B4-BE49-F238E27FC236}">
                <a16:creationId xmlns:a16="http://schemas.microsoft.com/office/drawing/2014/main" xmlns="" id="{7C2B1B69-3491-4723-B7A7-BB86FEFB7B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9941993"/>
              </p:ext>
            </p:extLst>
          </p:nvPr>
        </p:nvGraphicFramePr>
        <p:xfrm>
          <a:off x="9520866" y="1677250"/>
          <a:ext cx="1769456" cy="216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E1C82F28-48F5-42C6-BF72-935B3AC4E193}"/>
              </a:ext>
            </a:extLst>
          </p:cNvPr>
          <p:cNvSpPr/>
          <p:nvPr/>
        </p:nvSpPr>
        <p:spPr>
          <a:xfrm>
            <a:off x="7914959" y="2408513"/>
            <a:ext cx="756000" cy="756000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ru-RU" sz="2000" dirty="0">
              <a:solidFill>
                <a:schemeClr val="bg1"/>
              </a:solidFill>
              <a:latin typeface="+mj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90CD8133-923E-4CC8-A17C-17D0B8AAFC0B}"/>
              </a:ext>
            </a:extLst>
          </p:cNvPr>
          <p:cNvSpPr/>
          <p:nvPr/>
        </p:nvSpPr>
        <p:spPr>
          <a:xfrm>
            <a:off x="10046448" y="2408513"/>
            <a:ext cx="756000" cy="756000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ru-RU" sz="2000" dirty="0">
              <a:solidFill>
                <a:schemeClr val="bg1"/>
              </a:solidFill>
              <a:latin typeface="+mj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aphicFrame>
        <p:nvGraphicFramePr>
          <p:cNvPr id="35" name="Таблица 34">
            <a:extLst>
              <a:ext uri="{FF2B5EF4-FFF2-40B4-BE49-F238E27FC236}">
                <a16:creationId xmlns:a16="http://schemas.microsoft.com/office/drawing/2014/main" xmlns="" id="{71E9DA52-2225-8F95-44D0-51335FA70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854940"/>
              </p:ext>
            </p:extLst>
          </p:nvPr>
        </p:nvGraphicFramePr>
        <p:xfrm>
          <a:off x="722098" y="2006768"/>
          <a:ext cx="10853667" cy="4165740"/>
        </p:xfrm>
        <a:graphic>
          <a:graphicData uri="http://schemas.openxmlformats.org/drawingml/2006/table">
            <a:tbl>
              <a:tblPr>
                <a:effectLst>
                  <a:reflection endPos="0" dir="5400000" sy="-100000" algn="bl" rotWithShape="0"/>
                </a:effectLst>
                <a:tableStyleId>{F2DE63D5-997A-4646-A377-4702673A728D}</a:tableStyleId>
              </a:tblPr>
              <a:tblGrid>
                <a:gridCol w="2380402">
                  <a:extLst>
                    <a:ext uri="{9D8B030D-6E8A-4147-A177-3AD203B41FA5}">
                      <a16:colId xmlns:a16="http://schemas.microsoft.com/office/drawing/2014/main" xmlns="" val="3794250963"/>
                    </a:ext>
                  </a:extLst>
                </a:gridCol>
                <a:gridCol w="1536191">
                  <a:extLst>
                    <a:ext uri="{9D8B030D-6E8A-4147-A177-3AD203B41FA5}">
                      <a16:colId xmlns:a16="http://schemas.microsoft.com/office/drawing/2014/main" xmlns="" val="2240048816"/>
                    </a:ext>
                  </a:extLst>
                </a:gridCol>
                <a:gridCol w="1633067">
                  <a:extLst>
                    <a:ext uri="{9D8B030D-6E8A-4147-A177-3AD203B41FA5}">
                      <a16:colId xmlns:a16="http://schemas.microsoft.com/office/drawing/2014/main" xmlns="" val="3491834626"/>
                    </a:ext>
                  </a:extLst>
                </a:gridCol>
                <a:gridCol w="1716104">
                  <a:extLst>
                    <a:ext uri="{9D8B030D-6E8A-4147-A177-3AD203B41FA5}">
                      <a16:colId xmlns:a16="http://schemas.microsoft.com/office/drawing/2014/main" xmlns="" val="1478709129"/>
                    </a:ext>
                  </a:extLst>
                </a:gridCol>
                <a:gridCol w="1688425">
                  <a:extLst>
                    <a:ext uri="{9D8B030D-6E8A-4147-A177-3AD203B41FA5}">
                      <a16:colId xmlns:a16="http://schemas.microsoft.com/office/drawing/2014/main" xmlns="" val="2009858389"/>
                    </a:ext>
                  </a:extLst>
                </a:gridCol>
                <a:gridCol w="1899478">
                  <a:extLst>
                    <a:ext uri="{9D8B030D-6E8A-4147-A177-3AD203B41FA5}">
                      <a16:colId xmlns:a16="http://schemas.microsoft.com/office/drawing/2014/main" xmlns="" val="3135078159"/>
                    </a:ext>
                  </a:extLst>
                </a:gridCol>
              </a:tblGrid>
              <a:tr h="9231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количество работников аттестованных по вредности              </a:t>
                      </a:r>
                      <a:endParaRPr lang="ru-RU" sz="1200" b="0" i="0" u="none" strike="noStrike" dirty="0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стоимость одной порции с учётом доставки (приблизительно)  </a:t>
                      </a:r>
                      <a:endParaRPr lang="ru-RU" sz="1200" b="0" i="0" u="none" strike="noStrike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общие затраты в месяц (22 смены)</a:t>
                      </a:r>
                      <a:endParaRPr lang="ru-RU" sz="1200" b="0" i="0" u="none" strike="noStrike" dirty="0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общие затраты в год         (11 месяцев)</a:t>
                      </a:r>
                      <a:endParaRPr lang="ru-RU" sz="1200" b="0" i="0" u="none" strike="noStrike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экономическая выгода в год</a:t>
                      </a:r>
                      <a:endParaRPr lang="ru-RU" sz="1200" b="0" i="0" u="none" strike="noStrike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3080255"/>
                  </a:ext>
                </a:extLst>
              </a:tr>
              <a:tr h="2423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Денежная компенсация</a:t>
                      </a:r>
                      <a:endParaRPr lang="ru-RU" sz="1200" b="0" i="0" u="none" strike="noStrike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1000</a:t>
                      </a:r>
                      <a:endParaRPr lang="ru-RU" sz="1200" b="0" i="0" u="none" strike="noStrike" dirty="0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45,00 </a:t>
                      </a:r>
                      <a:r>
                        <a:rPr lang="ru-RU" sz="1200" u="none" strike="noStrike" dirty="0">
                          <a:effectLst/>
                        </a:rPr>
                        <a:t>₽*</a:t>
                      </a:r>
                      <a:endParaRPr lang="ru-RU" sz="1200" b="0" i="0" u="none" strike="noStrike" dirty="0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990 </a:t>
                      </a:r>
                      <a:r>
                        <a:rPr lang="ru-RU" sz="1200" u="none" strike="noStrike" dirty="0">
                          <a:effectLst/>
                        </a:rPr>
                        <a:t>000,00 ₽</a:t>
                      </a:r>
                      <a:endParaRPr lang="ru-RU" sz="1200" b="0" i="0" u="none" strike="noStrike" dirty="0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10 890 </a:t>
                      </a:r>
                      <a:r>
                        <a:rPr lang="ru-RU" sz="1200" u="none" strike="noStrike" dirty="0">
                          <a:effectLst/>
                        </a:rPr>
                        <a:t>000,00 ₽</a:t>
                      </a:r>
                      <a:endParaRPr lang="ru-RU" sz="1200" b="0" i="0" u="none" strike="noStrike" dirty="0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0,00 ₽</a:t>
                      </a:r>
                      <a:endParaRPr lang="ru-RU" sz="1200" b="0" i="0" u="none" strike="noStrike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0420720"/>
                  </a:ext>
                </a:extLst>
              </a:tr>
              <a:tr h="461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"молоко  питьевое" жирностью не менее 2,5%</a:t>
                      </a:r>
                      <a:endParaRPr lang="ru-RU" sz="1200" b="0" i="0" u="none" strike="noStrike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1000</a:t>
                      </a:r>
                      <a:endParaRPr lang="ru-RU" sz="1200" b="0" i="0" u="none" strike="noStrike" dirty="0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45,00 </a:t>
                      </a:r>
                      <a:r>
                        <a:rPr lang="ru-RU" sz="1200" u="none" strike="noStrike" dirty="0">
                          <a:effectLst/>
                        </a:rPr>
                        <a:t>₽*</a:t>
                      </a:r>
                      <a:endParaRPr lang="ru-RU" sz="1200" b="0" i="0" u="none" strike="noStrike" dirty="0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990 </a:t>
                      </a:r>
                      <a:r>
                        <a:rPr lang="ru-RU" sz="1200" u="none" strike="noStrike" dirty="0">
                          <a:effectLst/>
                        </a:rPr>
                        <a:t>000,00 ₽</a:t>
                      </a:r>
                      <a:endParaRPr lang="ru-RU" sz="1200" b="0" i="0" u="none" strike="noStrike" dirty="0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10 890 </a:t>
                      </a:r>
                      <a:r>
                        <a:rPr lang="ru-RU" sz="1200" u="none" strike="noStrike" dirty="0">
                          <a:effectLst/>
                        </a:rPr>
                        <a:t>000,00 ₽</a:t>
                      </a:r>
                      <a:endParaRPr lang="ru-RU" sz="1200" b="0" i="0" u="none" strike="noStrike" dirty="0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0,00 ₽</a:t>
                      </a:r>
                      <a:endParaRPr lang="ru-RU" sz="1200" b="0" i="0" u="none" strike="noStrike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5364065"/>
                  </a:ext>
                </a:extLst>
              </a:tr>
              <a:tr h="461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Кисель ПРОФИ+ (25 гр на 300 мл готового продукта)</a:t>
                      </a:r>
                      <a:endParaRPr lang="ru-RU" sz="1200" b="0" i="0" u="none" strike="noStrike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1 000</a:t>
                      </a:r>
                      <a:endParaRPr lang="ru-RU" sz="1200" b="0" i="0" u="none" strike="noStrike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16,00 </a:t>
                      </a:r>
                      <a:r>
                        <a:rPr lang="ru-RU" sz="1200" u="none" strike="noStrike" dirty="0">
                          <a:effectLst/>
                        </a:rPr>
                        <a:t>₽</a:t>
                      </a:r>
                      <a:endParaRPr lang="ru-RU" sz="1200" b="0" i="0" u="none" strike="noStrike" dirty="0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352 000,00 </a:t>
                      </a:r>
                      <a:r>
                        <a:rPr lang="ru-RU" sz="1200" u="none" strike="noStrike" dirty="0">
                          <a:effectLst/>
                        </a:rPr>
                        <a:t>₽</a:t>
                      </a:r>
                      <a:endParaRPr lang="ru-RU" sz="1200" b="0" i="0" u="none" strike="noStrike" dirty="0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 </a:t>
                      </a:r>
                      <a:r>
                        <a:rPr lang="ru-RU" sz="1200" u="none" strike="noStrike" dirty="0" smtClean="0">
                          <a:effectLst/>
                        </a:rPr>
                        <a:t>872 000,00 </a:t>
                      </a:r>
                      <a:r>
                        <a:rPr lang="ru-RU" sz="1200" u="none" strike="noStrike" dirty="0">
                          <a:effectLst/>
                        </a:rPr>
                        <a:t>₽</a:t>
                      </a:r>
                      <a:endParaRPr lang="ru-RU" sz="1200" b="0" i="0" u="none" strike="noStrike" dirty="0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2A7D00"/>
                          </a:solidFill>
                          <a:effectLst/>
                        </a:rPr>
                        <a:t>7 018 000,00 </a:t>
                      </a:r>
                      <a:r>
                        <a:rPr lang="ru-RU" sz="1200" b="1" u="none" strike="noStrike" dirty="0">
                          <a:solidFill>
                            <a:srgbClr val="2A7D00"/>
                          </a:solidFill>
                          <a:effectLst/>
                        </a:rPr>
                        <a:t>₽</a:t>
                      </a:r>
                      <a:endParaRPr lang="ru-RU" sz="1200" b="1" i="0" u="none" strike="noStrike" dirty="0">
                        <a:solidFill>
                          <a:srgbClr val="2A7D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723470"/>
                  </a:ext>
                </a:extLst>
              </a:tr>
              <a:tr h="461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Какао ПРОФИ+ (24 гр на 300 мл готового продукта)</a:t>
                      </a:r>
                      <a:endParaRPr lang="ru-RU" sz="1200" b="0" i="0" u="none" strike="noStrike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1 000</a:t>
                      </a:r>
                      <a:endParaRPr lang="ru-RU" sz="1200" b="0" i="0" u="none" strike="noStrike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16,00₽</a:t>
                      </a:r>
                      <a:endParaRPr lang="ru-RU" sz="1200" b="0" i="0" u="none" strike="noStrike" dirty="0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352 000,00 ₽</a:t>
                      </a:r>
                      <a:endParaRPr lang="ru-RU" sz="1200" b="0" i="0" u="none" strike="noStrike" dirty="0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3 872 000,00 ₽</a:t>
                      </a:r>
                      <a:endParaRPr lang="ru-RU" sz="1200" b="0" i="0" u="none" strike="noStrike" dirty="0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2A7D00"/>
                          </a:solidFill>
                          <a:effectLst/>
                        </a:rPr>
                        <a:t>7 018 000,00 ₽</a:t>
                      </a:r>
                      <a:endParaRPr lang="ru-RU" sz="1200" b="1" i="0" u="none" strike="noStrike" dirty="0">
                        <a:solidFill>
                          <a:srgbClr val="2A7D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6729496"/>
                  </a:ext>
                </a:extLst>
              </a:tr>
              <a:tr h="461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Морс ПРОФИ+ (22 гр на 300 мл готового продукта)</a:t>
                      </a:r>
                      <a:endParaRPr lang="ru-RU" sz="1200" b="0" i="0" u="none" strike="noStrike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1 000</a:t>
                      </a:r>
                      <a:endParaRPr lang="ru-RU" sz="1200" b="0" i="0" u="none" strike="noStrike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16,00 </a:t>
                      </a:r>
                      <a:r>
                        <a:rPr lang="ru-RU" sz="1200" u="none" strike="noStrike" dirty="0">
                          <a:effectLst/>
                        </a:rPr>
                        <a:t>₽</a:t>
                      </a:r>
                      <a:endParaRPr lang="ru-RU" sz="1200" b="0" i="0" u="none" strike="noStrike" dirty="0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352 000,00 ₽</a:t>
                      </a:r>
                      <a:endParaRPr lang="ru-RU" sz="1200" b="0" i="0" u="none" strike="noStrike" dirty="0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3 872 000,00 ₽</a:t>
                      </a:r>
                      <a:endParaRPr lang="ru-RU" sz="1200" b="0" i="0" u="none" strike="noStrike" dirty="0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2A7D00"/>
                          </a:solidFill>
                          <a:effectLst/>
                        </a:rPr>
                        <a:t>7 018 000,00 ₽</a:t>
                      </a:r>
                      <a:endParaRPr lang="ru-RU" sz="1200" b="1" i="0" u="none" strike="noStrike" dirty="0">
                        <a:solidFill>
                          <a:srgbClr val="2A7D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9324207"/>
                  </a:ext>
                </a:extLst>
              </a:tr>
              <a:tr h="461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СУПЫ-ПЮРЕ ПРОФИ (20 гр на 300 мл готового продукта)</a:t>
                      </a:r>
                      <a:endParaRPr lang="ru-RU" sz="1200" b="0" i="0" u="none" strike="noStrike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1 000</a:t>
                      </a:r>
                      <a:endParaRPr lang="ru-RU" sz="1200" b="0" i="0" u="none" strike="noStrike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16,00 </a:t>
                      </a:r>
                      <a:r>
                        <a:rPr lang="ru-RU" sz="1200" u="none" strike="noStrike" dirty="0">
                          <a:effectLst/>
                        </a:rPr>
                        <a:t>₽</a:t>
                      </a:r>
                      <a:endParaRPr lang="ru-RU" sz="1200" b="0" i="0" u="none" strike="noStrike" dirty="0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352 000,00 ₽</a:t>
                      </a:r>
                      <a:endParaRPr lang="ru-RU" sz="1200" b="0" i="0" u="none" strike="noStrike" dirty="0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3 872 000,00 ₽</a:t>
                      </a:r>
                      <a:endParaRPr lang="ru-RU" sz="1200" b="0" i="0" u="none" strike="noStrike" dirty="0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2A7D00"/>
                          </a:solidFill>
                          <a:effectLst/>
                        </a:rPr>
                        <a:t>7 018 000,00 ₽</a:t>
                      </a:r>
                      <a:endParaRPr lang="ru-RU" sz="1200" b="1" i="0" u="none" strike="noStrike" dirty="0">
                        <a:solidFill>
                          <a:srgbClr val="2A7D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1382356"/>
                  </a:ext>
                </a:extLst>
              </a:tr>
              <a:tr h="692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Чайный напиток ПРОФИ+ (14 г. на 300 мл готового продукта)</a:t>
                      </a:r>
                      <a:endParaRPr lang="ru-RU" sz="1200" b="0" i="0" u="none" strike="noStrike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1 000</a:t>
                      </a:r>
                      <a:endParaRPr lang="ru-RU" sz="1200" b="0" i="0" u="none" strike="noStrike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16,00 </a:t>
                      </a:r>
                      <a:r>
                        <a:rPr lang="ru-RU" sz="1200" u="none" strike="noStrike" dirty="0">
                          <a:effectLst/>
                        </a:rPr>
                        <a:t>₽</a:t>
                      </a:r>
                      <a:endParaRPr lang="ru-RU" sz="1200" b="0" i="0" u="none" strike="noStrike" dirty="0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352 000,00 ₽</a:t>
                      </a:r>
                      <a:endParaRPr lang="ru-RU" sz="1200" b="0" i="0" u="none" strike="noStrike" dirty="0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3 872 000,00  </a:t>
                      </a:r>
                      <a:r>
                        <a:rPr lang="ru-RU" sz="1200" u="none" strike="noStrike" dirty="0">
                          <a:effectLst/>
                        </a:rPr>
                        <a:t>₽</a:t>
                      </a:r>
                      <a:endParaRPr lang="ru-RU" sz="1200" b="0" i="0" u="none" strike="noStrike" dirty="0">
                        <a:solidFill>
                          <a:srgbClr val="0099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2A7D00"/>
                          </a:solidFill>
                          <a:effectLst/>
                        </a:rPr>
                        <a:t>7 018 000,00 ₽</a:t>
                      </a:r>
                      <a:endParaRPr lang="ru-RU" sz="1200" b="1" i="0" u="none" strike="noStrike" dirty="0">
                        <a:solidFill>
                          <a:srgbClr val="2A7D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2361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79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Женщина, входящая в дверь">
            <a:extLst>
              <a:ext uri="{FF2B5EF4-FFF2-40B4-BE49-F238E27FC236}">
                <a16:creationId xmlns:a16="http://schemas.microsoft.com/office/drawing/2014/main" xmlns="" id="{86D7D4AC-BE7B-45B9-AF4A-E2AF1B6C796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012000" cy="6858000"/>
          </a:xfr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D509E5E-F68C-4F2B-8EC7-432595860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3071" y="6384"/>
            <a:ext cx="12192001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F7E39F-041F-4A45-A1CF-F8C269887D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205669"/>
            <a:ext cx="7997740" cy="3752721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 anchor="ctr"/>
          <a:lstStyle/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9BE4A06-2673-41EF-AF84-96B0EDEC0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29" y="418142"/>
            <a:ext cx="6665519" cy="1008000"/>
          </a:xfrm>
        </p:spPr>
        <p:txBody>
          <a:bodyPr rtlCol="0"/>
          <a:lstStyle/>
          <a:p>
            <a:r>
              <a:rPr lang="ru-RU" dirty="0"/>
              <a:t>КОМПАНИЯ «палитра»</a:t>
            </a:r>
            <a:br>
              <a:rPr lang="ru-RU" dirty="0"/>
            </a:br>
            <a:r>
              <a:rPr lang="ru-RU" sz="800" dirty="0"/>
              <a:t> 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1200" dirty="0" smtClean="0"/>
              <a:t>П Р Е  </a:t>
            </a:r>
            <a:r>
              <a:rPr lang="ru-RU" sz="1200" dirty="0"/>
              <a:t>Д  П  Р  И  Я  Т  И  Е      О  С  Н  О  В  А  Н  О     В</a:t>
            </a:r>
            <a:r>
              <a:rPr lang="ru-RU" sz="1200" dirty="0">
                <a:cs typeface="Times New Roman" panose="02020603050405020304" pitchFamily="18" charset="0"/>
              </a:rPr>
              <a:t>  </a:t>
            </a:r>
            <a:r>
              <a:rPr lang="ru-RU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1 9  9  3  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  О  Д  У</a:t>
            </a:r>
            <a:endParaRPr lang="ru-RU" sz="1200" dirty="0"/>
          </a:p>
        </p:txBody>
      </p:sp>
      <p:sp>
        <p:nvSpPr>
          <p:cNvPr id="9" name="объект 7" descr="Бежевый прямоугольник">
            <a:extLst>
              <a:ext uri="{FF2B5EF4-FFF2-40B4-BE49-F238E27FC236}">
                <a16:creationId xmlns:a16="http://schemas.microsoft.com/office/drawing/2014/main" xmlns="" id="{400AB11A-4D5E-4CDE-BB60-C8578F59C3E0}"/>
              </a:ext>
            </a:extLst>
          </p:cNvPr>
          <p:cNvSpPr/>
          <p:nvPr/>
        </p:nvSpPr>
        <p:spPr bwMode="white">
          <a:xfrm flipV="1">
            <a:off x="612148" y="906902"/>
            <a:ext cx="5864852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C3FC51DE-D10A-4DE8-A7E3-22FA2E4FC1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569877" y="5904087"/>
            <a:ext cx="6058183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2" name="Номер слайда 51">
            <a:extLst>
              <a:ext uri="{FF2B5EF4-FFF2-40B4-BE49-F238E27FC236}">
                <a16:creationId xmlns:a16="http://schemas.microsoft.com/office/drawing/2014/main" xmlns="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DBDA376-2ACB-40AD-AC79-36A24E8E63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966" y="250475"/>
            <a:ext cx="3998172" cy="3699714"/>
          </a:xfrm>
          <a:prstGeom prst="rect">
            <a:avLst/>
          </a:prstGeom>
          <a:noFill/>
          <a:ln w="57150">
            <a:solidFill>
              <a:srgbClr val="69755B"/>
            </a:solidFill>
            <a:miter lim="800000"/>
            <a:headEnd/>
            <a:tailEnd/>
          </a:ln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A2CC55-1A11-4A8F-321C-E07020211E0E}"/>
              </a:ext>
            </a:extLst>
          </p:cNvPr>
          <p:cNvSpPr txBox="1"/>
          <p:nvPr/>
        </p:nvSpPr>
        <p:spPr>
          <a:xfrm>
            <a:off x="2255572" y="3979815"/>
            <a:ext cx="58748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Собственное </a:t>
            </a:r>
            <a:r>
              <a:rPr lang="ru-RU" sz="1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производственное здание </a:t>
            </a:r>
            <a:endParaRPr lang="ru-RU" sz="1800" b="1" dirty="0" smtClean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Предприятие оснащено современным высокотехнологичным </a:t>
            </a:r>
            <a:r>
              <a:rPr lang="ru-RU" sz="18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оборудованием</a:t>
            </a:r>
          </a:p>
          <a:p>
            <a:endParaRPr lang="ru-RU" altLang="ru-RU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Внедрена </a:t>
            </a:r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система менеджмента безопасности пищевой </a:t>
            </a:r>
            <a:r>
              <a:rPr lang="ru-RU" alt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продукции ISO </a:t>
            </a:r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22000-2018  </a:t>
            </a:r>
            <a:endParaRPr lang="ru-RU" altLang="ru-RU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(</a:t>
            </a:r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сертификат № 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21110540 QM15</a:t>
            </a: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 от 20.10.2023</a:t>
            </a:r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)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A7B129-E72F-F41C-D0D3-818526144EE6}"/>
              </a:ext>
            </a:extLst>
          </p:cNvPr>
          <p:cNvSpPr txBox="1"/>
          <p:nvPr/>
        </p:nvSpPr>
        <p:spPr>
          <a:xfrm>
            <a:off x="141611" y="1378819"/>
            <a:ext cx="7722230" cy="2254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Российский разработчик и производитель специализированных витаминизированных продуктов</a:t>
            </a:r>
          </a:p>
          <a:p>
            <a:r>
              <a:rPr lang="ru-RU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Наша миссия – сохранение здоровья взрослого и детского населения России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сновоположник </a:t>
            </a:r>
            <a:r>
              <a:rPr lang="ru-RU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компании - ведущий российский учёный в области витаминологии, заслуженный деятель науки </a:t>
            </a:r>
            <a:r>
              <a:rPr lang="ru-RU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РФ, д.б.н., </a:t>
            </a:r>
            <a:r>
              <a:rPr lang="ru-RU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профессор </a:t>
            </a:r>
            <a:endParaRPr lang="ru-RU" dirty="0" smtClean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 err="1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Спиричев</a:t>
            </a:r>
            <a:r>
              <a:rPr lang="ru-RU" sz="28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Владимир Борисович</a:t>
            </a:r>
            <a:endParaRPr lang="ru-RU" sz="2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AC01B7EA-2A56-C616-FE9B-B4D6EE821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" y="3979815"/>
            <a:ext cx="2080673" cy="288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B5E41A4-4F03-9BDA-83AF-86BC18FEF5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741" y="3988016"/>
            <a:ext cx="3998173" cy="227699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432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 descr="Врач, указывающий на снимки компьютерной томографии">
            <a:extLst>
              <a:ext uri="{FF2B5EF4-FFF2-40B4-BE49-F238E27FC236}">
                <a16:creationId xmlns:a16="http://schemas.microsoft.com/office/drawing/2014/main" xmlns="" id="{51DAB4F3-6A41-481C-8A3E-932EDFC9FED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000" y="179109"/>
            <a:ext cx="11832000" cy="6513922"/>
          </a:xfrm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3CBC84C2-2B48-4B15-A420-8B5F2BDE23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73830" y="155148"/>
            <a:ext cx="11832000" cy="6537883"/>
          </a:xfrm>
          <a:prstGeom prst="rect">
            <a:avLst/>
          </a:prstGeom>
          <a:solidFill>
            <a:schemeClr val="tx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34E91A8-F608-453C-810A-BE991818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Направления деятельности</a:t>
            </a:r>
          </a:p>
        </p:txBody>
      </p:sp>
      <p:sp>
        <p:nvSpPr>
          <p:cNvPr id="20" name="Нижний колонтитул 19">
            <a:extLst>
              <a:ext uri="{FF2B5EF4-FFF2-40B4-BE49-F238E27FC236}">
                <a16:creationId xmlns:a16="http://schemas.microsoft.com/office/drawing/2014/main" xmlns="" id="{B898379A-942F-47A5-80B4-B1C6F09FCB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sz="1200" dirty="0"/>
              <a:t>Данные </a:t>
            </a:r>
            <a:r>
              <a:rPr lang="ru-RU" sz="1200" dirty="0" smtClean="0"/>
              <a:t>за </a:t>
            </a:r>
            <a:r>
              <a:rPr lang="ru-RU" sz="1200" dirty="0"/>
              <a:t>2024 г.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2DDB908-45C5-4999-982F-0A82DA013F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2B821A5-5262-4D44-AFEB-D049F229C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213" y="3097188"/>
            <a:ext cx="1652587" cy="435600"/>
          </a:xfrm>
        </p:spPr>
        <p:txBody>
          <a:bodyPr rtlCol="0"/>
          <a:lstStyle/>
          <a:p>
            <a:pPr rtl="0"/>
            <a:r>
              <a:rPr lang="ru-RU" sz="2200" dirty="0"/>
              <a:t>50%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A327E535-262E-40B8-A9E1-0C08FFD809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3830" y="3668232"/>
            <a:ext cx="2647426" cy="873281"/>
          </a:xfrm>
        </p:spPr>
        <p:txBody>
          <a:bodyPr rtlCol="0"/>
          <a:lstStyle/>
          <a:p>
            <a:pPr rtl="0"/>
            <a:r>
              <a:rPr lang="ru-RU" spc="-20" dirty="0"/>
              <a:t>Социальная сфера 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030E095F-965E-476E-B681-EE615BECB0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71013" y="3097188"/>
            <a:ext cx="1652587" cy="435600"/>
          </a:xfrm>
        </p:spPr>
        <p:txBody>
          <a:bodyPr rtlCol="0"/>
          <a:lstStyle/>
          <a:p>
            <a:pPr rtl="0"/>
            <a:r>
              <a:rPr lang="ru-RU" sz="2200" spc="-20" dirty="0"/>
              <a:t>12,5%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AA5735F7-BDC6-4ACD-B0DE-4AB63D30BA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70799" y="3695377"/>
            <a:ext cx="1652801" cy="846137"/>
          </a:xfrm>
        </p:spPr>
        <p:txBody>
          <a:bodyPr rtlCol="0"/>
          <a:lstStyle/>
          <a:p>
            <a:r>
              <a:rPr lang="ru-RU" dirty="0"/>
              <a:t>Ритэйл </a:t>
            </a:r>
          </a:p>
          <a:p>
            <a:endParaRPr lang="ru-RU" sz="900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F405F6BC-5682-4AA1-9F61-DDF021E685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69707" y="3097188"/>
            <a:ext cx="1652587" cy="435600"/>
          </a:xfrm>
        </p:spPr>
        <p:txBody>
          <a:bodyPr rtlCol="0"/>
          <a:lstStyle/>
          <a:p>
            <a:pPr rtl="0"/>
            <a:r>
              <a:rPr lang="ru-RU" sz="2200" dirty="0"/>
              <a:t>30%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7BC20BC-85E6-48CD-B755-5D4149953C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69600" y="3695377"/>
            <a:ext cx="1652801" cy="846137"/>
          </a:xfrm>
        </p:spPr>
        <p:txBody>
          <a:bodyPr rtlCol="0"/>
          <a:lstStyle/>
          <a:p>
            <a:pPr rtl="0"/>
            <a:r>
              <a:rPr lang="ru-RU" dirty="0"/>
              <a:t>Охрана труда</a:t>
            </a:r>
          </a:p>
          <a:p>
            <a:pPr rtl="0"/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DDFBC7A3-AAE6-4502-9D44-F253ED1E8F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44613" y="3097188"/>
            <a:ext cx="1652587" cy="435600"/>
          </a:xfrm>
        </p:spPr>
        <p:txBody>
          <a:bodyPr rtlCol="0"/>
          <a:lstStyle/>
          <a:p>
            <a:pPr rtl="0"/>
            <a:r>
              <a:rPr lang="ru-RU" sz="2200" dirty="0"/>
              <a:t>5,5%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DC6EAD81-841A-483E-9B44-512A1470E4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70855" y="3695377"/>
            <a:ext cx="1999889" cy="846137"/>
          </a:xfrm>
        </p:spPr>
        <p:txBody>
          <a:bodyPr rtlCol="0"/>
          <a:lstStyle/>
          <a:p>
            <a:pPr rtl="0"/>
            <a:r>
              <a:rPr lang="ru-RU" dirty="0"/>
              <a:t>Вендинг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E10C0A43-6ED0-45F1-9DF9-5F2F32278B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831412" y="3097188"/>
            <a:ext cx="1652587" cy="435600"/>
          </a:xfrm>
        </p:spPr>
        <p:txBody>
          <a:bodyPr rtlCol="0"/>
          <a:lstStyle/>
          <a:p>
            <a:pPr rtl="0"/>
            <a:r>
              <a:rPr lang="ru-RU" sz="2200" dirty="0"/>
              <a:t>2%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978028AA-13B5-4B26-947A-231084A75CD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57654" y="3695377"/>
            <a:ext cx="1999889" cy="846137"/>
          </a:xfrm>
        </p:spPr>
        <p:txBody>
          <a:bodyPr rtlCol="0"/>
          <a:lstStyle/>
          <a:p>
            <a:pPr rtl="0"/>
            <a:r>
              <a:rPr lang="ru-RU" dirty="0"/>
              <a:t>Пищевая промышленность</a:t>
            </a:r>
          </a:p>
        </p:txBody>
      </p:sp>
      <p:sp>
        <p:nvSpPr>
          <p:cNvPr id="15" name="Подзаголовок 14">
            <a:extLst>
              <a:ext uri="{FF2B5EF4-FFF2-40B4-BE49-F238E27FC236}">
                <a16:creationId xmlns:a16="http://schemas.microsoft.com/office/drawing/2014/main" xmlns="" id="{65657426-6073-47AB-BB7D-5ED2CAFD6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1000" y="5137535"/>
            <a:ext cx="1990001" cy="620016"/>
          </a:xfrm>
        </p:spPr>
        <p:txBody>
          <a:bodyPr rtlCol="0"/>
          <a:lstStyle/>
          <a:p>
            <a:pPr rtl="0"/>
            <a:r>
              <a:rPr lang="ru-RU" dirty="0"/>
              <a:t>Рынки</a:t>
            </a:r>
          </a:p>
        </p:txBody>
      </p:sp>
      <p:pic>
        <p:nvPicPr>
          <p:cNvPr id="46" name="Рисунок 45" descr="Команда">
            <a:extLst>
              <a:ext uri="{FF2B5EF4-FFF2-40B4-BE49-F238E27FC236}">
                <a16:creationId xmlns:a16="http://schemas.microsoft.com/office/drawing/2014/main" xmlns="" id="{09833D49-61B1-40F0-A9D1-6D1D4B8701A1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70236" y="2362641"/>
            <a:ext cx="466157" cy="466157"/>
          </a:xfrm>
        </p:spPr>
      </p:pic>
      <p:sp>
        <p:nvSpPr>
          <p:cNvPr id="19" name="объект 7" descr="Бежевый прямоугольник">
            <a:extLst>
              <a:ext uri="{FF2B5EF4-FFF2-40B4-BE49-F238E27FC236}">
                <a16:creationId xmlns:a16="http://schemas.microsoft.com/office/drawing/2014/main" xmlns="" id="{9B6BE182-7444-49DA-B6FA-215DD68D50CA}"/>
              </a:ext>
            </a:extLst>
          </p:cNvPr>
          <p:cNvSpPr/>
          <p:nvPr/>
        </p:nvSpPr>
        <p:spPr bwMode="white">
          <a:xfrm>
            <a:off x="722098" y="1322786"/>
            <a:ext cx="6188424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xmlns="" id="{CC6D3F76-4C60-4559-AE48-60D6FBDC4B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3759100" y="4527746"/>
            <a:ext cx="0" cy="311308"/>
          </a:xfrm>
          <a:prstGeom prst="line">
            <a:avLst/>
          </a:prstGeom>
          <a:ln w="3175">
            <a:solidFill>
              <a:schemeClr val="bg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3CA93ACF-485A-4938-9815-8D5DFE3128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6096000" y="4527746"/>
            <a:ext cx="1" cy="311308"/>
          </a:xfrm>
          <a:prstGeom prst="line">
            <a:avLst/>
          </a:prstGeom>
          <a:ln w="3175">
            <a:solidFill>
              <a:schemeClr val="bg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xmlns="" id="{48070A33-7382-44AE-AC77-685B09986F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8332700" y="4527746"/>
            <a:ext cx="0" cy="311308"/>
          </a:xfrm>
          <a:prstGeom prst="line">
            <a:avLst/>
          </a:prstGeom>
          <a:ln w="3175">
            <a:solidFill>
              <a:schemeClr val="bg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79784603-2F8F-493A-894B-9ECFC35876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281478" y="5747713"/>
            <a:ext cx="1629044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62" name="Соединительная линия: изогнутая 61">
            <a:extLst>
              <a:ext uri="{FF2B5EF4-FFF2-40B4-BE49-F238E27FC236}">
                <a16:creationId xmlns:a16="http://schemas.microsoft.com/office/drawing/2014/main" xmlns="" id="{9A6C85E8-3D95-45FE-A577-C08E6E920D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stCxn id="6" idx="2"/>
            <a:endCxn id="15" idx="0"/>
          </p:cNvCxnSpPr>
          <p:nvPr/>
        </p:nvCxnSpPr>
        <p:spPr>
          <a:xfrm rot="16200000" flipH="1">
            <a:off x="3498761" y="2540295"/>
            <a:ext cx="596022" cy="4598458"/>
          </a:xfrm>
          <a:prstGeom prst="bentConnector3">
            <a:avLst>
              <a:gd name="adj1" fmla="val 50000"/>
            </a:avLst>
          </a:prstGeom>
          <a:ln w="3175">
            <a:solidFill>
              <a:schemeClr val="bg2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ная линия: изогнутая 69">
            <a:extLst>
              <a:ext uri="{FF2B5EF4-FFF2-40B4-BE49-F238E27FC236}">
                <a16:creationId xmlns:a16="http://schemas.microsoft.com/office/drawing/2014/main" xmlns="" id="{F1BB5F7E-073B-4BF0-8FA1-F724BA8DB3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8078790" y="2558725"/>
            <a:ext cx="596021" cy="4561598"/>
          </a:xfrm>
          <a:prstGeom prst="bentConnector3">
            <a:avLst>
              <a:gd name="adj1" fmla="val 50000"/>
            </a:avLst>
          </a:prstGeom>
          <a:ln w="3175">
            <a:solidFill>
              <a:schemeClr val="bg2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E2935599-B9F0-4312-864E-F6E3EF1AA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380336" y="2224959"/>
            <a:ext cx="896287" cy="745643"/>
            <a:chOff x="1824638" y="1733550"/>
            <a:chExt cx="1192959" cy="992451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56718F85-02C5-4814-847B-818C8CCE6A2E}"/>
                </a:ext>
              </a:extLst>
            </p:cNvPr>
            <p:cNvSpPr/>
            <p:nvPr/>
          </p:nvSpPr>
          <p:spPr>
            <a:xfrm>
              <a:off x="1824638" y="1733550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6B5C2063-3BBD-48BC-BDD6-D5E9563B1934}"/>
                </a:ext>
              </a:extLst>
            </p:cNvPr>
            <p:cNvSpPr/>
            <p:nvPr/>
          </p:nvSpPr>
          <p:spPr>
            <a:xfrm>
              <a:off x="1925901" y="1819672"/>
              <a:ext cx="1091696" cy="820207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grpSp>
        <p:nvGrpSpPr>
          <p:cNvPr id="33" name="Группа 32">
            <a:extLst>
              <a:ext uri="{FF2B5EF4-FFF2-40B4-BE49-F238E27FC236}">
                <a16:creationId xmlns:a16="http://schemas.microsoft.com/office/drawing/2014/main" xmlns="" id="{5E2C35B1-F420-4244-8B67-EA845C8CAF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7914029" y="2224959"/>
            <a:ext cx="896287" cy="745643"/>
            <a:chOff x="1824638" y="1733550"/>
            <a:chExt cx="1192959" cy="992451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35DB04D1-9BD5-4C35-8B33-0432F97A6012}"/>
                </a:ext>
              </a:extLst>
            </p:cNvPr>
            <p:cNvSpPr/>
            <p:nvPr/>
          </p:nvSpPr>
          <p:spPr>
            <a:xfrm>
              <a:off x="1824638" y="1733550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3C23B33E-1386-44B0-B24A-50A8F9B55FFD}"/>
                </a:ext>
              </a:extLst>
            </p:cNvPr>
            <p:cNvSpPr/>
            <p:nvPr/>
          </p:nvSpPr>
          <p:spPr>
            <a:xfrm>
              <a:off x="1925901" y="1819672"/>
              <a:ext cx="1091696" cy="820207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645F4DD1-5663-4019-891C-8821ED8ACA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5723178" y="2223240"/>
            <a:ext cx="745643" cy="745643"/>
            <a:chOff x="5482999" y="1607028"/>
            <a:chExt cx="1200866" cy="1200866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9AAD7458-0E1F-4289-885E-7991DEFE6E7D}"/>
                </a:ext>
              </a:extLst>
            </p:cNvPr>
            <p:cNvSpPr/>
            <p:nvPr/>
          </p:nvSpPr>
          <p:spPr>
            <a:xfrm>
              <a:off x="5587207" y="1711236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2C5F22B3-BA39-4DDB-9CD2-F9F1183608D0}"/>
                </a:ext>
              </a:extLst>
            </p:cNvPr>
            <p:cNvSpPr/>
            <p:nvPr/>
          </p:nvSpPr>
          <p:spPr>
            <a:xfrm>
              <a:off x="5482999" y="1607028"/>
              <a:ext cx="1200866" cy="1200866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7ACC6B18-DB03-4AC5-B015-6374FF16D1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10145" y="2224959"/>
            <a:ext cx="926876" cy="745643"/>
            <a:chOff x="7901577" y="2268089"/>
            <a:chExt cx="926876" cy="745643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FBAA099B-7326-44B7-B125-672BA72A6C05}"/>
                </a:ext>
              </a:extLst>
            </p:cNvPr>
            <p:cNvSpPr/>
            <p:nvPr/>
          </p:nvSpPr>
          <p:spPr>
            <a:xfrm flipH="1">
              <a:off x="8516862" y="2268089"/>
              <a:ext cx="311591" cy="745643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06107D1A-01D9-4CE4-9A22-FC55274F17C6}"/>
                </a:ext>
              </a:extLst>
            </p:cNvPr>
            <p:cNvSpPr/>
            <p:nvPr/>
          </p:nvSpPr>
          <p:spPr>
            <a:xfrm flipH="1">
              <a:off x="7901577" y="2332794"/>
              <a:ext cx="781787" cy="616234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xmlns="" id="{95074261-BBC0-4AF3-AF09-C64386DBB2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949886" y="2224959"/>
            <a:ext cx="926876" cy="745643"/>
            <a:chOff x="7901577" y="2268089"/>
            <a:chExt cx="926876" cy="745643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C4BF8F4D-C494-48D1-8EDB-FE34A665FBEE}"/>
                </a:ext>
              </a:extLst>
            </p:cNvPr>
            <p:cNvSpPr/>
            <p:nvPr/>
          </p:nvSpPr>
          <p:spPr>
            <a:xfrm flipH="1">
              <a:off x="8516862" y="2268089"/>
              <a:ext cx="311591" cy="745643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EF7A8167-402E-4636-8949-042E663C233E}"/>
                </a:ext>
              </a:extLst>
            </p:cNvPr>
            <p:cNvSpPr/>
            <p:nvPr/>
          </p:nvSpPr>
          <p:spPr>
            <a:xfrm flipH="1">
              <a:off x="7901577" y="2332794"/>
              <a:ext cx="781787" cy="616234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57D86D53-23A6-0E42-D5BD-68F250F2D72F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09251" y="2287945"/>
            <a:ext cx="624985" cy="624985"/>
          </a:xfr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7F5E2F41-56F5-EEBB-5B23-0BE746ECDB71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4689" y="2321913"/>
            <a:ext cx="557048" cy="557048"/>
          </a:xfr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B423E58D-73FC-03AC-0FC4-3917DFC99A61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3020" y="2270531"/>
            <a:ext cx="570551" cy="570551"/>
          </a:xfr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43C479BF-0CD5-C56E-B939-750E231388EE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79305" y="2321914"/>
            <a:ext cx="519168" cy="519168"/>
          </a:xfrm>
        </p:spPr>
      </p:pic>
    </p:spTree>
    <p:extLst>
      <p:ext uri="{BB962C8B-B14F-4D97-AF65-F5344CB8AC3E}">
        <p14:creationId xmlns:p14="http://schemas.microsoft.com/office/powerpoint/2010/main" val="369769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CA2F6A-636F-4857-B3DF-84C40FD31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статистика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A36087DB-FF15-448E-ACA3-0466788AFD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ru-RU" sz="2800" dirty="0" smtClean="0"/>
              <a:t>%</a:t>
            </a:r>
            <a:r>
              <a:rPr lang="ru-RU" dirty="0" smtClean="0"/>
              <a:t> работников, занятых во вредных условиях труда, </a:t>
            </a:r>
          </a:p>
          <a:p>
            <a:pPr rtl="0"/>
            <a:r>
              <a:rPr lang="ru-RU" dirty="0" smtClean="0"/>
              <a:t>в организациях Смоленской области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1B296F-AA3C-49C5-A7FD-020BBA8074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dirty="0"/>
              <a:t>*Источник: </a:t>
            </a:r>
            <a:r>
              <a:rPr lang="ru-RU" dirty="0" err="1" smtClean="0"/>
              <a:t>Смоленскстат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126DEDAB-4595-4AAB-8FB4-F3036F68D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smtClean="0"/>
              <a:pPr rtl="0"/>
              <a:t>4</a:t>
            </a:fld>
            <a:endParaRPr lang="ru-RU" dirty="0"/>
          </a:p>
        </p:txBody>
      </p:sp>
      <p:sp>
        <p:nvSpPr>
          <p:cNvPr id="9" name="объект 7" descr="Бежевый прямоугольник">
            <a:extLst>
              <a:ext uri="{FF2B5EF4-FFF2-40B4-BE49-F238E27FC236}">
                <a16:creationId xmlns:a16="http://schemas.microsoft.com/office/drawing/2014/main" xmlns="" id="{C88E3957-6CDD-4061-AA83-A074A57C9C12}"/>
              </a:ext>
            </a:extLst>
          </p:cNvPr>
          <p:cNvSpPr/>
          <p:nvPr/>
        </p:nvSpPr>
        <p:spPr bwMode="white">
          <a:xfrm>
            <a:off x="722099" y="1322787"/>
            <a:ext cx="4104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xmlns="" id="{D9564758-0CAF-4BB1-82E0-715E2BDC6B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3674532"/>
              </p:ext>
            </p:extLst>
          </p:nvPr>
        </p:nvGraphicFramePr>
        <p:xfrm>
          <a:off x="5132047" y="1512258"/>
          <a:ext cx="1769456" cy="216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 21">
            <a:extLst>
              <a:ext uri="{FF2B5EF4-FFF2-40B4-BE49-F238E27FC236}">
                <a16:creationId xmlns:a16="http://schemas.microsoft.com/office/drawing/2014/main" xmlns="" id="{7C2B1B69-3491-4723-B7A7-BB86FEFB7B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0834318"/>
              </p:ext>
            </p:extLst>
          </p:nvPr>
        </p:nvGraphicFramePr>
        <p:xfrm>
          <a:off x="9520866" y="1677250"/>
          <a:ext cx="1769456" cy="216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E1C82F28-48F5-42C6-BF72-935B3AC4E193}"/>
              </a:ext>
            </a:extLst>
          </p:cNvPr>
          <p:cNvSpPr/>
          <p:nvPr/>
        </p:nvSpPr>
        <p:spPr>
          <a:xfrm>
            <a:off x="7914959" y="2408513"/>
            <a:ext cx="756000" cy="756000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ru-RU" sz="2000" dirty="0">
              <a:solidFill>
                <a:schemeClr val="bg1"/>
              </a:solidFill>
              <a:latin typeface="+mj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90CD8133-923E-4CC8-A17C-17D0B8AAFC0B}"/>
              </a:ext>
            </a:extLst>
          </p:cNvPr>
          <p:cNvSpPr/>
          <p:nvPr/>
        </p:nvSpPr>
        <p:spPr>
          <a:xfrm>
            <a:off x="10046448" y="2408513"/>
            <a:ext cx="756000" cy="756000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ru-RU" sz="2000" dirty="0">
              <a:solidFill>
                <a:schemeClr val="bg1"/>
              </a:solidFill>
              <a:latin typeface="+mj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076334"/>
              </p:ext>
            </p:extLst>
          </p:nvPr>
        </p:nvGraphicFramePr>
        <p:xfrm>
          <a:off x="138792" y="2451578"/>
          <a:ext cx="11870871" cy="375379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3682776"/>
                <a:gridCol w="916020"/>
                <a:gridCol w="916020"/>
                <a:gridCol w="916020"/>
                <a:gridCol w="916020"/>
                <a:gridCol w="916020"/>
                <a:gridCol w="916020"/>
                <a:gridCol w="897325"/>
                <a:gridCol w="897325"/>
                <a:gridCol w="897325"/>
              </a:tblGrid>
              <a:tr h="582121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0" dirty="0">
                          <a:effectLst/>
                        </a:rPr>
                        <a:t>Удельный вес численности работников, занятых на работах с вредными и (или) опасными условиями труда, </a:t>
                      </a:r>
                      <a:endParaRPr lang="ru-RU" sz="1000" kern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0" dirty="0" smtClean="0">
                          <a:effectLst/>
                        </a:rPr>
                        <a:t>в </a:t>
                      </a:r>
                      <a:r>
                        <a:rPr lang="ru-RU" sz="1000" kern="0" dirty="0">
                          <a:effectLst/>
                        </a:rPr>
                        <a:t>организациях Смоленской области  по отдельным видам экономической деятельности (на конец года)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748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kern="0" dirty="0">
                          <a:effectLst/>
                        </a:rPr>
                        <a:t> (без субъектов малого предпринимательства; в % от общей численности работников соответствующего пола и вида экономической  деятельности)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4471" marR="544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4471" marR="544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 kern="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4471" marR="544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 kern="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4471" marR="544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 kern="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4471" marR="544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 kern="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4471" marR="544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 kern="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4471" marR="544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 kern="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4471" marR="544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 kern="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4471" marR="544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 kern="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4471" marR="54471" marT="0" marB="0" anchor="b"/>
                </a:tc>
              </a:tr>
              <a:tr h="15992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 dirty="0">
                          <a:effectLst/>
                        </a:rPr>
                        <a:t> 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 dirty="0">
                          <a:effectLst/>
                        </a:rPr>
                        <a:t>Занятые на работах с вредными и (или) опасными условиями труда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1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</a:rPr>
                        <a:t>2021</a:t>
                      </a:r>
                      <a:endParaRPr lang="ru-RU" sz="14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</a:rPr>
                        <a:t>2022</a:t>
                      </a:r>
                      <a:endParaRPr lang="ru-RU" sz="14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</a:rPr>
                        <a:t>2023</a:t>
                      </a:r>
                      <a:endParaRPr lang="ru-RU" sz="14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 dirty="0">
                          <a:effectLst/>
                        </a:rPr>
                        <a:t>всего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 dirty="0">
                          <a:effectLst/>
                        </a:rPr>
                        <a:t>мужчины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 dirty="0">
                          <a:effectLst/>
                        </a:rPr>
                        <a:t>женщины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всего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мужчины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женщины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всего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мужчины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женщины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</a:tr>
              <a:tr h="2686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 dirty="0">
                          <a:effectLst/>
                        </a:rPr>
                        <a:t>Всего по </a:t>
                      </a:r>
                      <a:r>
                        <a:rPr lang="ru-RU" sz="800" kern="0" dirty="0" smtClean="0">
                          <a:effectLst/>
                        </a:rPr>
                        <a:t>обследуемым видам </a:t>
                      </a:r>
                      <a:r>
                        <a:rPr lang="ru-RU" sz="800" kern="0" dirty="0">
                          <a:effectLst/>
                        </a:rPr>
                        <a:t>экономической деятельности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</a:rPr>
                        <a:t>33,5</a:t>
                      </a:r>
                      <a:endParaRPr lang="ru-RU" sz="14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42,6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18,1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</a:rPr>
                        <a:t>3</a:t>
                      </a: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42,0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19,5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</a:rPr>
                        <a:t>34,2</a:t>
                      </a:r>
                      <a:endParaRPr lang="ru-RU" sz="14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42,7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20,0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</a:tr>
              <a:tr h="230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Сельское, лесное хозяйство, охота, рыболовство и рыбоводство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20,2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22,6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15,6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17,9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19,8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13,7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16,3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18,7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11,7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</a:tr>
              <a:tr h="191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Добыча полезных ископаемых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62,1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67,7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20,0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44,8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50,0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13,1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47,1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51,6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16,0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</a:tr>
              <a:tr h="159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Обрабатывающие производства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33,4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40,9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23,8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35,4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41,9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26,6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37,8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45,1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27,3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</a:tr>
              <a:tr h="396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Обеспечение электрической энергией, газом и паром; кондиционирование воздуха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36,0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44,7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17,3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35,2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44,6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15,5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34,5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44,0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15,4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</a:tr>
              <a:tr h="459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33,4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35,9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28,2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33,8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34,5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32,3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31,5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31,9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30,8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</a:tr>
              <a:tr h="159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Строительство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28,0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34,6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5,0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35,0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42,8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4,5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35,6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44,1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5,4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</a:tr>
              <a:tr h="166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 dirty="0" smtClean="0">
                          <a:effectLst/>
                        </a:rPr>
                        <a:t>Транспортировка</a:t>
                      </a:r>
                      <a:r>
                        <a:rPr lang="ru-RU" sz="800" kern="0" baseline="0" dirty="0" smtClean="0">
                          <a:effectLst/>
                        </a:rPr>
                        <a:t> </a:t>
                      </a:r>
                      <a:r>
                        <a:rPr lang="ru-RU" sz="800" kern="0" dirty="0" smtClean="0">
                          <a:effectLst/>
                        </a:rPr>
                        <a:t>и </a:t>
                      </a:r>
                      <a:r>
                        <a:rPr lang="ru-RU" sz="800" kern="0" dirty="0">
                          <a:effectLst/>
                        </a:rPr>
                        <a:t>хранение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41,2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53,6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9,7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38,3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51,9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8,5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35,8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48,0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8,6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</a:tr>
              <a:tr h="281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0">
                          <a:effectLst/>
                        </a:rPr>
                        <a:t>Деятельность в области информации и связи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2,2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4,1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1,1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2,4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3,2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1,8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>
                          <a:effectLst/>
                        </a:rPr>
                        <a:t>2,2</a:t>
                      </a:r>
                      <a:endParaRPr lang="ru-RU" sz="9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3,1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kern="0" dirty="0">
                          <a:effectLst/>
                        </a:rPr>
                        <a:t>1,6</a:t>
                      </a:r>
                      <a:endParaRPr lang="ru-RU" sz="9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1" marR="5447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2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Группа людей, работающих в научной лаборатории">
            <a:extLst>
              <a:ext uri="{FF2B5EF4-FFF2-40B4-BE49-F238E27FC236}">
                <a16:creationId xmlns:a16="http://schemas.microsoft.com/office/drawing/2014/main" xmlns="" id="{634673D1-FDF8-445C-9EC3-CEE2865DFD8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000" y="179109"/>
            <a:ext cx="11832000" cy="6513922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D25444F-B85F-42E8-9E0A-A625CA1FD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83867" y="184998"/>
            <a:ext cx="11832000" cy="651392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AD0FB06-2085-443B-B5B7-9CF837FCE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Чужеродные вещества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B609C69-D3CD-4837-8831-CFA5A72454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smtClean="0"/>
              <a:pPr rtl="0"/>
              <a:t>5</a:t>
            </a:fld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E2C3F0E-4EA4-4D41-8E53-5D29742851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213" y="1405643"/>
            <a:ext cx="7308623" cy="360000"/>
          </a:xfrm>
        </p:spPr>
        <p:txBody>
          <a:bodyPr rtlCol="0"/>
          <a:lstStyle/>
          <a:p>
            <a:r>
              <a:rPr lang="ru-RU" sz="1000" dirty="0"/>
              <a:t>токсические вещества, перерабатываемые </a:t>
            </a:r>
            <a:r>
              <a:rPr lang="ru-RU" sz="1000" dirty="0" err="1"/>
              <a:t>витаминзависимыми</a:t>
            </a:r>
            <a:r>
              <a:rPr lang="ru-RU" sz="1000" dirty="0"/>
              <a:t> системами </a:t>
            </a:r>
            <a:r>
              <a:rPr lang="ru-RU" sz="1000" dirty="0" err="1"/>
              <a:t>детоксикации</a:t>
            </a:r>
            <a:r>
              <a:rPr lang="ru-RU" sz="1000" dirty="0"/>
              <a:t>, повышают потребность организма в соответствующих витаминах и увеличивают их расходование, что неизбежно ведет к дальнейшему </a:t>
            </a:r>
            <a:r>
              <a:rPr lang="ru-RU" sz="1000" dirty="0" smtClean="0"/>
              <a:t>ухудшению витаминного </a:t>
            </a:r>
            <a:r>
              <a:rPr lang="ru-RU" sz="1000" dirty="0"/>
              <a:t>статуса и здоровья соответствующих категорий трудящегося населения</a:t>
            </a:r>
            <a:endParaRPr lang="ru-RU" sz="1000" dirty="0"/>
          </a:p>
        </p:txBody>
      </p:sp>
      <p:sp>
        <p:nvSpPr>
          <p:cNvPr id="9" name="объект 7" descr="Бежевый прямоугольник">
            <a:extLst>
              <a:ext uri="{FF2B5EF4-FFF2-40B4-BE49-F238E27FC236}">
                <a16:creationId xmlns:a16="http://schemas.microsoft.com/office/drawing/2014/main" xmlns="" id="{C18D4C80-3351-4CE2-81E2-859CB0ED6E33}"/>
              </a:ext>
            </a:extLst>
          </p:cNvPr>
          <p:cNvSpPr/>
          <p:nvPr/>
        </p:nvSpPr>
        <p:spPr bwMode="white">
          <a:xfrm flipV="1">
            <a:off x="722099" y="1277068"/>
            <a:ext cx="5940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cxnSp>
        <p:nvCxnSpPr>
          <p:cNvPr id="139" name="Прямая соединительная линия 138" title="линии выноски">
            <a:extLst>
              <a:ext uri="{FF2B5EF4-FFF2-40B4-BE49-F238E27FC236}">
                <a16:creationId xmlns:a16="http://schemas.microsoft.com/office/drawing/2014/main" xmlns="" id="{114AC9AF-CFF1-4C63-B916-ABE1741B46CB}"/>
              </a:ext>
            </a:extLst>
          </p:cNvPr>
          <p:cNvCxnSpPr>
            <a:cxnSpLocks/>
          </p:cNvCxnSpPr>
          <p:nvPr/>
        </p:nvCxnSpPr>
        <p:spPr>
          <a:xfrm>
            <a:off x="1507346" y="4270063"/>
            <a:ext cx="0" cy="831171"/>
          </a:xfrm>
          <a:prstGeom prst="line">
            <a:avLst/>
          </a:prstGeom>
          <a:ln cmpd="sng">
            <a:solidFill>
              <a:schemeClr val="bg1">
                <a:lumMod val="75000"/>
                <a:alpha val="20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Группа 139" title="Веха">
            <a:extLst>
              <a:ext uri="{FF2B5EF4-FFF2-40B4-BE49-F238E27FC236}">
                <a16:creationId xmlns:a16="http://schemas.microsoft.com/office/drawing/2014/main" xmlns="" id="{A654CEAB-2F50-4C96-9B24-E337B542DF79}"/>
              </a:ext>
            </a:extLst>
          </p:cNvPr>
          <p:cNvGrpSpPr/>
          <p:nvPr/>
        </p:nvGrpSpPr>
        <p:grpSpPr>
          <a:xfrm>
            <a:off x="468909" y="3334306"/>
            <a:ext cx="1904389" cy="1339049"/>
            <a:chOff x="382787" y="4016922"/>
            <a:chExt cx="2225287" cy="1620247"/>
          </a:xfrm>
        </p:grpSpPr>
        <p:grpSp>
          <p:nvGrpSpPr>
            <p:cNvPr id="141" name="Группа 140" title="Текст вехи">
              <a:extLst>
                <a:ext uri="{FF2B5EF4-FFF2-40B4-BE49-F238E27FC236}">
                  <a16:creationId xmlns:a16="http://schemas.microsoft.com/office/drawing/2014/main" xmlns="" id="{41DFD52D-6E99-45D6-B672-AB6CBC895B76}"/>
                </a:ext>
              </a:extLst>
            </p:cNvPr>
            <p:cNvGrpSpPr/>
            <p:nvPr/>
          </p:nvGrpSpPr>
          <p:grpSpPr>
            <a:xfrm>
              <a:off x="1078800" y="4028242"/>
              <a:ext cx="1392957" cy="1340674"/>
              <a:chOff x="1510893" y="3741586"/>
              <a:chExt cx="1392957" cy="1340674"/>
            </a:xfrm>
          </p:grpSpPr>
          <p:sp>
            <p:nvSpPr>
              <p:cNvPr id="146" name="Надпись 145">
                <a:extLst>
                  <a:ext uri="{FF2B5EF4-FFF2-40B4-BE49-F238E27FC236}">
                    <a16:creationId xmlns:a16="http://schemas.microsoft.com/office/drawing/2014/main" xmlns="" id="{1BCC0185-655B-4758-84FC-632F7D04D2AA}"/>
                  </a:ext>
                </a:extLst>
              </p:cNvPr>
              <p:cNvSpPr txBox="1"/>
              <p:nvPr/>
            </p:nvSpPr>
            <p:spPr>
              <a:xfrm>
                <a:off x="1609068" y="3741586"/>
                <a:ext cx="1294782" cy="13406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200" dirty="0">
                    <a:solidFill>
                      <a:schemeClr val="bg1">
                        <a:lumMod val="85000"/>
                      </a:schemeClr>
                    </a:solidFill>
                  </a:rPr>
                  <a:t>окись углерода, окислы азота, </a:t>
                </a:r>
                <a:r>
                  <a:rPr lang="ru-RU" sz="1200" dirty="0" err="1">
                    <a:solidFill>
                      <a:schemeClr val="bg1">
                        <a:lumMod val="85000"/>
                      </a:schemeClr>
                    </a:solidFill>
                  </a:rPr>
                  <a:t>трихлорметан</a:t>
                </a:r>
                <a:r>
                  <a:rPr lang="ru-RU" sz="1200" dirty="0">
                    <a:solidFill>
                      <a:schemeClr val="bg1">
                        <a:lumMod val="85000"/>
                      </a:schemeClr>
                    </a:solidFill>
                  </a:rPr>
                  <a:t>, </a:t>
                </a:r>
                <a:r>
                  <a:rPr lang="ru-RU" sz="1200" dirty="0" err="1">
                    <a:solidFill>
                      <a:schemeClr val="bg1">
                        <a:lumMod val="85000"/>
                      </a:schemeClr>
                    </a:solidFill>
                  </a:rPr>
                  <a:t>азокрасители</a:t>
                </a:r>
                <a:r>
                  <a:rPr lang="ru-RU" sz="1200" dirty="0">
                    <a:solidFill>
                      <a:schemeClr val="bg1">
                        <a:lumMod val="85000"/>
                      </a:schemeClr>
                    </a:solidFill>
                  </a:rPr>
                  <a:t>, </a:t>
                </a:r>
                <a:r>
                  <a:rPr lang="ru-RU" sz="1200" dirty="0" err="1">
                    <a:solidFill>
                      <a:schemeClr val="bg1">
                        <a:lumMod val="85000"/>
                      </a:schemeClr>
                    </a:solidFill>
                  </a:rPr>
                  <a:t>бензпирен</a:t>
                </a:r>
                <a:endParaRPr lang="ru-RU" sz="1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147" name="Надпись 146">
                <a:extLst>
                  <a:ext uri="{FF2B5EF4-FFF2-40B4-BE49-F238E27FC236}">
                    <a16:creationId xmlns:a16="http://schemas.microsoft.com/office/drawing/2014/main" xmlns="" id="{E4FCE0FE-F05F-4461-A24B-26E43CE8E41C}"/>
                  </a:ext>
                </a:extLst>
              </p:cNvPr>
              <p:cNvSpPr txBox="1"/>
              <p:nvPr/>
            </p:nvSpPr>
            <p:spPr>
              <a:xfrm>
                <a:off x="1510893" y="4233106"/>
                <a:ext cx="1294781" cy="235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rtl="0"/>
                <a:endParaRPr lang="ru-RU" sz="10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sp>
          <p:nvSpPr>
            <p:cNvPr id="142" name="Прямоугольник: скругленные углы 141" title="Графический объект вехи">
              <a:extLst>
                <a:ext uri="{FF2B5EF4-FFF2-40B4-BE49-F238E27FC236}">
                  <a16:creationId xmlns:a16="http://schemas.microsoft.com/office/drawing/2014/main" xmlns="" id="{F19EEE08-7CF6-4638-8FC0-F3FB9A7E1B80}"/>
                </a:ext>
              </a:extLst>
            </p:cNvPr>
            <p:cNvSpPr/>
            <p:nvPr/>
          </p:nvSpPr>
          <p:spPr>
            <a:xfrm>
              <a:off x="890711" y="5501054"/>
              <a:ext cx="1717363" cy="13611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alpha val="5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143" name="Графический объект 142" title="Флажок вехи">
              <a:extLst>
                <a:ext uri="{FF2B5EF4-FFF2-40B4-BE49-F238E27FC236}">
                  <a16:creationId xmlns:a16="http://schemas.microsoft.com/office/drawing/2014/main" xmlns="" id="{EA9D851F-9E4A-4254-B467-A131867954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33525" t="18748" r="17129" b="44918"/>
            <a:stretch/>
          </p:blipFill>
          <p:spPr>
            <a:xfrm flipH="1">
              <a:off x="382787" y="4016922"/>
              <a:ext cx="660107" cy="486032"/>
            </a:xfrm>
            <a:prstGeom prst="rect">
              <a:avLst/>
            </a:prstGeom>
          </p:spPr>
        </p:pic>
        <p:sp>
          <p:nvSpPr>
            <p:cNvPr id="144" name="Прямоугольник 143">
              <a:extLst>
                <a:ext uri="{FF2B5EF4-FFF2-40B4-BE49-F238E27FC236}">
                  <a16:creationId xmlns:a16="http://schemas.microsoft.com/office/drawing/2014/main" xmlns="" id="{A33EBE68-FD43-4F4A-84E0-F3C3D6700CE0}"/>
                </a:ext>
              </a:extLst>
            </p:cNvPr>
            <p:cNvSpPr/>
            <p:nvPr/>
          </p:nvSpPr>
          <p:spPr>
            <a:xfrm>
              <a:off x="458661" y="4016922"/>
              <a:ext cx="725321" cy="33516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 rtl="0"/>
              <a:endParaRPr lang="ru-RU" sz="1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cxnSp>
        <p:nvCxnSpPr>
          <p:cNvPr id="163" name="Прямая соединительная линия 162" title="линии выноски">
            <a:extLst>
              <a:ext uri="{FF2B5EF4-FFF2-40B4-BE49-F238E27FC236}">
                <a16:creationId xmlns:a16="http://schemas.microsoft.com/office/drawing/2014/main" xmlns="" id="{77C3D6FC-42F8-4C85-AE3B-9DE302578524}"/>
              </a:ext>
            </a:extLst>
          </p:cNvPr>
          <p:cNvCxnSpPr>
            <a:cxnSpLocks/>
          </p:cNvCxnSpPr>
          <p:nvPr/>
        </p:nvCxnSpPr>
        <p:spPr>
          <a:xfrm>
            <a:off x="3790175" y="3883552"/>
            <a:ext cx="0" cy="1307163"/>
          </a:xfrm>
          <a:prstGeom prst="line">
            <a:avLst/>
          </a:prstGeom>
          <a:ln cmpd="sng">
            <a:solidFill>
              <a:schemeClr val="bg1">
                <a:lumMod val="75000"/>
                <a:alpha val="20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Группа 163" title="Веха">
            <a:extLst>
              <a:ext uri="{FF2B5EF4-FFF2-40B4-BE49-F238E27FC236}">
                <a16:creationId xmlns:a16="http://schemas.microsoft.com/office/drawing/2014/main" xmlns="" id="{1DEBB154-E080-457D-83F7-B90F75B455A7}"/>
              </a:ext>
            </a:extLst>
          </p:cNvPr>
          <p:cNvGrpSpPr/>
          <p:nvPr/>
        </p:nvGrpSpPr>
        <p:grpSpPr>
          <a:xfrm>
            <a:off x="2337538" y="2656165"/>
            <a:ext cx="2528483" cy="1340277"/>
            <a:chOff x="2886356" y="2940951"/>
            <a:chExt cx="3059466" cy="1621737"/>
          </a:xfrm>
        </p:grpSpPr>
        <p:sp>
          <p:nvSpPr>
            <p:cNvPr id="170" name="Надпись 169">
              <a:extLst>
                <a:ext uri="{FF2B5EF4-FFF2-40B4-BE49-F238E27FC236}">
                  <a16:creationId xmlns:a16="http://schemas.microsoft.com/office/drawing/2014/main" xmlns="" id="{48E8F2DD-CF78-4A4B-A0BF-620712E01368}"/>
                </a:ext>
              </a:extLst>
            </p:cNvPr>
            <p:cNvSpPr txBox="1"/>
            <p:nvPr/>
          </p:nvSpPr>
          <p:spPr>
            <a:xfrm>
              <a:off x="3779084" y="3014645"/>
              <a:ext cx="2166738" cy="11172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200" dirty="0" smtClean="0">
                  <a:solidFill>
                    <a:schemeClr val="bg1">
                      <a:lumMod val="85000"/>
                    </a:schemeClr>
                  </a:solidFill>
                </a:rPr>
                <a:t>сероуглерод</a:t>
              </a:r>
              <a:r>
                <a:rPr lang="ru-RU" sz="1200" dirty="0">
                  <a:solidFill>
                    <a:schemeClr val="bg1">
                      <a:lumMod val="85000"/>
                    </a:schemeClr>
                  </a:solidFill>
                </a:rPr>
                <a:t>, этиленгликоль, гидразины, </a:t>
              </a:r>
              <a:r>
                <a:rPr lang="ru-RU" sz="1200" dirty="0" err="1">
                  <a:solidFill>
                    <a:schemeClr val="bg1">
                      <a:lumMod val="85000"/>
                    </a:schemeClr>
                  </a:solidFill>
                </a:rPr>
                <a:t>гидразиды</a:t>
              </a:r>
              <a:r>
                <a:rPr lang="ru-RU" sz="1200" dirty="0">
                  <a:solidFill>
                    <a:schemeClr val="bg1">
                      <a:lumMod val="85000"/>
                    </a:schemeClr>
                  </a:solidFill>
                </a:rPr>
                <a:t> и </a:t>
              </a:r>
              <a:r>
                <a:rPr lang="ru-RU" sz="1200" dirty="0" err="1">
                  <a:solidFill>
                    <a:schemeClr val="bg1">
                      <a:lumMod val="85000"/>
                    </a:schemeClr>
                  </a:solidFill>
                </a:rPr>
                <a:t>алкилпроизводные</a:t>
              </a:r>
              <a:r>
                <a:rPr lang="ru-RU" sz="1200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r>
                <a:rPr lang="ru-RU" sz="1200" dirty="0" smtClean="0">
                  <a:solidFill>
                    <a:schemeClr val="bg1">
                      <a:lumMod val="85000"/>
                    </a:schemeClr>
                  </a:solidFill>
                </a:rPr>
                <a:t>гидразина</a:t>
              </a:r>
              <a:endParaRPr lang="ru-RU" sz="1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66" name="Прямоугольник: скругленные углы 165" title="Графический объект вехи">
              <a:extLst>
                <a:ext uri="{FF2B5EF4-FFF2-40B4-BE49-F238E27FC236}">
                  <a16:creationId xmlns:a16="http://schemas.microsoft.com/office/drawing/2014/main" xmlns="" id="{F9D7AA4F-26AB-4EBC-B3B7-7C528AC22C0C}"/>
                </a:ext>
              </a:extLst>
            </p:cNvPr>
            <p:cNvSpPr/>
            <p:nvPr/>
          </p:nvSpPr>
          <p:spPr>
            <a:xfrm>
              <a:off x="3672865" y="4411567"/>
              <a:ext cx="2008436" cy="15112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alpha val="5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167" name="Графический объект 166" title="Флажок вехи">
              <a:extLst>
                <a:ext uri="{FF2B5EF4-FFF2-40B4-BE49-F238E27FC236}">
                  <a16:creationId xmlns:a16="http://schemas.microsoft.com/office/drawing/2014/main" xmlns="" id="{4AB8850E-25FC-48D4-A37F-10FC5BC15E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33525" t="18748" r="17129" b="44918"/>
            <a:stretch/>
          </p:blipFill>
          <p:spPr>
            <a:xfrm flipH="1">
              <a:off x="2886356" y="2940951"/>
              <a:ext cx="814246" cy="599525"/>
            </a:xfrm>
            <a:prstGeom prst="rect">
              <a:avLst/>
            </a:prstGeom>
          </p:spPr>
        </p:pic>
        <p:sp>
          <p:nvSpPr>
            <p:cNvPr id="168" name="Прямоугольник 167">
              <a:extLst>
                <a:ext uri="{FF2B5EF4-FFF2-40B4-BE49-F238E27FC236}">
                  <a16:creationId xmlns:a16="http://schemas.microsoft.com/office/drawing/2014/main" xmlns="" id="{7A5FDAAC-5AC1-49EB-9E4E-7ECFED166940}"/>
                </a:ext>
              </a:extLst>
            </p:cNvPr>
            <p:cNvSpPr/>
            <p:nvPr/>
          </p:nvSpPr>
          <p:spPr>
            <a:xfrm>
              <a:off x="3212734" y="3074525"/>
              <a:ext cx="495022" cy="33516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 rtl="0"/>
              <a:endParaRPr lang="ru-RU" sz="1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cxnSp>
        <p:nvCxnSpPr>
          <p:cNvPr id="187" name="Прямая соединительная линия 186" title="линии выноски">
            <a:extLst>
              <a:ext uri="{FF2B5EF4-FFF2-40B4-BE49-F238E27FC236}">
                <a16:creationId xmlns:a16="http://schemas.microsoft.com/office/drawing/2014/main" xmlns="" id="{096D941C-A53D-4F6F-A7C7-C349BDF27650}"/>
              </a:ext>
            </a:extLst>
          </p:cNvPr>
          <p:cNvCxnSpPr>
            <a:cxnSpLocks/>
          </p:cNvCxnSpPr>
          <p:nvPr/>
        </p:nvCxnSpPr>
        <p:spPr>
          <a:xfrm>
            <a:off x="6226230" y="3603922"/>
            <a:ext cx="0" cy="1586793"/>
          </a:xfrm>
          <a:prstGeom prst="line">
            <a:avLst/>
          </a:prstGeom>
          <a:ln cmpd="sng">
            <a:solidFill>
              <a:schemeClr val="bg1">
                <a:lumMod val="75000"/>
                <a:alpha val="20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8" name="Группа 187" title="Веха">
            <a:extLst>
              <a:ext uri="{FF2B5EF4-FFF2-40B4-BE49-F238E27FC236}">
                <a16:creationId xmlns:a16="http://schemas.microsoft.com/office/drawing/2014/main" xmlns="" id="{43875A22-0DBD-435C-9577-5B89528113D8}"/>
              </a:ext>
            </a:extLst>
          </p:cNvPr>
          <p:cNvGrpSpPr/>
          <p:nvPr/>
        </p:nvGrpSpPr>
        <p:grpSpPr>
          <a:xfrm>
            <a:off x="4490968" y="2221359"/>
            <a:ext cx="3974784" cy="1345491"/>
            <a:chOff x="5432940" y="2315421"/>
            <a:chExt cx="4809489" cy="1628046"/>
          </a:xfrm>
        </p:grpSpPr>
        <p:sp>
          <p:nvSpPr>
            <p:cNvPr id="194" name="Надпись 193">
              <a:extLst>
                <a:ext uri="{FF2B5EF4-FFF2-40B4-BE49-F238E27FC236}">
                  <a16:creationId xmlns:a16="http://schemas.microsoft.com/office/drawing/2014/main" xmlns="" id="{910BC1BD-8E20-48D8-A11B-FE88F46E02F5}"/>
                </a:ext>
              </a:extLst>
            </p:cNvPr>
            <p:cNvSpPr txBox="1"/>
            <p:nvPr/>
          </p:nvSpPr>
          <p:spPr>
            <a:xfrm>
              <a:off x="6364080" y="2358652"/>
              <a:ext cx="3807703" cy="13034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>
                  <a:solidFill>
                    <a:schemeClr val="bg1">
                      <a:lumMod val="85000"/>
                    </a:schemeClr>
                  </a:solidFill>
                </a:rPr>
                <a:t>ацетальдегид, акролеин, </a:t>
              </a:r>
              <a:r>
                <a:rPr lang="ru-RU" sz="1400" dirty="0" smtClean="0">
                  <a:solidFill>
                    <a:schemeClr val="bg1">
                      <a:lumMod val="85000"/>
                    </a:schemeClr>
                  </a:solidFill>
                </a:rPr>
                <a:t>акрилонитрил, </a:t>
              </a:r>
              <a:r>
                <a:rPr lang="ru-RU" sz="1400" dirty="0" err="1" smtClean="0">
                  <a:solidFill>
                    <a:schemeClr val="bg1">
                      <a:lumMod val="85000"/>
                    </a:schemeClr>
                  </a:solidFill>
                </a:rPr>
                <a:t>азокрасители</a:t>
              </a:r>
              <a:r>
                <a:rPr lang="ru-RU" sz="1400" dirty="0">
                  <a:solidFill>
                    <a:schemeClr val="bg1">
                      <a:lumMod val="85000"/>
                    </a:schemeClr>
                  </a:solidFill>
                </a:rPr>
                <a:t>, четыреххлористый углерод, дихлорэтан, </a:t>
              </a:r>
              <a:r>
                <a:rPr lang="ru-RU" sz="1400" dirty="0" smtClean="0">
                  <a:solidFill>
                    <a:schemeClr val="bg1">
                      <a:lumMod val="85000"/>
                    </a:schemeClr>
                  </a:solidFill>
                </a:rPr>
                <a:t>этанол, сероуглерод</a:t>
              </a:r>
              <a:r>
                <a:rPr lang="ru-RU" sz="1400" dirty="0">
                  <a:solidFill>
                    <a:schemeClr val="bg1">
                      <a:lumMod val="85000"/>
                    </a:schemeClr>
                  </a:solidFill>
                </a:rPr>
                <a:t>, окись углерода, окислы азота, свинец</a:t>
              </a:r>
              <a:endParaRPr lang="ru-RU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90" name="Прямоугольник: скругленные углы 189" title="Графический объект вехи">
              <a:extLst>
                <a:ext uri="{FF2B5EF4-FFF2-40B4-BE49-F238E27FC236}">
                  <a16:creationId xmlns:a16="http://schemas.microsoft.com/office/drawing/2014/main" xmlns="" id="{10729842-C2F0-4E87-9101-6853E54687C0}"/>
                </a:ext>
              </a:extLst>
            </p:cNvPr>
            <p:cNvSpPr/>
            <p:nvPr/>
          </p:nvSpPr>
          <p:spPr>
            <a:xfrm>
              <a:off x="6257081" y="3792346"/>
              <a:ext cx="3985348" cy="15112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alpha val="5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191" name="Графический объект 190" title="Флажок вехи">
              <a:extLst>
                <a:ext uri="{FF2B5EF4-FFF2-40B4-BE49-F238E27FC236}">
                  <a16:creationId xmlns:a16="http://schemas.microsoft.com/office/drawing/2014/main" xmlns="" id="{47AA8AC4-7492-4FB2-805E-30A97A8178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33525" t="18748" r="17129" b="44918"/>
            <a:stretch/>
          </p:blipFill>
          <p:spPr>
            <a:xfrm flipH="1">
              <a:off x="5432940" y="2315421"/>
              <a:ext cx="826627" cy="608641"/>
            </a:xfrm>
            <a:prstGeom prst="rect">
              <a:avLst/>
            </a:prstGeom>
          </p:spPr>
        </p:pic>
        <p:sp>
          <p:nvSpPr>
            <p:cNvPr id="192" name="Прямоугольник 191">
              <a:extLst>
                <a:ext uri="{FF2B5EF4-FFF2-40B4-BE49-F238E27FC236}">
                  <a16:creationId xmlns:a16="http://schemas.microsoft.com/office/drawing/2014/main" xmlns="" id="{6B1C4A67-3269-4539-8946-27C8B33DAE2C}"/>
                </a:ext>
              </a:extLst>
            </p:cNvPr>
            <p:cNvSpPr/>
            <p:nvPr/>
          </p:nvSpPr>
          <p:spPr>
            <a:xfrm>
              <a:off x="5930794" y="2471620"/>
              <a:ext cx="223523" cy="33516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 rtl="0"/>
              <a:endParaRPr lang="ru-RU" sz="1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cxnSp>
        <p:nvCxnSpPr>
          <p:cNvPr id="220" name="Прямая соединительная линия 219" title="линии выноски">
            <a:extLst>
              <a:ext uri="{FF2B5EF4-FFF2-40B4-BE49-F238E27FC236}">
                <a16:creationId xmlns:a16="http://schemas.microsoft.com/office/drawing/2014/main" xmlns="" id="{6D3CBD92-3FC6-4065-B640-0EC5D3E27154}"/>
              </a:ext>
            </a:extLst>
          </p:cNvPr>
          <p:cNvCxnSpPr>
            <a:cxnSpLocks/>
          </p:cNvCxnSpPr>
          <p:nvPr/>
        </p:nvCxnSpPr>
        <p:spPr>
          <a:xfrm>
            <a:off x="9091374" y="2784245"/>
            <a:ext cx="0" cy="2400090"/>
          </a:xfrm>
          <a:prstGeom prst="line">
            <a:avLst/>
          </a:prstGeom>
          <a:ln cmpd="sng">
            <a:solidFill>
              <a:schemeClr val="bg1">
                <a:lumMod val="75000"/>
                <a:alpha val="20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0" name="Группа 229" title="Веха">
            <a:extLst>
              <a:ext uri="{FF2B5EF4-FFF2-40B4-BE49-F238E27FC236}">
                <a16:creationId xmlns:a16="http://schemas.microsoft.com/office/drawing/2014/main" xmlns="" id="{B29E114D-A47D-474F-8DCA-10C1946239F7}"/>
              </a:ext>
            </a:extLst>
          </p:cNvPr>
          <p:cNvGrpSpPr/>
          <p:nvPr/>
        </p:nvGrpSpPr>
        <p:grpSpPr>
          <a:xfrm>
            <a:off x="7898866" y="1307195"/>
            <a:ext cx="3201219" cy="1914249"/>
            <a:chOff x="9320158" y="1511011"/>
            <a:chExt cx="3873474" cy="1556526"/>
          </a:xfrm>
        </p:grpSpPr>
        <p:sp>
          <p:nvSpPr>
            <p:cNvPr id="232" name="Надпись 231">
              <a:extLst>
                <a:ext uri="{FF2B5EF4-FFF2-40B4-BE49-F238E27FC236}">
                  <a16:creationId xmlns:a16="http://schemas.microsoft.com/office/drawing/2014/main" xmlns="" id="{64C73AFE-A96D-4D3C-BCF3-240F075F136C}"/>
                </a:ext>
              </a:extLst>
            </p:cNvPr>
            <p:cNvSpPr txBox="1"/>
            <p:nvPr/>
          </p:nvSpPr>
          <p:spPr>
            <a:xfrm>
              <a:off x="10122725" y="1546077"/>
              <a:ext cx="3070907" cy="13514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200" dirty="0">
                  <a:solidFill>
                    <a:schemeClr val="bg1">
                      <a:lumMod val="85000"/>
                    </a:schemeClr>
                  </a:solidFill>
                </a:rPr>
                <a:t>фтор, </a:t>
              </a:r>
              <a:r>
                <a:rPr lang="ru-RU" sz="1200" dirty="0" err="1">
                  <a:solidFill>
                    <a:schemeClr val="bg1">
                      <a:lumMod val="85000"/>
                    </a:schemeClr>
                  </a:solidFill>
                </a:rPr>
                <a:t>бензпирен</a:t>
              </a:r>
              <a:r>
                <a:rPr lang="ru-RU" sz="1200" dirty="0">
                  <a:solidFill>
                    <a:schemeClr val="bg1">
                      <a:lumMod val="85000"/>
                    </a:schemeClr>
                  </a:solidFill>
                </a:rPr>
                <a:t>, озон, окислы азота, кадмий, акрилонитрил, бензол, 2,4-динитрофенол, пиридин, </a:t>
              </a:r>
              <a:r>
                <a:rPr lang="ru-RU" sz="1200" dirty="0" err="1">
                  <a:solidFill>
                    <a:schemeClr val="bg1">
                      <a:lumMod val="85000"/>
                    </a:schemeClr>
                  </a:solidFill>
                </a:rPr>
                <a:t>трихлорэтилен</a:t>
              </a:r>
              <a:r>
                <a:rPr lang="ru-RU" sz="1200" dirty="0">
                  <a:solidFill>
                    <a:schemeClr val="bg1">
                      <a:lumMod val="85000"/>
                    </a:schemeClr>
                  </a:solidFill>
                </a:rPr>
                <a:t>, фенол, окись углерода, двуокись азота, двуокись серы, марганец, мышьяк, </a:t>
              </a:r>
              <a:r>
                <a:rPr lang="ru-RU" sz="1200" dirty="0" err="1">
                  <a:solidFill>
                    <a:schemeClr val="bg1">
                      <a:lumMod val="85000"/>
                    </a:schemeClr>
                  </a:solidFill>
                </a:rPr>
                <a:t>азокрасители</a:t>
              </a:r>
              <a:r>
                <a:rPr lang="ru-RU" sz="1200" dirty="0">
                  <a:solidFill>
                    <a:schemeClr val="bg1">
                      <a:lumMod val="85000"/>
                    </a:schemeClr>
                  </a:solidFill>
                </a:rPr>
                <a:t>, четыреххлористый углерод, </a:t>
              </a:r>
              <a:r>
                <a:rPr lang="ru-RU" sz="1200" dirty="0" err="1" smtClean="0">
                  <a:solidFill>
                    <a:schemeClr val="bg1">
                      <a:lumMod val="85000"/>
                    </a:schemeClr>
                  </a:solidFill>
                </a:rPr>
                <a:t>метанол,формальдегид</a:t>
              </a:r>
              <a:r>
                <a:rPr lang="ru-RU" sz="1200" dirty="0">
                  <a:solidFill>
                    <a:schemeClr val="bg1">
                      <a:lumMod val="85000"/>
                    </a:schemeClr>
                  </a:solidFill>
                </a:rPr>
                <a:t>, </a:t>
              </a:r>
              <a:r>
                <a:rPr lang="ru-RU" sz="1200" dirty="0" smtClean="0">
                  <a:solidFill>
                    <a:schemeClr val="bg1">
                      <a:lumMod val="85000"/>
                    </a:schemeClr>
                  </a:solidFill>
                </a:rPr>
                <a:t>инсектициды</a:t>
              </a:r>
              <a:endParaRPr lang="ru-RU" sz="1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33" name="Надпись 232">
              <a:extLst>
                <a:ext uri="{FF2B5EF4-FFF2-40B4-BE49-F238E27FC236}">
                  <a16:creationId xmlns:a16="http://schemas.microsoft.com/office/drawing/2014/main" xmlns="" id="{D159E383-8E4F-4666-978D-485924147B35}"/>
                </a:ext>
              </a:extLst>
            </p:cNvPr>
            <p:cNvSpPr txBox="1"/>
            <p:nvPr/>
          </p:nvSpPr>
          <p:spPr>
            <a:xfrm>
              <a:off x="10148128" y="2692405"/>
              <a:ext cx="1294781" cy="2357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rtl="0"/>
              <a:endParaRPr lang="ru-RU" sz="10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34" name="Прямоугольник: Скругленные углы 233" title="Графический объект вехи">
              <a:extLst>
                <a:ext uri="{FF2B5EF4-FFF2-40B4-BE49-F238E27FC236}">
                  <a16:creationId xmlns:a16="http://schemas.microsoft.com/office/drawing/2014/main" xmlns="" id="{E6356831-A398-48C3-9F10-E08B44B46485}"/>
                </a:ext>
              </a:extLst>
            </p:cNvPr>
            <p:cNvSpPr/>
            <p:nvPr/>
          </p:nvSpPr>
          <p:spPr>
            <a:xfrm>
              <a:off x="10160008" y="2954018"/>
              <a:ext cx="2843924" cy="113519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235" name="Графический объект 234" title="Флажок вехи">
              <a:extLst>
                <a:ext uri="{FF2B5EF4-FFF2-40B4-BE49-F238E27FC236}">
                  <a16:creationId xmlns:a16="http://schemas.microsoft.com/office/drawing/2014/main" xmlns="" id="{049659E7-C264-4037-893C-AB537C0462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33525" t="18748" r="17129" b="44918"/>
            <a:stretch/>
          </p:blipFill>
          <p:spPr>
            <a:xfrm flipH="1">
              <a:off x="9320158" y="1511011"/>
              <a:ext cx="685934" cy="447399"/>
            </a:xfrm>
            <a:prstGeom prst="rect">
              <a:avLst/>
            </a:prstGeom>
          </p:spPr>
        </p:pic>
        <p:sp>
          <p:nvSpPr>
            <p:cNvPr id="236" name="Прямоугольник 235">
              <a:extLst>
                <a:ext uri="{FF2B5EF4-FFF2-40B4-BE49-F238E27FC236}">
                  <a16:creationId xmlns:a16="http://schemas.microsoft.com/office/drawing/2014/main" xmlns="" id="{2CBB2FFA-02EC-4B21-8E60-9436221DEAB5}"/>
                </a:ext>
              </a:extLst>
            </p:cNvPr>
            <p:cNvSpPr/>
            <p:nvPr/>
          </p:nvSpPr>
          <p:spPr>
            <a:xfrm>
              <a:off x="9611543" y="1632095"/>
              <a:ext cx="548465" cy="22523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 rtl="0"/>
              <a:endParaRPr lang="ru-RU" sz="1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cxnSp>
        <p:nvCxnSpPr>
          <p:cNvPr id="237" name="Прямая соединительная линия 236" descr="Временная шкала">
            <a:extLst>
              <a:ext uri="{FF2B5EF4-FFF2-40B4-BE49-F238E27FC236}">
                <a16:creationId xmlns:a16="http://schemas.microsoft.com/office/drawing/2014/main" xmlns="" id="{E47E492C-0FED-4F4E-92CE-B73CAD58C94B}"/>
              </a:ext>
            </a:extLst>
          </p:cNvPr>
          <p:cNvCxnSpPr>
            <a:cxnSpLocks/>
          </p:cNvCxnSpPr>
          <p:nvPr/>
        </p:nvCxnSpPr>
        <p:spPr>
          <a:xfrm flipH="1">
            <a:off x="751367" y="5297160"/>
            <a:ext cx="9984558" cy="6560"/>
          </a:xfrm>
          <a:prstGeom prst="line">
            <a:avLst/>
          </a:prstGeom>
          <a:ln w="15875" cmpd="sng">
            <a:solidFill>
              <a:schemeClr val="bg1">
                <a:alpha val="20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Группа 123" descr="Год 1">
            <a:extLst>
              <a:ext uri="{FF2B5EF4-FFF2-40B4-BE49-F238E27FC236}">
                <a16:creationId xmlns:a16="http://schemas.microsoft.com/office/drawing/2014/main" xmlns="" id="{861F56AA-1015-4B4B-BCB0-B918B3330F71}"/>
              </a:ext>
            </a:extLst>
          </p:cNvPr>
          <p:cNvGrpSpPr/>
          <p:nvPr/>
        </p:nvGrpSpPr>
        <p:grpSpPr>
          <a:xfrm>
            <a:off x="751367" y="4987596"/>
            <a:ext cx="2014633" cy="833273"/>
            <a:chOff x="862148" y="5778006"/>
            <a:chExt cx="2573329" cy="1008261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xmlns="" id="{950F6A92-8582-4A8E-9FEC-8E3540AEA46F}"/>
                </a:ext>
              </a:extLst>
            </p:cNvPr>
            <p:cNvSpPr/>
            <p:nvPr/>
          </p:nvSpPr>
          <p:spPr>
            <a:xfrm>
              <a:off x="3004439" y="6037620"/>
              <a:ext cx="256014" cy="2560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xmlns="" id="{5CF8A8A6-3BD5-47A5-9E34-293385CA757C}"/>
                </a:ext>
              </a:extLst>
            </p:cNvPr>
            <p:cNvSpPr/>
            <p:nvPr/>
          </p:nvSpPr>
          <p:spPr>
            <a:xfrm>
              <a:off x="2346810" y="6037620"/>
              <a:ext cx="256014" cy="2560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xmlns="" id="{7AF2F343-1994-4385-BFF0-0FF5FDC53911}"/>
                </a:ext>
              </a:extLst>
            </p:cNvPr>
            <p:cNvSpPr/>
            <p:nvPr/>
          </p:nvSpPr>
          <p:spPr>
            <a:xfrm>
              <a:off x="1702547" y="6037620"/>
              <a:ext cx="256014" cy="2560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xmlns="" id="{F9C54213-F3D4-4CBE-A1DD-072FA8DAFB88}"/>
                </a:ext>
              </a:extLst>
            </p:cNvPr>
            <p:cNvSpPr/>
            <p:nvPr/>
          </p:nvSpPr>
          <p:spPr>
            <a:xfrm>
              <a:off x="1056583" y="6037620"/>
              <a:ext cx="256014" cy="2560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129" name="Прямая соединительная линия 128" title="линии кварталов">
              <a:extLst>
                <a:ext uri="{FF2B5EF4-FFF2-40B4-BE49-F238E27FC236}">
                  <a16:creationId xmlns:a16="http://schemas.microsoft.com/office/drawing/2014/main" xmlns="" id="{1355936C-CC09-4D5B-B67A-9DE8097A062B}"/>
                </a:ext>
              </a:extLst>
            </p:cNvPr>
            <p:cNvCxnSpPr>
              <a:cxnSpLocks/>
            </p:cNvCxnSpPr>
            <p:nvPr/>
          </p:nvCxnSpPr>
          <p:spPr>
            <a:xfrm>
              <a:off x="2475056" y="5778006"/>
              <a:ext cx="0" cy="165471"/>
            </a:xfrm>
            <a:prstGeom prst="line">
              <a:avLst/>
            </a:prstGeom>
            <a:ln cmpd="sng">
              <a:solidFill>
                <a:schemeClr val="bg1"/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 title="линии кварталов">
              <a:extLst>
                <a:ext uri="{FF2B5EF4-FFF2-40B4-BE49-F238E27FC236}">
                  <a16:creationId xmlns:a16="http://schemas.microsoft.com/office/drawing/2014/main" xmlns="" id="{86187430-A4F5-40F4-8763-A004AA2DA743}"/>
                </a:ext>
              </a:extLst>
            </p:cNvPr>
            <p:cNvCxnSpPr>
              <a:cxnSpLocks/>
            </p:cNvCxnSpPr>
            <p:nvPr/>
          </p:nvCxnSpPr>
          <p:spPr>
            <a:xfrm>
              <a:off x="3122338" y="5778006"/>
              <a:ext cx="0" cy="165471"/>
            </a:xfrm>
            <a:prstGeom prst="line">
              <a:avLst/>
            </a:prstGeom>
            <a:ln cmpd="sng">
              <a:solidFill>
                <a:schemeClr val="bg1"/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Надпись 130">
              <a:extLst>
                <a:ext uri="{FF2B5EF4-FFF2-40B4-BE49-F238E27FC236}">
                  <a16:creationId xmlns:a16="http://schemas.microsoft.com/office/drawing/2014/main" xmlns="" id="{03843317-699A-4FF3-B640-66AB8882C479}"/>
                </a:ext>
              </a:extLst>
            </p:cNvPr>
            <p:cNvSpPr txBox="1"/>
            <p:nvPr/>
          </p:nvSpPr>
          <p:spPr>
            <a:xfrm>
              <a:off x="1184591" y="6633771"/>
              <a:ext cx="2250886" cy="1524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rtl="0"/>
              <a:endParaRPr lang="ru-RU" sz="1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132" name="Прямая соединительная линия 131" title="линии кварталов">
              <a:extLst>
                <a:ext uri="{FF2B5EF4-FFF2-40B4-BE49-F238E27FC236}">
                  <a16:creationId xmlns:a16="http://schemas.microsoft.com/office/drawing/2014/main" xmlns="" id="{8525242B-1608-43FD-AFD8-C0752BC19CC5}"/>
                </a:ext>
              </a:extLst>
            </p:cNvPr>
            <p:cNvCxnSpPr>
              <a:cxnSpLocks/>
            </p:cNvCxnSpPr>
            <p:nvPr/>
          </p:nvCxnSpPr>
          <p:spPr>
            <a:xfrm>
              <a:off x="1827774" y="5778006"/>
              <a:ext cx="0" cy="165471"/>
            </a:xfrm>
            <a:prstGeom prst="line">
              <a:avLst/>
            </a:prstGeom>
            <a:ln cmpd="sng">
              <a:solidFill>
                <a:schemeClr val="bg1"/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Прямоугольник: скругленные углы 132" title="Полоса лет">
              <a:extLst>
                <a:ext uri="{FF2B5EF4-FFF2-40B4-BE49-F238E27FC236}">
                  <a16:creationId xmlns:a16="http://schemas.microsoft.com/office/drawing/2014/main" xmlns="" id="{4C37743A-3538-44BA-B868-17C2D0AFB7D4}"/>
                </a:ext>
              </a:extLst>
            </p:cNvPr>
            <p:cNvSpPr/>
            <p:nvPr/>
          </p:nvSpPr>
          <p:spPr>
            <a:xfrm>
              <a:off x="862148" y="6368294"/>
              <a:ext cx="2573329" cy="16485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34" name="Надпись 133">
              <a:extLst>
                <a:ext uri="{FF2B5EF4-FFF2-40B4-BE49-F238E27FC236}">
                  <a16:creationId xmlns:a16="http://schemas.microsoft.com/office/drawing/2014/main" xmlns="" id="{EBA5B998-664F-41CB-9F88-8CD0B93741AE}"/>
                </a:ext>
              </a:extLst>
            </p:cNvPr>
            <p:cNvSpPr txBox="1"/>
            <p:nvPr/>
          </p:nvSpPr>
          <p:spPr>
            <a:xfrm>
              <a:off x="10743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endParaRPr lang="ru-RU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5" name="Надпись 134">
              <a:extLst>
                <a:ext uri="{FF2B5EF4-FFF2-40B4-BE49-F238E27FC236}">
                  <a16:creationId xmlns:a16="http://schemas.microsoft.com/office/drawing/2014/main" xmlns="" id="{859738A3-7786-4A1F-B765-ED6DCAB5FF0C}"/>
                </a:ext>
              </a:extLst>
            </p:cNvPr>
            <p:cNvSpPr txBox="1"/>
            <p:nvPr/>
          </p:nvSpPr>
          <p:spPr>
            <a:xfrm>
              <a:off x="17218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endParaRPr lang="ru-RU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6" name="Надпись 135">
              <a:extLst>
                <a:ext uri="{FF2B5EF4-FFF2-40B4-BE49-F238E27FC236}">
                  <a16:creationId xmlns:a16="http://schemas.microsoft.com/office/drawing/2014/main" xmlns="" id="{0CFED652-4D0D-4E2E-B455-A99DA8259663}"/>
                </a:ext>
              </a:extLst>
            </p:cNvPr>
            <p:cNvSpPr txBox="1"/>
            <p:nvPr/>
          </p:nvSpPr>
          <p:spPr>
            <a:xfrm>
              <a:off x="23692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endParaRPr lang="ru-RU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7" name="Надпись 136">
              <a:extLst>
                <a:ext uri="{FF2B5EF4-FFF2-40B4-BE49-F238E27FC236}">
                  <a16:creationId xmlns:a16="http://schemas.microsoft.com/office/drawing/2014/main" xmlns="" id="{D3D0A530-0EF2-435F-A56C-162E103D5160}"/>
                </a:ext>
              </a:extLst>
            </p:cNvPr>
            <p:cNvSpPr txBox="1"/>
            <p:nvPr/>
          </p:nvSpPr>
          <p:spPr>
            <a:xfrm>
              <a:off x="30167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endParaRPr lang="ru-RU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138" name="Прямая соединительная линия 137" title="линии кварталов">
              <a:extLst>
                <a:ext uri="{FF2B5EF4-FFF2-40B4-BE49-F238E27FC236}">
                  <a16:creationId xmlns:a16="http://schemas.microsoft.com/office/drawing/2014/main" xmlns="" id="{CFB9DA9F-B161-4D72-B8F0-49AC7194A700}"/>
                </a:ext>
              </a:extLst>
            </p:cNvPr>
            <p:cNvCxnSpPr>
              <a:cxnSpLocks/>
            </p:cNvCxnSpPr>
            <p:nvPr/>
          </p:nvCxnSpPr>
          <p:spPr>
            <a:xfrm>
              <a:off x="1180492" y="5778006"/>
              <a:ext cx="0" cy="165471"/>
            </a:xfrm>
            <a:prstGeom prst="line">
              <a:avLst/>
            </a:prstGeom>
            <a:ln cmpd="sng">
              <a:solidFill>
                <a:schemeClr val="bg1"/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Группа 147" descr="Год 2">
            <a:extLst>
              <a:ext uri="{FF2B5EF4-FFF2-40B4-BE49-F238E27FC236}">
                <a16:creationId xmlns:a16="http://schemas.microsoft.com/office/drawing/2014/main" xmlns="" id="{15DD5FFE-D289-450F-A59A-C1AB5531BFF0}"/>
              </a:ext>
            </a:extLst>
          </p:cNvPr>
          <p:cNvGrpSpPr/>
          <p:nvPr/>
        </p:nvGrpSpPr>
        <p:grpSpPr>
          <a:xfrm>
            <a:off x="2973543" y="4969778"/>
            <a:ext cx="2198535" cy="894527"/>
            <a:chOff x="3428106" y="5778006"/>
            <a:chExt cx="2660227" cy="1082377"/>
          </a:xfrm>
        </p:grpSpPr>
        <p:sp>
          <p:nvSpPr>
            <p:cNvPr id="149" name="Овал 148">
              <a:extLst>
                <a:ext uri="{FF2B5EF4-FFF2-40B4-BE49-F238E27FC236}">
                  <a16:creationId xmlns:a16="http://schemas.microsoft.com/office/drawing/2014/main" xmlns="" id="{31A603CE-8FF2-4B39-856E-14649B121F43}"/>
                </a:ext>
              </a:extLst>
            </p:cNvPr>
            <p:cNvSpPr/>
            <p:nvPr/>
          </p:nvSpPr>
          <p:spPr>
            <a:xfrm>
              <a:off x="5585704" y="6037620"/>
              <a:ext cx="256014" cy="2560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50" name="Овал 149">
              <a:extLst>
                <a:ext uri="{FF2B5EF4-FFF2-40B4-BE49-F238E27FC236}">
                  <a16:creationId xmlns:a16="http://schemas.microsoft.com/office/drawing/2014/main" xmlns="" id="{993F38B1-1E20-4CA0-A982-DDD5BF4C40BE}"/>
                </a:ext>
              </a:extLst>
            </p:cNvPr>
            <p:cNvSpPr/>
            <p:nvPr/>
          </p:nvSpPr>
          <p:spPr>
            <a:xfrm>
              <a:off x="4936679" y="6037620"/>
              <a:ext cx="256014" cy="2560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51" name="Овал 150">
              <a:extLst>
                <a:ext uri="{FF2B5EF4-FFF2-40B4-BE49-F238E27FC236}">
                  <a16:creationId xmlns:a16="http://schemas.microsoft.com/office/drawing/2014/main" xmlns="" id="{AE5342EC-FC43-474B-A445-36FB315F70DD}"/>
                </a:ext>
              </a:extLst>
            </p:cNvPr>
            <p:cNvSpPr/>
            <p:nvPr/>
          </p:nvSpPr>
          <p:spPr>
            <a:xfrm>
              <a:off x="4300157" y="6037620"/>
              <a:ext cx="256014" cy="2560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52" name="Овал 151">
              <a:extLst>
                <a:ext uri="{FF2B5EF4-FFF2-40B4-BE49-F238E27FC236}">
                  <a16:creationId xmlns:a16="http://schemas.microsoft.com/office/drawing/2014/main" xmlns="" id="{E70C2308-9164-4B5E-8BD9-26D047C7EBE7}"/>
                </a:ext>
              </a:extLst>
            </p:cNvPr>
            <p:cNvSpPr/>
            <p:nvPr/>
          </p:nvSpPr>
          <p:spPr>
            <a:xfrm>
              <a:off x="3642967" y="6037620"/>
              <a:ext cx="256014" cy="2560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cxnSp>
          <p:nvCxnSpPr>
            <p:cNvPr id="153" name="Прямая соединительная линия 152" title="линии кварталов">
              <a:extLst>
                <a:ext uri="{FF2B5EF4-FFF2-40B4-BE49-F238E27FC236}">
                  <a16:creationId xmlns:a16="http://schemas.microsoft.com/office/drawing/2014/main" xmlns="" id="{8232BEEE-4D8D-45C5-90F3-45E7187A4FE6}"/>
                </a:ext>
              </a:extLst>
            </p:cNvPr>
            <p:cNvCxnSpPr>
              <a:cxnSpLocks/>
            </p:cNvCxnSpPr>
            <p:nvPr/>
          </p:nvCxnSpPr>
          <p:spPr>
            <a:xfrm>
              <a:off x="4416902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9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Прямая соединительная линия 153" title="линии кварталов">
              <a:extLst>
                <a:ext uri="{FF2B5EF4-FFF2-40B4-BE49-F238E27FC236}">
                  <a16:creationId xmlns:a16="http://schemas.microsoft.com/office/drawing/2014/main" xmlns="" id="{CC577F45-2CDA-49EB-9FDC-E0E40482BD95}"/>
                </a:ext>
              </a:extLst>
            </p:cNvPr>
            <p:cNvCxnSpPr>
              <a:cxnSpLocks/>
            </p:cNvCxnSpPr>
            <p:nvPr/>
          </p:nvCxnSpPr>
          <p:spPr>
            <a:xfrm>
              <a:off x="5064184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9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Прямая соединительная линия 154" title="линии кварталов">
              <a:extLst>
                <a:ext uri="{FF2B5EF4-FFF2-40B4-BE49-F238E27FC236}">
                  <a16:creationId xmlns:a16="http://schemas.microsoft.com/office/drawing/2014/main" xmlns="" id="{0E2105A2-4491-4C10-8E24-723131B6178D}"/>
                </a:ext>
              </a:extLst>
            </p:cNvPr>
            <p:cNvCxnSpPr>
              <a:cxnSpLocks/>
            </p:cNvCxnSpPr>
            <p:nvPr/>
          </p:nvCxnSpPr>
          <p:spPr>
            <a:xfrm>
              <a:off x="5711466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9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Надпись 155">
              <a:extLst>
                <a:ext uri="{FF2B5EF4-FFF2-40B4-BE49-F238E27FC236}">
                  <a16:creationId xmlns:a16="http://schemas.microsoft.com/office/drawing/2014/main" xmlns="" id="{D6BD0376-3C37-494D-B448-0002294EF1DE}"/>
                </a:ext>
              </a:extLst>
            </p:cNvPr>
            <p:cNvSpPr txBox="1"/>
            <p:nvPr/>
          </p:nvSpPr>
          <p:spPr>
            <a:xfrm>
              <a:off x="3772180" y="6664696"/>
              <a:ext cx="2293023" cy="1956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rtl="0"/>
              <a:endParaRPr lang="ru-RU" sz="16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57" name="Прямоугольник: скругленные углы 156" title="Полоса лет">
              <a:extLst>
                <a:ext uri="{FF2B5EF4-FFF2-40B4-BE49-F238E27FC236}">
                  <a16:creationId xmlns:a16="http://schemas.microsoft.com/office/drawing/2014/main" xmlns="" id="{E2D32612-D567-4DF4-8077-92FCFC1A1D56}"/>
                </a:ext>
              </a:extLst>
            </p:cNvPr>
            <p:cNvSpPr/>
            <p:nvPr/>
          </p:nvSpPr>
          <p:spPr>
            <a:xfrm>
              <a:off x="3428106" y="6408880"/>
              <a:ext cx="2660227" cy="15625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58" name="Надпись 157">
              <a:extLst>
                <a:ext uri="{FF2B5EF4-FFF2-40B4-BE49-F238E27FC236}">
                  <a16:creationId xmlns:a16="http://schemas.microsoft.com/office/drawing/2014/main" xmlns="" id="{D925091D-E1C9-4BE3-A8B3-38246D46B7E8}"/>
                </a:ext>
              </a:extLst>
            </p:cNvPr>
            <p:cNvSpPr txBox="1"/>
            <p:nvPr/>
          </p:nvSpPr>
          <p:spPr>
            <a:xfrm>
              <a:off x="36641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endParaRPr lang="ru-RU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9" name="Надпись 158">
              <a:extLst>
                <a:ext uri="{FF2B5EF4-FFF2-40B4-BE49-F238E27FC236}">
                  <a16:creationId xmlns:a16="http://schemas.microsoft.com/office/drawing/2014/main" xmlns="" id="{8EEED4E1-8ADF-4201-8409-1DDFED40714E}"/>
                </a:ext>
              </a:extLst>
            </p:cNvPr>
            <p:cNvSpPr txBox="1"/>
            <p:nvPr/>
          </p:nvSpPr>
          <p:spPr>
            <a:xfrm>
              <a:off x="43116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endParaRPr lang="ru-RU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0" name="Надпись 159">
              <a:extLst>
                <a:ext uri="{FF2B5EF4-FFF2-40B4-BE49-F238E27FC236}">
                  <a16:creationId xmlns:a16="http://schemas.microsoft.com/office/drawing/2014/main" xmlns="" id="{E29DFBB5-DA29-4A45-A1AF-41AB8CFA99C5}"/>
                </a:ext>
              </a:extLst>
            </p:cNvPr>
            <p:cNvSpPr txBox="1"/>
            <p:nvPr/>
          </p:nvSpPr>
          <p:spPr>
            <a:xfrm>
              <a:off x="49590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endParaRPr lang="ru-RU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1" name="Надпись 160">
              <a:extLst>
                <a:ext uri="{FF2B5EF4-FFF2-40B4-BE49-F238E27FC236}">
                  <a16:creationId xmlns:a16="http://schemas.microsoft.com/office/drawing/2014/main" xmlns="" id="{B7BA2866-8CF0-447B-9673-9A8A4480EEE6}"/>
                </a:ext>
              </a:extLst>
            </p:cNvPr>
            <p:cNvSpPr txBox="1"/>
            <p:nvPr/>
          </p:nvSpPr>
          <p:spPr>
            <a:xfrm>
              <a:off x="56065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endParaRPr lang="ru-RU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162" name="Прямая соединительная линия 161" title="линии кварталов">
              <a:extLst>
                <a:ext uri="{FF2B5EF4-FFF2-40B4-BE49-F238E27FC236}">
                  <a16:creationId xmlns:a16="http://schemas.microsoft.com/office/drawing/2014/main" xmlns="" id="{511BD1DE-1605-4D71-A32F-7102FFF2D955}"/>
                </a:ext>
              </a:extLst>
            </p:cNvPr>
            <p:cNvCxnSpPr>
              <a:cxnSpLocks/>
            </p:cNvCxnSpPr>
            <p:nvPr/>
          </p:nvCxnSpPr>
          <p:spPr>
            <a:xfrm>
              <a:off x="3769620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9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Группа 171" descr="Год 3&#10;">
            <a:extLst>
              <a:ext uri="{FF2B5EF4-FFF2-40B4-BE49-F238E27FC236}">
                <a16:creationId xmlns:a16="http://schemas.microsoft.com/office/drawing/2014/main" xmlns="" id="{AA5032C5-BE6C-49DF-AC7E-B5BEF09D3764}"/>
              </a:ext>
            </a:extLst>
          </p:cNvPr>
          <p:cNvGrpSpPr/>
          <p:nvPr/>
        </p:nvGrpSpPr>
        <p:grpSpPr>
          <a:xfrm>
            <a:off x="5420451" y="4976439"/>
            <a:ext cx="2395024" cy="953182"/>
            <a:chOff x="6030323" y="5778006"/>
            <a:chExt cx="2897980" cy="1153352"/>
          </a:xfrm>
        </p:grpSpPr>
        <p:sp>
          <p:nvSpPr>
            <p:cNvPr id="173" name="Овал 172">
              <a:extLst>
                <a:ext uri="{FF2B5EF4-FFF2-40B4-BE49-F238E27FC236}">
                  <a16:creationId xmlns:a16="http://schemas.microsoft.com/office/drawing/2014/main" xmlns="" id="{C9414434-3C6C-467A-9BD2-B9D4461DD54B}"/>
                </a:ext>
              </a:extLst>
            </p:cNvPr>
            <p:cNvSpPr/>
            <p:nvPr/>
          </p:nvSpPr>
          <p:spPr>
            <a:xfrm>
              <a:off x="8186738" y="6037620"/>
              <a:ext cx="256014" cy="2560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74" name="Овал 173">
              <a:extLst>
                <a:ext uri="{FF2B5EF4-FFF2-40B4-BE49-F238E27FC236}">
                  <a16:creationId xmlns:a16="http://schemas.microsoft.com/office/drawing/2014/main" xmlns="" id="{A6B491E8-A917-4941-916E-BBE91121C3BD}"/>
                </a:ext>
              </a:extLst>
            </p:cNvPr>
            <p:cNvSpPr/>
            <p:nvPr/>
          </p:nvSpPr>
          <p:spPr>
            <a:xfrm>
              <a:off x="7533921" y="6037620"/>
              <a:ext cx="256014" cy="2560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75" name="Овал 174">
              <a:extLst>
                <a:ext uri="{FF2B5EF4-FFF2-40B4-BE49-F238E27FC236}">
                  <a16:creationId xmlns:a16="http://schemas.microsoft.com/office/drawing/2014/main" xmlns="" id="{2C2F627D-78A6-4C05-AF89-99939E9EC558}"/>
                </a:ext>
              </a:extLst>
            </p:cNvPr>
            <p:cNvSpPr/>
            <p:nvPr/>
          </p:nvSpPr>
          <p:spPr>
            <a:xfrm>
              <a:off x="6882642" y="6037620"/>
              <a:ext cx="256014" cy="2560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76" name="Овал 175">
              <a:extLst>
                <a:ext uri="{FF2B5EF4-FFF2-40B4-BE49-F238E27FC236}">
                  <a16:creationId xmlns:a16="http://schemas.microsoft.com/office/drawing/2014/main" xmlns="" id="{E2FB7239-A40C-4385-9157-1C82FEF354A4}"/>
                </a:ext>
              </a:extLst>
            </p:cNvPr>
            <p:cNvSpPr/>
            <p:nvPr/>
          </p:nvSpPr>
          <p:spPr>
            <a:xfrm>
              <a:off x="6231556" y="6037620"/>
              <a:ext cx="256014" cy="2560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cxnSp>
          <p:nvCxnSpPr>
            <p:cNvPr id="177" name="Прямая соединительная линия 176" title="линии кварталов">
              <a:extLst>
                <a:ext uri="{FF2B5EF4-FFF2-40B4-BE49-F238E27FC236}">
                  <a16:creationId xmlns:a16="http://schemas.microsoft.com/office/drawing/2014/main" xmlns="" id="{5283C79B-5C3C-4EF4-AD5C-8453A1772E4F}"/>
                </a:ext>
              </a:extLst>
            </p:cNvPr>
            <p:cNvCxnSpPr>
              <a:cxnSpLocks/>
            </p:cNvCxnSpPr>
            <p:nvPr/>
          </p:nvCxnSpPr>
          <p:spPr>
            <a:xfrm>
              <a:off x="8300594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9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Надпись 177">
              <a:extLst>
                <a:ext uri="{FF2B5EF4-FFF2-40B4-BE49-F238E27FC236}">
                  <a16:creationId xmlns:a16="http://schemas.microsoft.com/office/drawing/2014/main" xmlns="" id="{5BC6A90B-FF19-479C-8887-2874E50FC3DE}"/>
                </a:ext>
              </a:extLst>
            </p:cNvPr>
            <p:cNvSpPr txBox="1"/>
            <p:nvPr/>
          </p:nvSpPr>
          <p:spPr>
            <a:xfrm>
              <a:off x="6181696" y="6681558"/>
              <a:ext cx="2595233" cy="2498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rtl="0"/>
              <a:endParaRPr lang="ru-RU" sz="16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179" name="Прямая соединительная линия 178" title="линии кварталов">
              <a:extLst>
                <a:ext uri="{FF2B5EF4-FFF2-40B4-BE49-F238E27FC236}">
                  <a16:creationId xmlns:a16="http://schemas.microsoft.com/office/drawing/2014/main" xmlns="" id="{5A174059-5332-4611-B673-75132A3FBC7C}"/>
                </a:ext>
              </a:extLst>
            </p:cNvPr>
            <p:cNvCxnSpPr>
              <a:cxnSpLocks/>
            </p:cNvCxnSpPr>
            <p:nvPr/>
          </p:nvCxnSpPr>
          <p:spPr>
            <a:xfrm>
              <a:off x="7006030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9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Прямоугольник: Скругленные углы 179" title="Полоса лет">
              <a:extLst>
                <a:ext uri="{FF2B5EF4-FFF2-40B4-BE49-F238E27FC236}">
                  <a16:creationId xmlns:a16="http://schemas.microsoft.com/office/drawing/2014/main" xmlns="" id="{BFFC4FF8-DF5C-49AD-B20A-CAC1E60FE5D3}"/>
                </a:ext>
              </a:extLst>
            </p:cNvPr>
            <p:cNvSpPr/>
            <p:nvPr/>
          </p:nvSpPr>
          <p:spPr>
            <a:xfrm>
              <a:off x="6030323" y="6398623"/>
              <a:ext cx="2897980" cy="1395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81" name="Надпись 180">
              <a:extLst>
                <a:ext uri="{FF2B5EF4-FFF2-40B4-BE49-F238E27FC236}">
                  <a16:creationId xmlns:a16="http://schemas.microsoft.com/office/drawing/2014/main" xmlns="" id="{2D432622-AC8F-4657-9256-C41C2886DE0D}"/>
                </a:ext>
              </a:extLst>
            </p:cNvPr>
            <p:cNvSpPr txBox="1"/>
            <p:nvPr/>
          </p:nvSpPr>
          <p:spPr>
            <a:xfrm>
              <a:off x="62539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endParaRPr lang="ru-RU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2" name="Надпись 181">
              <a:extLst>
                <a:ext uri="{FF2B5EF4-FFF2-40B4-BE49-F238E27FC236}">
                  <a16:creationId xmlns:a16="http://schemas.microsoft.com/office/drawing/2014/main" xmlns="" id="{B59F59E8-213D-4B3A-A3ED-25E2B195260C}"/>
                </a:ext>
              </a:extLst>
            </p:cNvPr>
            <p:cNvSpPr txBox="1"/>
            <p:nvPr/>
          </p:nvSpPr>
          <p:spPr>
            <a:xfrm>
              <a:off x="69014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endParaRPr lang="ru-RU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3" name="Надпись 182">
              <a:extLst>
                <a:ext uri="{FF2B5EF4-FFF2-40B4-BE49-F238E27FC236}">
                  <a16:creationId xmlns:a16="http://schemas.microsoft.com/office/drawing/2014/main" xmlns="" id="{32EB56A5-3F02-4D53-988E-99900D595527}"/>
                </a:ext>
              </a:extLst>
            </p:cNvPr>
            <p:cNvSpPr txBox="1"/>
            <p:nvPr/>
          </p:nvSpPr>
          <p:spPr>
            <a:xfrm>
              <a:off x="75488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endParaRPr lang="ru-RU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4" name="Надпись 183">
              <a:extLst>
                <a:ext uri="{FF2B5EF4-FFF2-40B4-BE49-F238E27FC236}">
                  <a16:creationId xmlns:a16="http://schemas.microsoft.com/office/drawing/2014/main" xmlns="" id="{166DBB5B-358D-4823-BF7B-70B480144135}"/>
                </a:ext>
              </a:extLst>
            </p:cNvPr>
            <p:cNvSpPr txBox="1"/>
            <p:nvPr/>
          </p:nvSpPr>
          <p:spPr>
            <a:xfrm>
              <a:off x="81963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endParaRPr lang="ru-RU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185" name="Прямая соединительная линия 184" title="линии кварталов">
              <a:extLst>
                <a:ext uri="{FF2B5EF4-FFF2-40B4-BE49-F238E27FC236}">
                  <a16:creationId xmlns:a16="http://schemas.microsoft.com/office/drawing/2014/main" xmlns="" id="{9E19B324-0C76-44E2-8B67-97196C3D572A}"/>
                </a:ext>
              </a:extLst>
            </p:cNvPr>
            <p:cNvCxnSpPr>
              <a:cxnSpLocks/>
            </p:cNvCxnSpPr>
            <p:nvPr/>
          </p:nvCxnSpPr>
          <p:spPr>
            <a:xfrm>
              <a:off x="6358748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9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Прямая соединительная линия 185" title="линии кварталов">
              <a:extLst>
                <a:ext uri="{FF2B5EF4-FFF2-40B4-BE49-F238E27FC236}">
                  <a16:creationId xmlns:a16="http://schemas.microsoft.com/office/drawing/2014/main" xmlns="" id="{3D480536-6A1F-475D-AA37-28841B92D204}"/>
                </a:ext>
              </a:extLst>
            </p:cNvPr>
            <p:cNvCxnSpPr>
              <a:cxnSpLocks/>
            </p:cNvCxnSpPr>
            <p:nvPr/>
          </p:nvCxnSpPr>
          <p:spPr>
            <a:xfrm>
              <a:off x="7653312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9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Группа 204" descr="Год 4">
            <a:extLst>
              <a:ext uri="{FF2B5EF4-FFF2-40B4-BE49-F238E27FC236}">
                <a16:creationId xmlns:a16="http://schemas.microsoft.com/office/drawing/2014/main" xmlns="" id="{ADF45298-5591-41CF-A30F-94CCE7EE78FD}"/>
              </a:ext>
            </a:extLst>
          </p:cNvPr>
          <p:cNvGrpSpPr/>
          <p:nvPr/>
        </p:nvGrpSpPr>
        <p:grpSpPr>
          <a:xfrm>
            <a:off x="8290324" y="4987595"/>
            <a:ext cx="2395025" cy="942028"/>
            <a:chOff x="8634215" y="5778006"/>
            <a:chExt cx="2897980" cy="1139855"/>
          </a:xfrm>
        </p:grpSpPr>
        <p:sp>
          <p:nvSpPr>
            <p:cNvPr id="206" name="Овал 205">
              <a:extLst>
                <a:ext uri="{FF2B5EF4-FFF2-40B4-BE49-F238E27FC236}">
                  <a16:creationId xmlns:a16="http://schemas.microsoft.com/office/drawing/2014/main" xmlns="" id="{C2A14588-267C-4619-A4EE-16B4DF29593D}"/>
                </a:ext>
              </a:extLst>
            </p:cNvPr>
            <p:cNvSpPr/>
            <p:nvPr/>
          </p:nvSpPr>
          <p:spPr>
            <a:xfrm>
              <a:off x="10773302" y="6037620"/>
              <a:ext cx="256014" cy="2560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07" name="Овал 206">
              <a:extLst>
                <a:ext uri="{FF2B5EF4-FFF2-40B4-BE49-F238E27FC236}">
                  <a16:creationId xmlns:a16="http://schemas.microsoft.com/office/drawing/2014/main" xmlns="" id="{E4BCD234-8510-4F1F-8FE4-69775B2C1C4F}"/>
                </a:ext>
              </a:extLst>
            </p:cNvPr>
            <p:cNvSpPr/>
            <p:nvPr/>
          </p:nvSpPr>
          <p:spPr>
            <a:xfrm>
              <a:off x="10122723" y="6037620"/>
              <a:ext cx="256014" cy="2560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08" name="Овал 207">
              <a:extLst>
                <a:ext uri="{FF2B5EF4-FFF2-40B4-BE49-F238E27FC236}">
                  <a16:creationId xmlns:a16="http://schemas.microsoft.com/office/drawing/2014/main" xmlns="" id="{860EF826-5B03-479A-9FC1-298F97386A96}"/>
                </a:ext>
              </a:extLst>
            </p:cNvPr>
            <p:cNvSpPr/>
            <p:nvPr/>
          </p:nvSpPr>
          <p:spPr>
            <a:xfrm>
              <a:off x="9475478" y="6037620"/>
              <a:ext cx="256014" cy="2560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09" name="Овал 208">
              <a:extLst>
                <a:ext uri="{FF2B5EF4-FFF2-40B4-BE49-F238E27FC236}">
                  <a16:creationId xmlns:a16="http://schemas.microsoft.com/office/drawing/2014/main" xmlns="" id="{A9B3231D-4E48-45F4-9A56-7A9FD1A1A9F9}"/>
                </a:ext>
              </a:extLst>
            </p:cNvPr>
            <p:cNvSpPr/>
            <p:nvPr/>
          </p:nvSpPr>
          <p:spPr>
            <a:xfrm>
              <a:off x="8822434" y="6037620"/>
              <a:ext cx="256014" cy="2560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10" name="Надпись 209">
              <a:extLst>
                <a:ext uri="{FF2B5EF4-FFF2-40B4-BE49-F238E27FC236}">
                  <a16:creationId xmlns:a16="http://schemas.microsoft.com/office/drawing/2014/main" xmlns="" id="{AF7D6179-75F7-487E-B782-DE544E350CFF}"/>
                </a:ext>
              </a:extLst>
            </p:cNvPr>
            <p:cNvSpPr txBox="1"/>
            <p:nvPr/>
          </p:nvSpPr>
          <p:spPr>
            <a:xfrm>
              <a:off x="8947876" y="6665151"/>
              <a:ext cx="2329529" cy="2527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rtl="0"/>
              <a:endParaRPr lang="ru-RU" sz="16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211" name="Прямая соединительная линия 210" title="линии кварталов">
              <a:extLst>
                <a:ext uri="{FF2B5EF4-FFF2-40B4-BE49-F238E27FC236}">
                  <a16:creationId xmlns:a16="http://schemas.microsoft.com/office/drawing/2014/main" xmlns="" id="{2B5BDFFF-C44A-4A98-BCD0-AA5312FBE603}"/>
                </a:ext>
              </a:extLst>
            </p:cNvPr>
            <p:cNvCxnSpPr>
              <a:cxnSpLocks/>
            </p:cNvCxnSpPr>
            <p:nvPr/>
          </p:nvCxnSpPr>
          <p:spPr>
            <a:xfrm>
              <a:off x="10889715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9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Прямая соединительная линия 211" title="линии кварталов">
              <a:extLst>
                <a:ext uri="{FF2B5EF4-FFF2-40B4-BE49-F238E27FC236}">
                  <a16:creationId xmlns:a16="http://schemas.microsoft.com/office/drawing/2014/main" xmlns="" id="{E21CAA91-1529-4B52-B8CF-CB31FA124879}"/>
                </a:ext>
              </a:extLst>
            </p:cNvPr>
            <p:cNvCxnSpPr>
              <a:cxnSpLocks/>
            </p:cNvCxnSpPr>
            <p:nvPr/>
          </p:nvCxnSpPr>
          <p:spPr>
            <a:xfrm>
              <a:off x="9595158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9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Прямоугольник: Скругленные углы 212" title="Полоса лет">
              <a:extLst>
                <a:ext uri="{FF2B5EF4-FFF2-40B4-BE49-F238E27FC236}">
                  <a16:creationId xmlns:a16="http://schemas.microsoft.com/office/drawing/2014/main" xmlns="" id="{F4913551-B93F-43EB-A7F1-CF95BCFCFC20}"/>
                </a:ext>
              </a:extLst>
            </p:cNvPr>
            <p:cNvSpPr/>
            <p:nvPr/>
          </p:nvSpPr>
          <p:spPr>
            <a:xfrm>
              <a:off x="8634215" y="6387323"/>
              <a:ext cx="2897980" cy="141944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14" name="Надпись 213">
              <a:extLst>
                <a:ext uri="{FF2B5EF4-FFF2-40B4-BE49-F238E27FC236}">
                  <a16:creationId xmlns:a16="http://schemas.microsoft.com/office/drawing/2014/main" xmlns="" id="{40335931-2B95-4764-8C26-AFFB9AF18C85}"/>
                </a:ext>
              </a:extLst>
            </p:cNvPr>
            <p:cNvSpPr txBox="1"/>
            <p:nvPr/>
          </p:nvSpPr>
          <p:spPr>
            <a:xfrm>
              <a:off x="88437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endParaRPr lang="ru-RU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15" name="Надпись 214">
              <a:extLst>
                <a:ext uri="{FF2B5EF4-FFF2-40B4-BE49-F238E27FC236}">
                  <a16:creationId xmlns:a16="http://schemas.microsoft.com/office/drawing/2014/main" xmlns="" id="{3B332ECE-5BAA-41D4-9D9E-17BA0710E95C}"/>
                </a:ext>
              </a:extLst>
            </p:cNvPr>
            <p:cNvSpPr txBox="1"/>
            <p:nvPr/>
          </p:nvSpPr>
          <p:spPr>
            <a:xfrm>
              <a:off x="94912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endParaRPr lang="ru-RU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16" name="Надпись 215">
              <a:extLst>
                <a:ext uri="{FF2B5EF4-FFF2-40B4-BE49-F238E27FC236}">
                  <a16:creationId xmlns:a16="http://schemas.microsoft.com/office/drawing/2014/main" xmlns="" id="{931D5004-7C41-4BBF-AFF8-6DD5EA1A62C8}"/>
                </a:ext>
              </a:extLst>
            </p:cNvPr>
            <p:cNvSpPr txBox="1"/>
            <p:nvPr/>
          </p:nvSpPr>
          <p:spPr>
            <a:xfrm>
              <a:off x="101386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endParaRPr lang="ru-RU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17" name="Надпись 216">
              <a:extLst>
                <a:ext uri="{FF2B5EF4-FFF2-40B4-BE49-F238E27FC236}">
                  <a16:creationId xmlns:a16="http://schemas.microsoft.com/office/drawing/2014/main" xmlns="" id="{A33127CC-D2C6-47C3-8E7A-61FCB7F29768}"/>
                </a:ext>
              </a:extLst>
            </p:cNvPr>
            <p:cNvSpPr txBox="1"/>
            <p:nvPr/>
          </p:nvSpPr>
          <p:spPr>
            <a:xfrm>
              <a:off x="107861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endParaRPr lang="ru-RU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218" name="Прямая соединительная линия 217" title="линии кварталов">
              <a:extLst>
                <a:ext uri="{FF2B5EF4-FFF2-40B4-BE49-F238E27FC236}">
                  <a16:creationId xmlns:a16="http://schemas.microsoft.com/office/drawing/2014/main" xmlns="" id="{430970C2-5EC5-4774-A863-8C3E48BEFA87}"/>
                </a:ext>
              </a:extLst>
            </p:cNvPr>
            <p:cNvCxnSpPr>
              <a:cxnSpLocks/>
            </p:cNvCxnSpPr>
            <p:nvPr/>
          </p:nvCxnSpPr>
          <p:spPr>
            <a:xfrm>
              <a:off x="8947876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9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Прямая соединительная линия 218" title="линии кварталов">
              <a:extLst>
                <a:ext uri="{FF2B5EF4-FFF2-40B4-BE49-F238E27FC236}">
                  <a16:creationId xmlns:a16="http://schemas.microsoft.com/office/drawing/2014/main" xmlns="" id="{0CD91AD6-C699-4AFA-9386-DAADD806DF59}"/>
                </a:ext>
              </a:extLst>
            </p:cNvPr>
            <p:cNvCxnSpPr>
              <a:cxnSpLocks/>
            </p:cNvCxnSpPr>
            <p:nvPr/>
          </p:nvCxnSpPr>
          <p:spPr>
            <a:xfrm>
              <a:off x="10242440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9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782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5C84B00A-2062-4E70-8AD4-A114464A66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64584" y="2238573"/>
            <a:ext cx="10629202" cy="2291045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D429F02-7E8D-405F-86D3-2E794F83D8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19EEC6C-3C57-4B01-80D3-53DFDB5F78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0572" y="2911679"/>
            <a:ext cx="2798423" cy="572833"/>
          </a:xfrm>
        </p:spPr>
        <p:txBody>
          <a:bodyPr rtlCol="0"/>
          <a:lstStyle/>
          <a:p>
            <a:pPr eaLnBrk="1" hangingPunct="1"/>
            <a:r>
              <a:rPr lang="ru-RU" altLang="ru-RU" sz="1600" dirty="0"/>
              <a:t>Недостаточная физическая активность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2FD735F-3532-48E3-982E-20E3B7CD4E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78930" y="2896598"/>
            <a:ext cx="2034138" cy="606091"/>
          </a:xfrm>
        </p:spPr>
        <p:txBody>
          <a:bodyPr rtlCol="0"/>
          <a:lstStyle/>
          <a:p>
            <a:pPr eaLnBrk="1" hangingPunct="1"/>
            <a:r>
              <a:rPr lang="ru-RU" altLang="ru-RU" sz="1600" dirty="0"/>
              <a:t>Нерациональное питание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EF36C327-EB57-4A15-A015-B46391E9E7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ru-RU" dirty="0"/>
              <a:t>Хирург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C4044465-8F5D-4E03-90E0-7A3034CF8A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47063" y="2820099"/>
            <a:ext cx="2244537" cy="1441110"/>
          </a:xfrm>
        </p:spPr>
        <p:txBody>
          <a:bodyPr rtlCol="0"/>
          <a:lstStyle/>
          <a:p>
            <a:r>
              <a:rPr lang="ru-RU" altLang="ru-RU" sz="1600" dirty="0"/>
              <a:t>Склонность к самолечению и несвоевременное обращение за медицинской помощью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756F0BBC-32F1-4620-B380-877B895D834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185078" y="5334150"/>
            <a:ext cx="2250988" cy="907613"/>
          </a:xfrm>
        </p:spPr>
        <p:txBody>
          <a:bodyPr rtlCol="0"/>
          <a:lstStyle/>
          <a:p>
            <a:pPr eaLnBrk="1" hangingPunct="1"/>
            <a:r>
              <a:rPr lang="ru-RU" altLang="ru-RU" sz="1600" dirty="0"/>
              <a:t>Проблемы с качеством и продолжительностью сна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6A12FCC6-43B7-4221-A65B-003F82F8816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47646" y="5334150"/>
            <a:ext cx="2250988" cy="820207"/>
          </a:xfrm>
        </p:spPr>
        <p:txBody>
          <a:bodyPr rtlCol="0"/>
          <a:lstStyle/>
          <a:p>
            <a:pPr eaLnBrk="1" hangingPunct="1"/>
            <a:r>
              <a:rPr lang="ru-RU" altLang="ru-RU" sz="1600" dirty="0"/>
              <a:t>Вредные зависимости, в частности, табачная и лекарственная</a:t>
            </a:r>
          </a:p>
        </p:txBody>
      </p:sp>
      <p:sp>
        <p:nvSpPr>
          <p:cNvPr id="21" name="Заголовок 20">
            <a:extLst>
              <a:ext uri="{FF2B5EF4-FFF2-40B4-BE49-F238E27FC236}">
                <a16:creationId xmlns:a16="http://schemas.microsoft.com/office/drawing/2014/main" xmlns="" id="{BC5F3A4A-2857-4A67-818B-E62AB2121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Риски образа жизни</a:t>
            </a:r>
          </a:p>
        </p:txBody>
      </p:sp>
      <p:sp>
        <p:nvSpPr>
          <p:cNvPr id="22" name="объект 7" descr="Бежевый прямоугольник">
            <a:extLst>
              <a:ext uri="{FF2B5EF4-FFF2-40B4-BE49-F238E27FC236}">
                <a16:creationId xmlns:a16="http://schemas.microsoft.com/office/drawing/2014/main" xmlns="" id="{FEEE4553-844E-49F9-8166-2F2E938E3677}"/>
              </a:ext>
            </a:extLst>
          </p:cNvPr>
          <p:cNvSpPr/>
          <p:nvPr/>
        </p:nvSpPr>
        <p:spPr bwMode="white">
          <a:xfrm flipV="1">
            <a:off x="722099" y="1277065"/>
            <a:ext cx="4474741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AA951CEE-7CE6-4A91-B2A1-B443273C6F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594339" y="1841895"/>
            <a:ext cx="1453048" cy="820207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B085FEF7-45BC-4B49-8329-097F23476A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119476" y="1841895"/>
            <a:ext cx="1453048" cy="820207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5CCC7563-285F-46AC-90A3-8D8D6F4944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475623" y="4170990"/>
            <a:ext cx="1453048" cy="820207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23D892D7-D87B-407B-85EF-921DF3E196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238191" y="4170990"/>
            <a:ext cx="1453048" cy="820207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1A47850-696A-4153-953F-D3D2FB5C31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369476" y="1841895"/>
            <a:ext cx="1453048" cy="820207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BCB5998-56A9-0D1F-DED4-475C52867F27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 flipV="1">
            <a:off x="2229170" y="2251997"/>
            <a:ext cx="122469" cy="163007"/>
          </a:xfr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376F72DC-5FD6-895A-61E1-04012A825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198" y="1952383"/>
            <a:ext cx="587891" cy="58789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E15B6351-8B3C-265A-13A2-522A7FDF52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715" y="4282751"/>
            <a:ext cx="515375" cy="515375"/>
          </a:xfrm>
          <a:prstGeom prst="rect">
            <a:avLst/>
          </a:prstGeom>
        </p:spPr>
      </p:pic>
      <p:pic>
        <p:nvPicPr>
          <p:cNvPr id="10" name="Рисунок 9"/>
          <p:cNvPicPr>
            <a:picLocks noGrp="1" noChangeAspect="1"/>
          </p:cNvPicPr>
          <p:nvPr>
            <p:ph type="pic" sz="quarter" idx="2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9815050" y="1927248"/>
            <a:ext cx="45719" cy="51187"/>
          </a:xfrm>
        </p:spPr>
      </p:pic>
      <p:pic>
        <p:nvPicPr>
          <p:cNvPr id="12" name="Рисунок 11"/>
          <p:cNvPicPr>
            <a:picLocks noGrp="1" noChangeAspect="1"/>
          </p:cNvPicPr>
          <p:nvPr>
            <p:ph type="pic" sz="quarter" idx="3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202147" y="4540439"/>
            <a:ext cx="45719" cy="60852"/>
          </a:xfrm>
        </p:spPr>
      </p:pic>
      <p:pic>
        <p:nvPicPr>
          <p:cNvPr id="17" name="Рисунок 16"/>
          <p:cNvPicPr>
            <a:picLocks noGrp="1" noChangeAspect="1"/>
          </p:cNvPicPr>
          <p:nvPr>
            <p:ph type="pic" sz="quarter" idx="3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1830" y="4215907"/>
            <a:ext cx="471391" cy="627421"/>
          </a:xfrm>
        </p:spPr>
      </p:pic>
      <p:pic>
        <p:nvPicPr>
          <p:cNvPr id="27" name="Рисунок 26"/>
          <p:cNvPicPr>
            <a:picLocks noGrp="1" noChangeAspect="1"/>
          </p:cNvPicPr>
          <p:nvPr>
            <p:ph type="pic" sz="quarter" idx="24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155477"/>
            <a:ext cx="145036" cy="193042"/>
          </a:xfrm>
        </p:spPr>
      </p:pic>
      <p:pic>
        <p:nvPicPr>
          <p:cNvPr id="1026" name="Picture 2" descr="C:\Users\polkovnikov_iu\Desktop\для презентации\icons8-фастфуд-6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287" y="1773800"/>
            <a:ext cx="999795" cy="99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olkovnikov_iu\Desktop\для презентации\icons8-скучно-5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96" y="4133082"/>
            <a:ext cx="896022" cy="89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lkovnikov_iu\Desktop\для презентации\icons8-смотреть-телевизор-в-постели-5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382" y="1895283"/>
            <a:ext cx="756828" cy="75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polkovnikov_iu\Desktop\для презентации\icons8-телосложение-избыточный-вес-50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635" y="1731961"/>
            <a:ext cx="1104456" cy="93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79287" y="440871"/>
            <a:ext cx="62262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400" dirty="0">
                <a:solidFill>
                  <a:schemeClr val="bg1"/>
                </a:solidFill>
              </a:rPr>
              <a:t>В дополнение к профессиональным рискам, связанным с вредными условиями труда на производстве, человек ежедневно сталкивается с факторами образа жизни. В этих условиях возникает значительный дефицит витаминов, так как потребность в них существенно возрастает.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40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D1A8D85-8D73-CD4E-AB8E-45FBD0980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180ACB-175F-4BF0-40C1-6A1EF2785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871" y="800417"/>
            <a:ext cx="7560000" cy="370166"/>
          </a:xfrm>
        </p:spPr>
        <p:txBody>
          <a:bodyPr rtlCol="0"/>
          <a:lstStyle/>
          <a:p>
            <a:pPr rtl="0"/>
            <a:r>
              <a:rPr lang="ru-RU" dirty="0" smtClean="0"/>
              <a:t>К чему приводят дефициты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4596AD5-570E-2B03-42BB-E3DC8D9B7A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A781099-CBAF-768F-187C-C77BE678B3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18192" y="1648288"/>
            <a:ext cx="9711494" cy="667865"/>
          </a:xfrm>
        </p:spPr>
        <p:txBody>
          <a:bodyPr rtlCol="0"/>
          <a:lstStyle/>
          <a:p>
            <a:pPr rtl="0"/>
            <a:r>
              <a:rPr lang="ru-RU" dirty="0" smtClean="0"/>
              <a:t>Недостаток витаминов</a:t>
            </a:r>
            <a:endParaRPr lang="ru-RU" dirty="0"/>
          </a:p>
        </p:txBody>
      </p:sp>
      <p:sp>
        <p:nvSpPr>
          <p:cNvPr id="5" name="объект 7" descr="Бежевый прямоугольник">
            <a:extLst>
              <a:ext uri="{FF2B5EF4-FFF2-40B4-BE49-F238E27FC236}">
                <a16:creationId xmlns="" xmlns:a16="http://schemas.microsoft.com/office/drawing/2014/main" id="{C8D2611D-666C-7FA7-6622-DC521308CC4D}"/>
              </a:ext>
            </a:extLst>
          </p:cNvPr>
          <p:cNvSpPr/>
          <p:nvPr/>
        </p:nvSpPr>
        <p:spPr bwMode="white">
          <a:xfrm flipV="1">
            <a:off x="350906" y="1233845"/>
            <a:ext cx="3060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6F0AD5D7-77C4-473C-80FC-AD894032E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2099" y="1409824"/>
            <a:ext cx="1127705" cy="992451"/>
            <a:chOff x="1824638" y="1733550"/>
            <a:chExt cx="1192959" cy="992451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E107DF1E-FDB1-A60B-E9F6-E04C20685F75}"/>
                </a:ext>
              </a:extLst>
            </p:cNvPr>
            <p:cNvSpPr/>
            <p:nvPr/>
          </p:nvSpPr>
          <p:spPr>
            <a:xfrm>
              <a:off x="1824638" y="1733550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1068AEC4-203D-BF3E-76C5-0B858B0D5AEE}"/>
                </a:ext>
              </a:extLst>
            </p:cNvPr>
            <p:cNvSpPr/>
            <p:nvPr/>
          </p:nvSpPr>
          <p:spPr>
            <a:xfrm>
              <a:off x="1925901" y="1819672"/>
              <a:ext cx="1091696" cy="820207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22099" y="2726871"/>
            <a:ext cx="1037316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При недостатке витаминов снижается </a:t>
            </a:r>
            <a:r>
              <a:rPr lang="ru-RU" sz="2600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активность </a:t>
            </a:r>
            <a:r>
              <a:rPr lang="ru-RU" sz="2600" dirty="0" err="1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монооксигеназной</a:t>
            </a:r>
            <a:r>
              <a:rPr lang="ru-RU" sz="2600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системы, ответственной за </a:t>
            </a:r>
            <a:r>
              <a:rPr lang="ru-RU" sz="2600" dirty="0" err="1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гидроксилирование</a:t>
            </a:r>
            <a:r>
              <a:rPr lang="ru-RU" sz="2600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чужеродных соединений, придающее им </a:t>
            </a:r>
            <a:r>
              <a:rPr lang="ru-RU" sz="2600" dirty="0" err="1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водорастворимость</a:t>
            </a:r>
            <a:r>
              <a:rPr lang="ru-RU" sz="2600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и способствующее их удалению из организма. </a:t>
            </a:r>
            <a:endParaRPr lang="en-US" sz="2600" dirty="0" smtClean="0">
              <a:solidFill>
                <a:schemeClr val="accent2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ru-RU" sz="2600" dirty="0" smtClean="0">
              <a:solidFill>
                <a:schemeClr val="accent2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ru-RU" sz="2600" dirty="0" smtClean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Вследствие </a:t>
            </a:r>
            <a:r>
              <a:rPr lang="ru-RU" sz="2600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этого </a:t>
            </a:r>
            <a:r>
              <a:rPr lang="ru-RU" sz="2600" u="sng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токсическое действие чужеродных веществ на организм человека существенно возрастает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23" y="1363653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38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887F806-84B4-C41A-B0C1-6B20EB4B5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B86FF1-F1D9-98B2-1657-29DCDF71C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Охрана труда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8ACF3A0-CB76-879D-E68B-8FB355744B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smtClean="0"/>
              <a:pPr rtl="0"/>
              <a:t>8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ABBD4FF-35F0-4C0D-4652-C8BE9715C2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65768" y="1444362"/>
            <a:ext cx="9711494" cy="667865"/>
          </a:xfrm>
        </p:spPr>
        <p:txBody>
          <a:bodyPr rtlCol="0"/>
          <a:lstStyle/>
          <a:p>
            <a:r>
              <a:rPr lang="ru-RU" dirty="0" smtClean="0"/>
              <a:t>Предусмотрено </a:t>
            </a:r>
            <a:r>
              <a:rPr lang="ru-RU" dirty="0"/>
              <a:t>приказом Минтруда и социальной защиты </a:t>
            </a:r>
            <a:endParaRPr lang="ru-RU" dirty="0" smtClean="0"/>
          </a:p>
          <a:p>
            <a:r>
              <a:rPr lang="ru-RU" dirty="0" smtClean="0"/>
              <a:t>№ </a:t>
            </a:r>
            <a:r>
              <a:rPr lang="ru-RU" dirty="0"/>
              <a:t>291н от 12.05.22г</a:t>
            </a:r>
          </a:p>
          <a:p>
            <a:pPr rtl="0"/>
            <a:endParaRPr lang="ru-RU" dirty="0"/>
          </a:p>
        </p:txBody>
      </p:sp>
      <p:sp>
        <p:nvSpPr>
          <p:cNvPr id="5" name="объект 7" descr="Бежевый прямоугольник">
            <a:extLst>
              <a:ext uri="{FF2B5EF4-FFF2-40B4-BE49-F238E27FC236}">
                <a16:creationId xmlns:a16="http://schemas.microsoft.com/office/drawing/2014/main" xmlns="" id="{40734489-CA70-D3E8-A3B2-1515B24459E6}"/>
              </a:ext>
            </a:extLst>
          </p:cNvPr>
          <p:cNvSpPr/>
          <p:nvPr/>
        </p:nvSpPr>
        <p:spPr bwMode="white">
          <a:xfrm flipV="1">
            <a:off x="604744" y="1268570"/>
            <a:ext cx="3060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13" name="Надпись 12">
            <a:extLst>
              <a:ext uri="{FF2B5EF4-FFF2-40B4-BE49-F238E27FC236}">
                <a16:creationId xmlns:a16="http://schemas.microsoft.com/office/drawing/2014/main" xmlns="" id="{BD2670C5-8C3C-823F-9F4F-1A1445D07253}"/>
              </a:ext>
            </a:extLst>
          </p:cNvPr>
          <p:cNvSpPr txBox="1"/>
          <p:nvPr/>
        </p:nvSpPr>
        <p:spPr>
          <a:xfrm>
            <a:off x="2108819" y="3079257"/>
            <a:ext cx="3594140" cy="2108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hangingPunct="1"/>
            <a:r>
              <a:rPr lang="ru-RU" altLang="ru-RU" sz="3600" b="1" dirty="0">
                <a:solidFill>
                  <a:srgbClr val="990000"/>
                </a:solidFill>
                <a:cs typeface="Arial" pitchFamily="34" charset="0"/>
              </a:rPr>
              <a:t>МОЛОКО</a:t>
            </a:r>
            <a:endParaRPr lang="ru-RU" altLang="ru-RU" sz="1600" b="1" dirty="0">
              <a:solidFill>
                <a:srgbClr val="990000"/>
              </a:solidFill>
              <a:cs typeface="Arial" pitchFamily="34" charset="0"/>
            </a:endParaRPr>
          </a:p>
          <a:p>
            <a:pPr eaLnBrk="1" hangingPunct="1"/>
            <a:r>
              <a:rPr lang="ru-RU" altLang="ru-RU" sz="1600" b="1" dirty="0">
                <a:solidFill>
                  <a:srgbClr val="990000"/>
                </a:solidFill>
                <a:cs typeface="Arial" pitchFamily="34" charset="0"/>
              </a:rPr>
              <a:t>это лишь дополнительный источник энергии и белка 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1600" b="1" i="1" dirty="0">
                <a:solidFill>
                  <a:srgbClr val="011893"/>
                </a:solidFill>
                <a:cs typeface="Arial" pitchFamily="34" charset="0"/>
              </a:rPr>
              <a:t>(Н.В. Лазарев, один из основателей советской промышленной токсикологии)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2790E13C-6112-5230-FF2B-78806CD0CB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722099" y="1409824"/>
            <a:ext cx="1127705" cy="992451"/>
            <a:chOff x="1824638" y="1733550"/>
            <a:chExt cx="1192959" cy="992451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4E9F42A2-6279-2C73-B79F-18FE38018127}"/>
                </a:ext>
              </a:extLst>
            </p:cNvPr>
            <p:cNvSpPr/>
            <p:nvPr/>
          </p:nvSpPr>
          <p:spPr>
            <a:xfrm>
              <a:off x="1824638" y="1733550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BC2D0BAF-F1F5-DEE6-6965-3995761E6DC8}"/>
                </a:ext>
              </a:extLst>
            </p:cNvPr>
            <p:cNvSpPr/>
            <p:nvPr/>
          </p:nvSpPr>
          <p:spPr>
            <a:xfrm>
              <a:off x="1925901" y="1819672"/>
              <a:ext cx="1091696" cy="820207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BBDE51D-0125-1029-B5B4-8EEA563E9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22" y="1495945"/>
            <a:ext cx="842441" cy="7537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F5DBE08-272D-C275-D77E-D05A40BF56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58" y="3252429"/>
            <a:ext cx="977187" cy="133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E50416D9-E05F-4B79-9D0D-D56B06068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959" y="3043079"/>
            <a:ext cx="2237112" cy="127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Надпись 12">
            <a:extLst>
              <a:ext uri="{FF2B5EF4-FFF2-40B4-BE49-F238E27FC236}">
                <a16:creationId xmlns:a16="http://schemas.microsoft.com/office/drawing/2014/main" xmlns="" id="{FF068DBC-78E4-8AA5-4B93-D953244AFB81}"/>
              </a:ext>
            </a:extLst>
          </p:cNvPr>
          <p:cNvSpPr txBox="1"/>
          <p:nvPr/>
        </p:nvSpPr>
        <p:spPr>
          <a:xfrm>
            <a:off x="8360015" y="2954879"/>
            <a:ext cx="3062115" cy="3262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>
                <a:solidFill>
                  <a:srgbClr val="990000"/>
                </a:solidFill>
                <a:cs typeface="Arial" pitchFamily="34" charset="0"/>
              </a:rPr>
              <a:t>Денежная компенсация</a:t>
            </a:r>
          </a:p>
          <a:p>
            <a:pPr algn="ctr" eaLnBrk="1" hangingPunct="1">
              <a:defRPr/>
            </a:pPr>
            <a:r>
              <a:rPr lang="ru-RU" sz="1400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Письма Минфина</a:t>
            </a:r>
            <a:endParaRPr lang="en-US" sz="1400" u="sng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400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03-04-06-02/30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 выплате денежной компенсации взамен молока, цель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– нейтрализация вредных производственных факторов, 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и предупреждение профессиональных заболеваний утрачивается»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66545" y="5298621"/>
            <a:ext cx="395459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C00000"/>
                </a:solidFill>
              </a:rPr>
              <a:t>Советский </a:t>
            </a:r>
            <a:r>
              <a:rPr lang="ru-RU" sz="800" dirty="0">
                <a:solidFill>
                  <a:srgbClr val="C00000"/>
                </a:solidFill>
              </a:rPr>
              <a:t>токсиколог Лазарев ещё в 30-е годы прошлого века доказал, </a:t>
            </a:r>
            <a:endParaRPr lang="ru-RU" sz="800" dirty="0" smtClean="0">
              <a:solidFill>
                <a:srgbClr val="C00000"/>
              </a:solidFill>
            </a:endParaRPr>
          </a:p>
          <a:p>
            <a:r>
              <a:rPr lang="ru-RU" sz="800" dirty="0" smtClean="0">
                <a:solidFill>
                  <a:srgbClr val="C00000"/>
                </a:solidFill>
              </a:rPr>
              <a:t>что </a:t>
            </a:r>
            <a:r>
              <a:rPr lang="ru-RU" sz="800" dirty="0">
                <a:solidFill>
                  <a:srgbClr val="C00000"/>
                </a:solidFill>
              </a:rPr>
              <a:t>молоко не выводит токсичные вещества из организма. </a:t>
            </a:r>
          </a:p>
          <a:p>
            <a:r>
              <a:rPr lang="ru-RU" sz="800" dirty="0">
                <a:solidFill>
                  <a:srgbClr val="C00000"/>
                </a:solidFill>
              </a:rPr>
              <a:t>По его выводам, использование жиров в составе необезжиренного молока ускоряет всасывание свинца, углеводородов и их </a:t>
            </a:r>
            <a:r>
              <a:rPr lang="ru-RU" sz="800" dirty="0" err="1">
                <a:solidFill>
                  <a:srgbClr val="C00000"/>
                </a:solidFill>
              </a:rPr>
              <a:t>галопроизводных</a:t>
            </a:r>
            <a:r>
              <a:rPr lang="ru-RU" sz="800" dirty="0">
                <a:solidFill>
                  <a:srgbClr val="C00000"/>
                </a:solidFill>
              </a:rPr>
              <a:t> из пищеварительного тракта, а также усиливает отравление нитробензолом и тринитробензолом. </a:t>
            </a:r>
          </a:p>
          <a:p>
            <a:r>
              <a:rPr lang="ru-RU" sz="800" dirty="0">
                <a:solidFill>
                  <a:srgbClr val="C00000"/>
                </a:solidFill>
              </a:rPr>
              <a:t>Таким образом, выводы Лазарева ставят под сомнение эффективность как </a:t>
            </a:r>
            <a:r>
              <a:rPr lang="ru-RU" sz="800" dirty="0" err="1">
                <a:solidFill>
                  <a:srgbClr val="C00000"/>
                </a:solidFill>
              </a:rPr>
              <a:t>детоксиканта</a:t>
            </a:r>
            <a:r>
              <a:rPr lang="ru-RU" sz="800" dirty="0">
                <a:solidFill>
                  <a:srgbClr val="C00000"/>
                </a:solidFill>
              </a:rPr>
              <a:t> при вредных </a:t>
            </a:r>
            <a:r>
              <a:rPr lang="ru-RU" sz="800" dirty="0" smtClean="0">
                <a:solidFill>
                  <a:srgbClr val="C00000"/>
                </a:solidFill>
              </a:rPr>
              <a:t>условиях труда</a:t>
            </a:r>
            <a:r>
              <a:rPr lang="ru-RU" sz="800" dirty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62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1A8D85-8D73-CD4E-AB8E-45FBD0980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180ACB-175F-4BF0-40C1-6A1EF2785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871" y="800417"/>
            <a:ext cx="7560000" cy="370166"/>
          </a:xfrm>
        </p:spPr>
        <p:txBody>
          <a:bodyPr rtlCol="0"/>
          <a:lstStyle/>
          <a:p>
            <a:pPr rtl="0"/>
            <a:r>
              <a:rPr lang="ru-RU" dirty="0"/>
              <a:t>Охрана труда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4596AD5-570E-2B03-42BB-E3DC8D9B7A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smtClean="0"/>
              <a:pPr rtl="0"/>
              <a:t>9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A781099-CBAF-768F-187C-C77BE678B3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70020" y="1402426"/>
            <a:ext cx="9711494" cy="667865"/>
          </a:xfrm>
        </p:spPr>
        <p:txBody>
          <a:bodyPr rtlCol="0"/>
          <a:lstStyle/>
          <a:p>
            <a:r>
              <a:rPr lang="ru-RU" dirty="0" smtClean="0"/>
              <a:t>Предусмотрено </a:t>
            </a:r>
            <a:r>
              <a:rPr lang="ru-RU" dirty="0"/>
              <a:t>приказом Минтруда и социальной защиты </a:t>
            </a:r>
            <a:endParaRPr lang="ru-RU" dirty="0" smtClean="0"/>
          </a:p>
          <a:p>
            <a:r>
              <a:rPr lang="ru-RU" dirty="0" smtClean="0"/>
              <a:t>№ </a:t>
            </a:r>
            <a:r>
              <a:rPr lang="ru-RU" dirty="0"/>
              <a:t>291н от 12.05.22г</a:t>
            </a:r>
          </a:p>
          <a:p>
            <a:pPr rtl="0"/>
            <a:endParaRPr lang="ru-RU" dirty="0"/>
          </a:p>
        </p:txBody>
      </p:sp>
      <p:sp>
        <p:nvSpPr>
          <p:cNvPr id="5" name="объект 7" descr="Бежевый прямоугольник">
            <a:extLst>
              <a:ext uri="{FF2B5EF4-FFF2-40B4-BE49-F238E27FC236}">
                <a16:creationId xmlns:a16="http://schemas.microsoft.com/office/drawing/2014/main" xmlns="" id="{C8D2611D-666C-7FA7-6622-DC521308CC4D}"/>
              </a:ext>
            </a:extLst>
          </p:cNvPr>
          <p:cNvSpPr/>
          <p:nvPr/>
        </p:nvSpPr>
        <p:spPr bwMode="white">
          <a:xfrm flipV="1">
            <a:off x="350906" y="1233845"/>
            <a:ext cx="3060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6F0AD5D7-77C4-473C-80FC-AD894032E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722099" y="1409824"/>
            <a:ext cx="1127705" cy="992451"/>
            <a:chOff x="1824638" y="1733550"/>
            <a:chExt cx="1192959" cy="992451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E107DF1E-FDB1-A60B-E9F6-E04C20685F75}"/>
                </a:ext>
              </a:extLst>
            </p:cNvPr>
            <p:cNvSpPr/>
            <p:nvPr/>
          </p:nvSpPr>
          <p:spPr>
            <a:xfrm>
              <a:off x="1824638" y="1733550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1068AEC4-203D-BF3E-76C5-0B858B0D5AEE}"/>
                </a:ext>
              </a:extLst>
            </p:cNvPr>
            <p:cNvSpPr/>
            <p:nvPr/>
          </p:nvSpPr>
          <p:spPr>
            <a:xfrm>
              <a:off x="1925901" y="1819672"/>
              <a:ext cx="1091696" cy="820207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15" name="Надпись 12">
            <a:extLst>
              <a:ext uri="{FF2B5EF4-FFF2-40B4-BE49-F238E27FC236}">
                <a16:creationId xmlns:a16="http://schemas.microsoft.com/office/drawing/2014/main" xmlns="" id="{7C8FA5DF-8331-10FC-6FD0-AD2371545DFC}"/>
              </a:ext>
            </a:extLst>
          </p:cNvPr>
          <p:cNvSpPr txBox="1"/>
          <p:nvPr/>
        </p:nvSpPr>
        <p:spPr>
          <a:xfrm>
            <a:off x="4813729" y="2853667"/>
            <a:ext cx="7032509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Витамины: </a:t>
            </a:r>
          </a:p>
          <a:p>
            <a:pPr>
              <a:defRPr/>
            </a:pPr>
            <a:r>
              <a:rPr lang="ru-RU" sz="2000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• </a:t>
            </a:r>
            <a:r>
              <a:rPr lang="ru-RU" sz="2000" b="1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Предупреждают</a:t>
            </a:r>
            <a:r>
              <a:rPr lang="ru-RU" sz="2000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воздействие на организм </a:t>
            </a:r>
            <a:r>
              <a:rPr lang="ru-RU" sz="2000" dirty="0" smtClean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неблагоприятных факторов </a:t>
            </a:r>
            <a:r>
              <a:rPr lang="ru-RU" sz="2000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производства и окружающей среды</a:t>
            </a:r>
          </a:p>
          <a:p>
            <a:pPr>
              <a:defRPr/>
            </a:pPr>
            <a:r>
              <a:rPr lang="ru-RU" sz="2000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• </a:t>
            </a:r>
            <a:r>
              <a:rPr lang="ru-RU" sz="2000" b="1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Обезвреживают</a:t>
            </a:r>
            <a:r>
              <a:rPr lang="ru-RU" sz="2000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токсические вещества</a:t>
            </a:r>
          </a:p>
          <a:p>
            <a:pPr>
              <a:defRPr/>
            </a:pPr>
            <a:r>
              <a:rPr lang="ru-RU" sz="2000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• </a:t>
            </a:r>
            <a:r>
              <a:rPr lang="ru-RU" sz="2000" b="1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Выводят</a:t>
            </a:r>
            <a:r>
              <a:rPr lang="ru-RU" sz="2000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из организма чужеродные вещества</a:t>
            </a:r>
          </a:p>
          <a:p>
            <a:pPr>
              <a:defRPr/>
            </a:pPr>
            <a:r>
              <a:rPr lang="ru-RU" sz="2000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• </a:t>
            </a:r>
            <a:r>
              <a:rPr lang="ru-RU" sz="2000" b="1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Улучшают</a:t>
            </a:r>
            <a:r>
              <a:rPr lang="ru-RU" sz="2000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концентрацию внимания, повышают работоспособность и стрессоустойчивость</a:t>
            </a:r>
          </a:p>
          <a:p>
            <a:pPr>
              <a:defRPr/>
            </a:pPr>
            <a:r>
              <a:rPr lang="ru-RU" sz="2000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• </a:t>
            </a:r>
            <a:r>
              <a:rPr lang="ru-RU" sz="2000" b="1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Повышают устойчивость</a:t>
            </a:r>
            <a:r>
              <a:rPr lang="ru-RU" sz="2000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организма к интенсивным </a:t>
            </a:r>
          </a:p>
          <a:p>
            <a:pPr>
              <a:defRPr/>
            </a:pPr>
            <a:r>
              <a:rPr lang="ru-RU" sz="2000" dirty="0">
                <a:solidFill>
                  <a:schemeClr val="accent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физическим, умственным, нервно-психологическим нагрузкам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E8041A5-5D00-183C-9698-17074D42C0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6" y="1402426"/>
            <a:ext cx="1498898" cy="998122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2DA5F414-8B15-8F58-59C1-86BCBF82D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871" y="2873217"/>
            <a:ext cx="3974743" cy="3151605"/>
          </a:xfrm>
          <a:prstGeom prst="rect">
            <a:avLst/>
          </a:prstGeom>
          <a:noFill/>
          <a:ln>
            <a:noFill/>
          </a:ln>
          <a:effectLst>
            <a:glow rad="393700">
              <a:schemeClr val="accent2">
                <a:lumMod val="75000"/>
                <a:alpha val="40000"/>
              </a:schemeClr>
            </a:glow>
            <a:prstShdw prst="shdw17" dist="17961" dir="2700000">
              <a:schemeClr val="accent1">
                <a:gamma/>
                <a:shade val="60000"/>
                <a:invGamma/>
              </a:schemeClr>
            </a:prstShdw>
            <a:reflection endPos="0" dir="5400000" sy="-100000" algn="bl" rotWithShape="0"/>
            <a:softEdge rad="165100"/>
          </a:effectLst>
          <a:scene3d>
            <a:camera prst="orthographicFront"/>
            <a:lightRig rig="threePt" dir="t"/>
          </a:scene3d>
          <a:sp3d extrusionH="76200" contourW="12700">
            <a:bevelB w="0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6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MS Healthcare Pitch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MS Healthcare Pitch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chemeClr val="accent2"/>
            </a:gs>
          </a:gsLst>
          <a:lin ang="144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34308985_TF00450287" id="{47236EE0-B714-4C01-AC17-6ED3799A5CB0}" vid="{BB7FA567-E2BE-49ED-812C-18562CD2B8A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2E830C6-DDBB-474E-AAB7-F1B7F4C22EF3}">
  <we:reference id="wa200005566" version="3.0.0.2" store="ru-RU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3BAED8-F9E7-4D41-86E9-333473F90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4BDB64-2AF8-42D4-96C8-B6B6F098993C}">
  <ds:schemaRefs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C66BDC7-24D2-4343-8D41-18F9C23F86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медицинской компании</Template>
  <TotalTime>2410</TotalTime>
  <Words>1454</Words>
  <Application>Microsoft Office PowerPoint</Application>
  <PresentationFormat>Произвольный</PresentationFormat>
  <Paragraphs>289</Paragraphs>
  <Slides>17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Специализированные продукты лечебно-профилактического питания по приказам Минтруда № 291Н и 298н взамен молока </vt:lpstr>
      <vt:lpstr>КОМПАНИЯ «палитра»   П Р Е  Д  П  Р  И  Я  Т  И  Е      О  С  Н  О  В  А  Н  О     В  1 9  9  3  Г  О  Д  У</vt:lpstr>
      <vt:lpstr>Направления деятельности</vt:lpstr>
      <vt:lpstr>статистика</vt:lpstr>
      <vt:lpstr>Чужеродные вещества</vt:lpstr>
      <vt:lpstr>Риски образа жизни</vt:lpstr>
      <vt:lpstr>К чему приводят дефициты</vt:lpstr>
      <vt:lpstr>Охрана труда</vt:lpstr>
      <vt:lpstr>Охрана труда</vt:lpstr>
      <vt:lpstr>исследование</vt:lpstr>
      <vt:lpstr>Охрана труда</vt:lpstr>
      <vt:lpstr>Охрана труда</vt:lpstr>
      <vt:lpstr>ОПЫТ ПРИМЕНЕНИЯ</vt:lpstr>
      <vt:lpstr>Спасибо за внимание!</vt:lpstr>
      <vt:lpstr>Регистрационные документы</vt:lpstr>
      <vt:lpstr>Дополнительные материалы</vt:lpstr>
      <vt:lpstr>Экономика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Специализированные продукты лечебно-профилактического питания по приказам Минтруда № 291Н и 298н взамен молока</dc:title>
  <dc:creator>Полковников И.Ю.</dc:creator>
  <cp:lastModifiedBy>ILya Polkovnikov</cp:lastModifiedBy>
  <cp:revision>40</cp:revision>
  <cp:lastPrinted>2024-10-14T11:09:06Z</cp:lastPrinted>
  <dcterms:created xsi:type="dcterms:W3CDTF">2024-10-08T07:30:34Z</dcterms:created>
  <dcterms:modified xsi:type="dcterms:W3CDTF">2025-04-18T13:24:22Z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