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1" r:id="rId2"/>
    <p:sldId id="367" r:id="rId3"/>
    <p:sldId id="368" r:id="rId4"/>
    <p:sldId id="296" r:id="rId5"/>
    <p:sldId id="424" r:id="rId6"/>
    <p:sldId id="411" r:id="rId7"/>
    <p:sldId id="274" r:id="rId8"/>
    <p:sldId id="363" r:id="rId9"/>
    <p:sldId id="277" r:id="rId10"/>
    <p:sldId id="370" r:id="rId11"/>
    <p:sldId id="278" r:id="rId12"/>
    <p:sldId id="280" r:id="rId13"/>
    <p:sldId id="281" r:id="rId14"/>
    <p:sldId id="423" r:id="rId15"/>
    <p:sldId id="421" r:id="rId16"/>
    <p:sldId id="258" r:id="rId17"/>
    <p:sldId id="371" r:id="rId18"/>
    <p:sldId id="358" r:id="rId19"/>
    <p:sldId id="309" r:id="rId20"/>
    <p:sldId id="375" r:id="rId21"/>
    <p:sldId id="374" r:id="rId22"/>
    <p:sldId id="409" r:id="rId23"/>
    <p:sldId id="410" r:id="rId24"/>
    <p:sldId id="412" r:id="rId25"/>
    <p:sldId id="405" r:id="rId26"/>
    <p:sldId id="406" r:id="rId27"/>
    <p:sldId id="377" r:id="rId28"/>
    <p:sldId id="378" r:id="rId29"/>
    <p:sldId id="379" r:id="rId30"/>
    <p:sldId id="382" r:id="rId31"/>
    <p:sldId id="383" r:id="rId32"/>
    <p:sldId id="384" r:id="rId33"/>
    <p:sldId id="389" r:id="rId34"/>
    <p:sldId id="390" r:id="rId35"/>
    <p:sldId id="391" r:id="rId36"/>
    <p:sldId id="392" r:id="rId37"/>
    <p:sldId id="385" r:id="rId38"/>
    <p:sldId id="393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na.08-01@yandex.ru" initials="i" lastIdx="1" clrIdx="0">
    <p:extLst>
      <p:ext uri="{19B8F6BF-5375-455C-9EA6-DF929625EA0E}">
        <p15:presenceInfo xmlns:p15="http://schemas.microsoft.com/office/powerpoint/2012/main" userId="1044a7c3e90c4b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B1C5B0-0E33-492B-8A6D-7E329D3B8C46}" v="40" dt="2021-07-02T19:29:40.819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Лариса Храмеева" userId="b78f8692744ef261" providerId="LiveId" clId="{B9B1C5B0-0E33-492B-8A6D-7E329D3B8C46}"/>
    <pc:docChg chg="undo custSel addSld delSld modSld">
      <pc:chgData name="Лариса Храмеева" userId="b78f8692744ef261" providerId="LiveId" clId="{B9B1C5B0-0E33-492B-8A6D-7E329D3B8C46}" dt="2021-07-02T19:31:34.354" v="142" actId="1076"/>
      <pc:docMkLst>
        <pc:docMk/>
      </pc:docMkLst>
      <pc:sldChg chg="del">
        <pc:chgData name="Лариса Храмеева" userId="b78f8692744ef261" providerId="LiveId" clId="{B9B1C5B0-0E33-492B-8A6D-7E329D3B8C46}" dt="2021-07-02T18:13:43.559" v="5" actId="2696"/>
        <pc:sldMkLst>
          <pc:docMk/>
          <pc:sldMk cId="2665857379" sldId="262"/>
        </pc:sldMkLst>
      </pc:sldChg>
      <pc:sldChg chg="delSp modSp mod">
        <pc:chgData name="Лариса Храмеева" userId="b78f8692744ef261" providerId="LiveId" clId="{B9B1C5B0-0E33-492B-8A6D-7E329D3B8C46}" dt="2021-07-02T19:29:40.819" v="130" actId="1076"/>
        <pc:sldMkLst>
          <pc:docMk/>
          <pc:sldMk cId="2576432296" sldId="281"/>
        </pc:sldMkLst>
        <pc:spChg chg="del">
          <ac:chgData name="Лариса Храмеева" userId="b78f8692744ef261" providerId="LiveId" clId="{B9B1C5B0-0E33-492B-8A6D-7E329D3B8C46}" dt="2021-07-02T19:26:29.701" v="71" actId="478"/>
          <ac:spMkLst>
            <pc:docMk/>
            <pc:sldMk cId="2576432296" sldId="281"/>
            <ac:spMk id="15" creationId="{2D8A8852-859F-4FA0-B7FC-E78ACFDCA72B}"/>
          </ac:spMkLst>
        </pc:spChg>
        <pc:spChg chg="del mod">
          <ac:chgData name="Лариса Храмеева" userId="b78f8692744ef261" providerId="LiveId" clId="{B9B1C5B0-0E33-492B-8A6D-7E329D3B8C46}" dt="2021-07-02T19:28:14.613" v="114" actId="478"/>
          <ac:spMkLst>
            <pc:docMk/>
            <pc:sldMk cId="2576432296" sldId="281"/>
            <ac:spMk id="20" creationId="{013BD15B-FB11-41C3-9123-7D73FA94695C}"/>
          </ac:spMkLst>
        </pc:spChg>
        <pc:spChg chg="del mod">
          <ac:chgData name="Лариса Храмеева" userId="b78f8692744ef261" providerId="LiveId" clId="{B9B1C5B0-0E33-492B-8A6D-7E329D3B8C46}" dt="2021-07-02T19:29:30.652" v="128" actId="478"/>
          <ac:spMkLst>
            <pc:docMk/>
            <pc:sldMk cId="2576432296" sldId="281"/>
            <ac:spMk id="21" creationId="{5386364E-35B5-4D49-95FA-4B38978C5D01}"/>
          </ac:spMkLst>
        </pc:spChg>
        <pc:spChg chg="mod">
          <ac:chgData name="Лариса Храмеева" userId="b78f8692744ef261" providerId="LiveId" clId="{B9B1C5B0-0E33-492B-8A6D-7E329D3B8C46}" dt="2021-07-02T19:29:37.244" v="129" actId="1076"/>
          <ac:spMkLst>
            <pc:docMk/>
            <pc:sldMk cId="2576432296" sldId="281"/>
            <ac:spMk id="22" creationId="{70506FAB-BD26-473C-BC9D-B2986A1B841B}"/>
          </ac:spMkLst>
        </pc:spChg>
        <pc:picChg chg="mod">
          <ac:chgData name="Лариса Храмеева" userId="b78f8692744ef261" providerId="LiveId" clId="{B9B1C5B0-0E33-492B-8A6D-7E329D3B8C46}" dt="2021-07-02T19:29:40.819" v="130" actId="1076"/>
          <ac:picMkLst>
            <pc:docMk/>
            <pc:sldMk cId="2576432296" sldId="281"/>
            <ac:picMk id="1028" creationId="{B2E22BBE-1D1E-489A-AFBD-6CD6A294F888}"/>
          </ac:picMkLst>
        </pc:picChg>
        <pc:cxnChg chg="del">
          <ac:chgData name="Лариса Храмеева" userId="b78f8692744ef261" providerId="LiveId" clId="{B9B1C5B0-0E33-492B-8A6D-7E329D3B8C46}" dt="2021-07-02T19:26:34.451" v="73" actId="478"/>
          <ac:cxnSpMkLst>
            <pc:docMk/>
            <pc:sldMk cId="2576432296" sldId="281"/>
            <ac:cxnSpMk id="23" creationId="{CCF299E0-D8BC-4B71-9C4D-14F3FFF0433C}"/>
          </ac:cxnSpMkLst>
        </pc:cxnChg>
        <pc:cxnChg chg="del">
          <ac:chgData name="Лариса Храмеева" userId="b78f8692744ef261" providerId="LiveId" clId="{B9B1C5B0-0E33-492B-8A6D-7E329D3B8C46}" dt="2021-07-02T19:26:31.436" v="72" actId="478"/>
          <ac:cxnSpMkLst>
            <pc:docMk/>
            <pc:sldMk cId="2576432296" sldId="281"/>
            <ac:cxnSpMk id="24" creationId="{DB795A24-DD13-48CD-8F06-6EC57C0C923F}"/>
          </ac:cxnSpMkLst>
        </pc:cxnChg>
      </pc:sldChg>
      <pc:sldChg chg="addSp delSp modSp mod">
        <pc:chgData name="Лариса Храмеева" userId="b78f8692744ef261" providerId="LiveId" clId="{B9B1C5B0-0E33-492B-8A6D-7E329D3B8C46}" dt="2021-07-02T19:03:35.307" v="58" actId="21"/>
        <pc:sldMkLst>
          <pc:docMk/>
          <pc:sldMk cId="275097464" sldId="284"/>
        </pc:sldMkLst>
        <pc:picChg chg="mod">
          <ac:chgData name="Лариса Храмеева" userId="b78f8692744ef261" providerId="LiveId" clId="{B9B1C5B0-0E33-492B-8A6D-7E329D3B8C46}" dt="2021-07-02T19:03:09.623" v="57" actId="1076"/>
          <ac:picMkLst>
            <pc:docMk/>
            <pc:sldMk cId="275097464" sldId="284"/>
            <ac:picMk id="3" creationId="{60AC6ECA-1831-4732-BFCD-5D5ACB696E2A}"/>
          </ac:picMkLst>
        </pc:picChg>
        <pc:picChg chg="mod">
          <ac:chgData name="Лариса Храмеева" userId="b78f8692744ef261" providerId="LiveId" clId="{B9B1C5B0-0E33-492B-8A6D-7E329D3B8C46}" dt="2021-07-02T18:57:45.300" v="42" actId="1076"/>
          <ac:picMkLst>
            <pc:docMk/>
            <pc:sldMk cId="275097464" sldId="284"/>
            <ac:picMk id="7" creationId="{2E8C7E29-7A86-4D9B-B1AE-ECCE05201442}"/>
          </ac:picMkLst>
        </pc:picChg>
        <pc:picChg chg="mod">
          <ac:chgData name="Лариса Храмеева" userId="b78f8692744ef261" providerId="LiveId" clId="{B9B1C5B0-0E33-492B-8A6D-7E329D3B8C46}" dt="2021-07-02T19:02:29.914" v="52" actId="1076"/>
          <ac:picMkLst>
            <pc:docMk/>
            <pc:sldMk cId="275097464" sldId="284"/>
            <ac:picMk id="14" creationId="{6039DE3F-7E77-4A0E-AA08-FEC08FAFDE21}"/>
          </ac:picMkLst>
        </pc:picChg>
        <pc:picChg chg="del">
          <ac:chgData name="Лариса Храмеева" userId="b78f8692744ef261" providerId="LiveId" clId="{B9B1C5B0-0E33-492B-8A6D-7E329D3B8C46}" dt="2021-07-02T18:24:52.921" v="7" actId="478"/>
          <ac:picMkLst>
            <pc:docMk/>
            <pc:sldMk cId="275097464" sldId="284"/>
            <ac:picMk id="15" creationId="{D1722582-1E4A-447B-B8BF-1D9B5A2DE150}"/>
          </ac:picMkLst>
        </pc:picChg>
        <pc:picChg chg="add del mod">
          <ac:chgData name="Лариса Храмеева" userId="b78f8692744ef261" providerId="LiveId" clId="{B9B1C5B0-0E33-492B-8A6D-7E329D3B8C46}" dt="2021-07-02T18:57:29.624" v="37" actId="478"/>
          <ac:picMkLst>
            <pc:docMk/>
            <pc:sldMk cId="275097464" sldId="284"/>
            <ac:picMk id="16" creationId="{234921A7-1D60-4103-8AED-913A519C596A}"/>
          </ac:picMkLst>
        </pc:picChg>
        <pc:picChg chg="add mod">
          <ac:chgData name="Лариса Храмеева" userId="b78f8692744ef261" providerId="LiveId" clId="{B9B1C5B0-0E33-492B-8A6D-7E329D3B8C46}" dt="2021-07-02T19:03:07.241" v="56" actId="1076"/>
          <ac:picMkLst>
            <pc:docMk/>
            <pc:sldMk cId="275097464" sldId="284"/>
            <ac:picMk id="1026" creationId="{4E7F66A5-63F4-4677-BD21-E8FB0E9AA734}"/>
          </ac:picMkLst>
        </pc:picChg>
        <pc:picChg chg="add del mod">
          <ac:chgData name="Лариса Храмеева" userId="b78f8692744ef261" providerId="LiveId" clId="{B9B1C5B0-0E33-492B-8A6D-7E329D3B8C46}" dt="2021-07-02T19:03:35.307" v="58" actId="21"/>
          <ac:picMkLst>
            <pc:docMk/>
            <pc:sldMk cId="275097464" sldId="284"/>
            <ac:picMk id="1028" creationId="{43FB928F-DECA-4294-9CAC-85D442C03558}"/>
          </ac:picMkLst>
        </pc:picChg>
      </pc:sldChg>
      <pc:sldChg chg="addSp modSp">
        <pc:chgData name="Лариса Храмеева" userId="b78f8692744ef261" providerId="LiveId" clId="{B9B1C5B0-0E33-492B-8A6D-7E329D3B8C46}" dt="2021-07-02T19:03:47.503" v="61" actId="14100"/>
        <pc:sldMkLst>
          <pc:docMk/>
          <pc:sldMk cId="2162277860" sldId="299"/>
        </pc:sldMkLst>
        <pc:picChg chg="add mod">
          <ac:chgData name="Лариса Храмеева" userId="b78f8692744ef261" providerId="LiveId" clId="{B9B1C5B0-0E33-492B-8A6D-7E329D3B8C46}" dt="2021-07-02T19:03:47.503" v="61" actId="14100"/>
          <ac:picMkLst>
            <pc:docMk/>
            <pc:sldMk cId="2162277860" sldId="299"/>
            <ac:picMk id="14" creationId="{880F494B-017D-44D5-A5BB-AE1B733BF6EE}"/>
          </ac:picMkLst>
        </pc:picChg>
      </pc:sldChg>
      <pc:sldChg chg="add del">
        <pc:chgData name="Лариса Храмеева" userId="b78f8692744ef261" providerId="LiveId" clId="{B9B1C5B0-0E33-492B-8A6D-7E329D3B8C46}" dt="2021-07-02T18:50:57.870" v="22"/>
        <pc:sldMkLst>
          <pc:docMk/>
          <pc:sldMk cId="3487278857" sldId="300"/>
        </pc:sldMkLst>
      </pc:sldChg>
      <pc:sldChg chg="addSp delSp modSp">
        <pc:chgData name="Лариса Храмеева" userId="b78f8692744ef261" providerId="LiveId" clId="{B9B1C5B0-0E33-492B-8A6D-7E329D3B8C46}" dt="2021-07-02T19:11:30.209" v="68" actId="478"/>
        <pc:sldMkLst>
          <pc:docMk/>
          <pc:sldMk cId="3671149789" sldId="303"/>
        </pc:sldMkLst>
        <pc:picChg chg="add del mod">
          <ac:chgData name="Лариса Храмеева" userId="b78f8692744ef261" providerId="LiveId" clId="{B9B1C5B0-0E33-492B-8A6D-7E329D3B8C46}" dt="2021-07-02T19:11:30.209" v="68" actId="478"/>
          <ac:picMkLst>
            <pc:docMk/>
            <pc:sldMk cId="3671149789" sldId="303"/>
            <ac:picMk id="2050" creationId="{B3FCBA7A-AC82-4889-9D5B-244AC2EE5476}"/>
          </ac:picMkLst>
        </pc:picChg>
      </pc:sldChg>
      <pc:sldChg chg="del">
        <pc:chgData name="Лариса Храмеева" userId="b78f8692744ef261" providerId="LiveId" clId="{B9B1C5B0-0E33-492B-8A6D-7E329D3B8C46}" dt="2021-07-01T11:48:59.831" v="1" actId="2696"/>
        <pc:sldMkLst>
          <pc:docMk/>
          <pc:sldMk cId="3952944743" sldId="332"/>
        </pc:sldMkLst>
      </pc:sldChg>
      <pc:sldChg chg="del">
        <pc:chgData name="Лариса Храмеева" userId="b78f8692744ef261" providerId="LiveId" clId="{B9B1C5B0-0E33-492B-8A6D-7E329D3B8C46}" dt="2021-07-01T11:48:49.123" v="0" actId="2696"/>
        <pc:sldMkLst>
          <pc:docMk/>
          <pc:sldMk cId="1305855437" sldId="335"/>
        </pc:sldMkLst>
      </pc:sldChg>
      <pc:sldChg chg="modSp mod">
        <pc:chgData name="Лариса Храмеева" userId="b78f8692744ef261" providerId="LiveId" clId="{B9B1C5B0-0E33-492B-8A6D-7E329D3B8C46}" dt="2021-07-02T19:31:34.354" v="142" actId="1076"/>
        <pc:sldMkLst>
          <pc:docMk/>
          <pc:sldMk cId="3044516860" sldId="338"/>
        </pc:sldMkLst>
        <pc:spChg chg="mod">
          <ac:chgData name="Лариса Храмеева" userId="b78f8692744ef261" providerId="LiveId" clId="{B9B1C5B0-0E33-492B-8A6D-7E329D3B8C46}" dt="2021-07-02T19:31:30.384" v="141" actId="1076"/>
          <ac:spMkLst>
            <pc:docMk/>
            <pc:sldMk cId="3044516860" sldId="338"/>
            <ac:spMk id="13" creationId="{8F787F52-A57C-4254-893E-87358BBD1C12}"/>
          </ac:spMkLst>
        </pc:spChg>
        <pc:spChg chg="mod">
          <ac:chgData name="Лариса Храмеева" userId="b78f8692744ef261" providerId="LiveId" clId="{B9B1C5B0-0E33-492B-8A6D-7E329D3B8C46}" dt="2021-07-02T19:31:34.354" v="142" actId="1076"/>
          <ac:spMkLst>
            <pc:docMk/>
            <pc:sldMk cId="3044516860" sldId="338"/>
            <ac:spMk id="16" creationId="{B695D0B7-4EB3-4AF6-8843-CCF8D405F61C}"/>
          </ac:spMkLst>
        </pc:spChg>
        <pc:spChg chg="mod">
          <ac:chgData name="Лариса Храмеева" userId="b78f8692744ef261" providerId="LiveId" clId="{B9B1C5B0-0E33-492B-8A6D-7E329D3B8C46}" dt="2021-07-02T19:31:01.639" v="136" actId="1076"/>
          <ac:spMkLst>
            <pc:docMk/>
            <pc:sldMk cId="3044516860" sldId="338"/>
            <ac:spMk id="18" creationId="{2BBADC96-079E-4EAA-A85E-1C3BCAEF5ECF}"/>
          </ac:spMkLst>
        </pc:spChg>
        <pc:spChg chg="mod">
          <ac:chgData name="Лариса Храмеева" userId="b78f8692744ef261" providerId="LiveId" clId="{B9B1C5B0-0E33-492B-8A6D-7E329D3B8C46}" dt="2021-07-02T19:31:26.130" v="140" actId="1076"/>
          <ac:spMkLst>
            <pc:docMk/>
            <pc:sldMk cId="3044516860" sldId="338"/>
            <ac:spMk id="21" creationId="{B8503068-F1D6-40D4-AA78-FD030BCAD536}"/>
          </ac:spMkLst>
        </pc:spChg>
        <pc:picChg chg="mod">
          <ac:chgData name="Лариса Храмеева" userId="b78f8692744ef261" providerId="LiveId" clId="{B9B1C5B0-0E33-492B-8A6D-7E329D3B8C46}" dt="2021-07-02T19:31:17.503" v="139" actId="14100"/>
          <ac:picMkLst>
            <pc:docMk/>
            <pc:sldMk cId="3044516860" sldId="338"/>
            <ac:picMk id="4" creationId="{93672415-2B10-450E-B676-409C52DC99F7}"/>
          </ac:picMkLst>
        </pc:picChg>
        <pc:picChg chg="mod">
          <ac:chgData name="Лариса Храмеева" userId="b78f8692744ef261" providerId="LiveId" clId="{B9B1C5B0-0E33-492B-8A6D-7E329D3B8C46}" dt="2021-07-02T19:31:12.484" v="138" actId="14100"/>
          <ac:picMkLst>
            <pc:docMk/>
            <pc:sldMk cId="3044516860" sldId="338"/>
            <ac:picMk id="11" creationId="{C26C9218-DE77-4D21-BF73-136BE0C2FCC6}"/>
          </ac:picMkLst>
        </pc:picChg>
        <pc:cxnChg chg="mod">
          <ac:chgData name="Лариса Храмеева" userId="b78f8692744ef261" providerId="LiveId" clId="{B9B1C5B0-0E33-492B-8A6D-7E329D3B8C46}" dt="2021-07-02T19:30:48.073" v="134" actId="1076"/>
          <ac:cxnSpMkLst>
            <pc:docMk/>
            <pc:sldMk cId="3044516860" sldId="338"/>
            <ac:cxnSpMk id="25" creationId="{3ADE7E68-061C-4D72-B60A-AB13B6E6056B}"/>
          </ac:cxnSpMkLst>
        </pc:cxnChg>
      </pc:sldChg>
      <pc:sldChg chg="add">
        <pc:chgData name="Лариса Храмеева" userId="b78f8692744ef261" providerId="LiveId" clId="{B9B1C5B0-0E33-492B-8A6D-7E329D3B8C46}" dt="2021-07-02T18:06:51.576" v="2"/>
        <pc:sldMkLst>
          <pc:docMk/>
          <pc:sldMk cId="1606816829" sldId="340"/>
        </pc:sldMkLst>
      </pc:sldChg>
      <pc:sldChg chg="add">
        <pc:chgData name="Лариса Храмеева" userId="b78f8692744ef261" providerId="LiveId" clId="{B9B1C5B0-0E33-492B-8A6D-7E329D3B8C46}" dt="2021-07-02T18:07:41.098" v="3"/>
        <pc:sldMkLst>
          <pc:docMk/>
          <pc:sldMk cId="1151642351" sldId="341"/>
        </pc:sldMkLst>
      </pc:sldChg>
      <pc:sldChg chg="add">
        <pc:chgData name="Лариса Храмеева" userId="b78f8692744ef261" providerId="LiveId" clId="{B9B1C5B0-0E33-492B-8A6D-7E329D3B8C46}" dt="2021-07-02T18:13:28.038" v="4"/>
        <pc:sldMkLst>
          <pc:docMk/>
          <pc:sldMk cId="564981143" sldId="342"/>
        </pc:sldMkLst>
      </pc:sldChg>
      <pc:sldChg chg="modSp add mod">
        <pc:chgData name="Лариса Храмеева" userId="b78f8692744ef261" providerId="LiveId" clId="{B9B1C5B0-0E33-492B-8A6D-7E329D3B8C46}" dt="2021-07-02T18:47:40.840" v="19" actId="14100"/>
        <pc:sldMkLst>
          <pc:docMk/>
          <pc:sldMk cId="3030423373" sldId="343"/>
        </pc:sldMkLst>
        <pc:spChg chg="mod">
          <ac:chgData name="Лариса Храмеева" userId="b78f8692744ef261" providerId="LiveId" clId="{B9B1C5B0-0E33-492B-8A6D-7E329D3B8C46}" dt="2021-07-02T18:47:40.840" v="19" actId="14100"/>
          <ac:spMkLst>
            <pc:docMk/>
            <pc:sldMk cId="3030423373" sldId="343"/>
            <ac:spMk id="2" creationId="{AC32F4CE-7F36-4FF6-9C7F-430B7FA5ABF6}"/>
          </ac:spMkLst>
        </pc:spChg>
      </pc:sldChg>
      <pc:sldChg chg="add">
        <pc:chgData name="Лариса Храмеева" userId="b78f8692744ef261" providerId="LiveId" clId="{B9B1C5B0-0E33-492B-8A6D-7E329D3B8C46}" dt="2021-07-02T18:50:26.812" v="20"/>
        <pc:sldMkLst>
          <pc:docMk/>
          <pc:sldMk cId="4212062561" sldId="3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21035-E656-4397-969B-5ECD239A367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5669-F536-4D42-A035-A2FCF2579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5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Федеральным законом от 3 июля 2016 г. № 313-ФЗ в </a:t>
            </a:r>
            <a:r>
              <a:rPr lang="ru-RU" altLang="ru-RU" sz="1200" b="1" dirty="0">
                <a:solidFill>
                  <a:srgbClr val="59595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ФЗ от 29.12.2012г. №273-ФЗ  ч. 11 ст. 41 </a:t>
            </a:r>
            <a:r>
              <a:rPr lang="ru-RU" altLang="ru-RU" sz="1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«Об образовании в Российской Федерации»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608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77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70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7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30 компрессий на глубину 5-6 см., скорость 100-120 в мин.</a:t>
            </a:r>
          </a:p>
          <a:p>
            <a:r>
              <a:rPr lang="ru-RU" dirty="0"/>
              <a:t>2 вдувания, объем вдуваемого воздуха 0,5-0,6 л. Не более 5 сек. (1 вдувание 1- 1,5 сек)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22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30 компрессий на глубину 5-6 см., скорость 100-120 в мин.</a:t>
            </a:r>
          </a:p>
          <a:p>
            <a:r>
              <a:rPr lang="ru-RU" dirty="0"/>
              <a:t>2 вдувания, объем вдуваемого воздуха 0,5-0,6 л. Не более 5 сек. (1 вдувание 1- 1,5 сек)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17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30 компрессий на глубину 5-6 см., скорость 100-120 в мин.</a:t>
            </a:r>
          </a:p>
          <a:p>
            <a:r>
              <a:rPr lang="ru-RU" dirty="0"/>
              <a:t>2 вдувания, объем вдуваемого воздуха 0,5-0,6 л. Не более 5 сек. (1 вдувание 1- 1,5 сек)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4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30 компрессий на глубину 5-6 см., скорость 100-120 в мин.</a:t>
            </a:r>
          </a:p>
          <a:p>
            <a:r>
              <a:rPr lang="ru-RU" dirty="0"/>
              <a:t>2 вдувания, объем вдуваемого воздуха 0,5-0,6 л. Не более 5 сек. (1 вдувание 1- 1,5 сек)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66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0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78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F5669-F536-4D42-A035-A2FCF2579B8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2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4B7ED-A8C1-4911-AD9F-DEFB9A555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0532DE-E51A-4259-AEDC-453500B81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9B8DA6-F86E-4E66-905B-B3B8C68A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339666-7D43-473F-93E6-D5DA67B7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78BD36-9CA4-4B76-8FDC-156550C7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2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45F7B-EF95-4942-852D-369AF449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B6EF0C-3145-452A-8BF8-578A2BCFA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5C667-A2CE-42A9-8D65-FA61919E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99520-99EC-4C8C-BDE8-607E3955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E670A-54EC-4E3C-B25C-16E3AF08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60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784D57-C004-4200-A96B-FFD0C523E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79D436-9B4B-48FC-AE64-95A841C0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D002B-A9B8-46CA-95D6-D7072D1A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1CA14-2120-41BE-8932-B401950B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5A9B7-9A6D-446E-BAB4-6FC4DB0C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71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7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3268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7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7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57989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69717-09B5-47C4-8940-72B4AED10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58DCF-5778-479C-A712-D12829EEB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26AA84-6BB8-4022-B5AA-35813DD8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BE687F-C43B-4BF0-B053-7598607A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651E54-4CF6-4F05-92E0-22AD746D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15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48ABB-55D0-4209-A984-A59C88D4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F91418-90ED-49FC-95AB-85FE2EA7F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1A603-0A4F-4250-9E1C-86E41610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FF70DB-6928-49DB-8660-4B4B49D5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37F85-BB97-4F4E-BCA4-E0551E37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1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8F526-F4C3-41F8-B593-C79CFCF1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813FB-DFE5-4F52-883F-C50DBDA2B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75309E-81EB-4D0F-9ED2-E434CA1F7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E1B36A-72E1-4FB6-88A2-BF4CC2EB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FEDCE5-5A48-401D-A232-BB73C422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CE54E6-89A0-4CF4-8545-A6C096F5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89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8617B-F6C1-4A92-81B1-F144F12C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9EC7C6-E3BD-4869-BD94-0ABFCF98D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F7D8DD-F50E-4D30-ABD9-DCAF3AB98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AB3FBD-4664-47DA-B661-81472E90C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6293C6-CF94-439B-9C75-B453F36A6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AB1CC7-E18B-4B42-A60A-59A46E96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453654-C2EB-4105-B187-4374815F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9EB2B8-35F5-49D8-B63D-FECC178A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8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4DC0D-41F9-45F7-911C-29ED0616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ABDBBB-C15D-41E6-A835-376A3B01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99556A-1AE3-4799-86ED-DAC13A87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841D27-BE1A-4963-892F-A2764900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4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665AA7-0290-4872-820F-A8E1FD94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0FFD28-FC50-4ADA-87E4-8E4091450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190623-9117-48CB-9E06-3A1CAD69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7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FC71B-B19A-4069-9043-3312852D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CC7C82-C38A-41A7-A2EE-39C392E0F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7469D0-39F1-4444-8191-90FFEE3C6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8A9272-E022-454E-B835-0870EA98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765B52-C412-44FF-93C5-FF4B1DB8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31C24-64A9-4B94-B218-136C130A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9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32553-0B77-444C-AB5C-AFCDB9F1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8DC8DD-3861-49ED-9382-33C3E6BDB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F0BA58-1ECE-4A76-9F34-DE6B4D400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8FDA6E-7542-4290-83ED-89668796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A0D9B0-BC03-484F-9A54-F6EFD2F8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D0DE4A-59E3-4121-9C7E-C2DD2FEF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39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5E510-4F69-4B75-A346-D0830EC3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FB9FC1-7323-42B2-8CEF-D2BB1CF50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33AA1-357B-4899-A648-AEDF6A8DC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AE777-B8DA-4379-A7A7-11F518A05AAF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7789F-B0A2-4027-B3D1-6AA8D511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2C945-F45F-492D-8BAE-10EF073EA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280F6-B793-4301-A677-BE9A47FC4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5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.jpg"/><Relationship Id="rId7" Type="http://schemas.openxmlformats.org/officeDocument/2006/relationships/image" Target="../media/image33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g"/><Relationship Id="rId7" Type="http://schemas.openxmlformats.org/officeDocument/2006/relationships/image" Target="../media/image5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40686FD6-365D-4837-A373-1599173A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36" y="3892710"/>
            <a:ext cx="2977648" cy="223323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B318DD-1646-4488-BD22-056FDCE3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4120" y="1389498"/>
            <a:ext cx="6762719" cy="2291876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</a:p>
          <a:p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первой помощи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A57E6F-D909-40CC-989C-8B4EC73E9F67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B881ADD-82FB-4AD2-89E0-1A41CD475796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DC1B69-13D5-43BD-8CF1-A4563724E7FA}"/>
              </a:ext>
            </a:extLst>
          </p:cNvPr>
          <p:cNvSpPr txBox="1"/>
          <p:nvPr/>
        </p:nvSpPr>
        <p:spPr>
          <a:xfrm>
            <a:off x="168812" y="6400800"/>
            <a:ext cx="11864157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9F9E7D2-A90F-4E27-AA7A-9ED325E6D02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E85BCF-42E2-4D63-A7BE-55E349105A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377521" y="359522"/>
            <a:ext cx="1016859" cy="1029976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44E01D1-637D-44C4-912B-E9397EB54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473496" y="359522"/>
            <a:ext cx="1142060" cy="1095253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D925B84E-5787-4509-9DAF-D7E835C7D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7473" y="538220"/>
            <a:ext cx="4886774" cy="90329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5F8C1B-0917-4785-84D5-43370C207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66" y="2946251"/>
            <a:ext cx="2184399" cy="327659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6C68A48-2192-4C33-898D-3F13C3DE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031">
            <a:off x="6663468" y="3544066"/>
            <a:ext cx="3140914" cy="235568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4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1C46E-3B72-459F-BBBD-D91F3539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305" y="523677"/>
            <a:ext cx="9702002" cy="8625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оказания первой помощи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41BAD4E4-9836-4E4C-8FC5-5D04A39BF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7783"/>
              </p:ext>
            </p:extLst>
          </p:nvPr>
        </p:nvGraphicFramePr>
        <p:xfrm>
          <a:off x="366267" y="2605833"/>
          <a:ext cx="10954655" cy="159669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00511">
                  <a:extLst>
                    <a:ext uri="{9D8B030D-6E8A-4147-A177-3AD203B41FA5}">
                      <a16:colId xmlns:a16="http://schemas.microsoft.com/office/drawing/2014/main" val="36297172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17581961"/>
                    </a:ext>
                  </a:extLst>
                </a:gridCol>
                <a:gridCol w="2162629">
                  <a:extLst>
                    <a:ext uri="{9D8B030D-6E8A-4147-A177-3AD203B41FA5}">
                      <a16:colId xmlns:a16="http://schemas.microsoft.com/office/drawing/2014/main" val="3046792679"/>
                    </a:ext>
                  </a:extLst>
                </a:gridCol>
                <a:gridCol w="2268584">
                  <a:extLst>
                    <a:ext uri="{9D8B030D-6E8A-4147-A177-3AD203B41FA5}">
                      <a16:colId xmlns:a16="http://schemas.microsoft.com/office/drawing/2014/main" val="2756814376"/>
                    </a:ext>
                  </a:extLst>
                </a:gridCol>
                <a:gridCol w="2190931">
                  <a:extLst>
                    <a:ext uri="{9D8B030D-6E8A-4147-A177-3AD203B41FA5}">
                      <a16:colId xmlns:a16="http://schemas.microsoft.com/office/drawing/2014/main" val="3046386913"/>
                    </a:ext>
                  </a:extLst>
                </a:gridCol>
              </a:tblGrid>
              <a:tr h="79834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мне</a:t>
                      </a:r>
                      <a:endParaRPr lang="ru-RU" sz="2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highlight>
                            <a:srgbClr val="00FF00"/>
                          </a:highlight>
                        </a:rPr>
                        <a:t>безопасно</a:t>
                      </a:r>
                      <a:endParaRPr lang="ru-RU" sz="2400" dirty="0">
                        <a:highlight>
                          <a:srgbClr val="00FF00"/>
                        </a:highlight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highlight>
                            <a:srgbClr val="00FF00"/>
                          </a:highlight>
                        </a:rPr>
                        <a:t>безопасно</a:t>
                      </a:r>
                      <a:endParaRPr lang="ru-RU" sz="2400" dirty="0">
                        <a:highlight>
                          <a:srgbClr val="00FF00"/>
                        </a:highlight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highlight>
                            <a:srgbClr val="FF0000"/>
                          </a:highlight>
                        </a:rPr>
                        <a:t>опасно</a:t>
                      </a:r>
                      <a:endParaRPr lang="ru-RU" sz="2400" dirty="0">
                        <a:highlight>
                          <a:srgbClr val="FF0000"/>
                        </a:highlight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highlight>
                            <a:srgbClr val="FF0000"/>
                          </a:highlight>
                        </a:rPr>
                        <a:t>опасно</a:t>
                      </a:r>
                      <a:endParaRPr lang="ru-RU" sz="2400" dirty="0">
                        <a:highlight>
                          <a:srgbClr val="FF0000"/>
                        </a:highlight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510039"/>
                  </a:ext>
                </a:extLst>
              </a:tr>
              <a:tr h="798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пострадавшему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highlight>
                            <a:srgbClr val="00FF00"/>
                          </a:highlight>
                        </a:rPr>
                        <a:t>безопасно</a:t>
                      </a:r>
                      <a:endParaRPr lang="ru-RU" sz="2400" b="1" dirty="0">
                        <a:highlight>
                          <a:srgbClr val="00FF00"/>
                        </a:highlight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highlight>
                            <a:srgbClr val="FF0000"/>
                          </a:highlight>
                        </a:rPr>
                        <a:t>опасно</a:t>
                      </a:r>
                      <a:endParaRPr lang="ru-RU" sz="2400" b="1" dirty="0">
                        <a:highlight>
                          <a:srgbClr val="FF0000"/>
                        </a:highlight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highlight>
                            <a:srgbClr val="00FF00"/>
                          </a:highlight>
                        </a:rPr>
                        <a:t>безопасно</a:t>
                      </a:r>
                      <a:endParaRPr lang="ru-RU" sz="2400" b="1" dirty="0">
                        <a:highlight>
                          <a:srgbClr val="00FF00"/>
                        </a:highlight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highlight>
                            <a:srgbClr val="FF0000"/>
                          </a:highlight>
                        </a:rPr>
                        <a:t>опасно</a:t>
                      </a:r>
                      <a:endParaRPr lang="ru-RU" sz="2400" b="1" dirty="0">
                        <a:highlight>
                          <a:srgbClr val="FF0000"/>
                        </a:highlight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15956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553338D-77DA-453B-8336-4C4BD9E04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325973"/>
              </p:ext>
            </p:extLst>
          </p:nvPr>
        </p:nvGraphicFramePr>
        <p:xfrm>
          <a:off x="332469" y="5034035"/>
          <a:ext cx="10954657" cy="16764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25006">
                  <a:extLst>
                    <a:ext uri="{9D8B030D-6E8A-4147-A177-3AD203B41FA5}">
                      <a16:colId xmlns:a16="http://schemas.microsoft.com/office/drawing/2014/main" val="165494317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1292810377"/>
                    </a:ext>
                  </a:extLst>
                </a:gridCol>
                <a:gridCol w="2180901">
                  <a:extLst>
                    <a:ext uri="{9D8B030D-6E8A-4147-A177-3AD203B41FA5}">
                      <a16:colId xmlns:a16="http://schemas.microsoft.com/office/drawing/2014/main" val="2523606821"/>
                    </a:ext>
                  </a:extLst>
                </a:gridCol>
                <a:gridCol w="2276799">
                  <a:extLst>
                    <a:ext uri="{9D8B030D-6E8A-4147-A177-3AD203B41FA5}">
                      <a16:colId xmlns:a16="http://schemas.microsoft.com/office/drawing/2014/main" val="4068810658"/>
                    </a:ext>
                  </a:extLst>
                </a:gridCol>
                <a:gridCol w="2128838">
                  <a:extLst>
                    <a:ext uri="{9D8B030D-6E8A-4147-A177-3AD203B41FA5}">
                      <a16:colId xmlns:a16="http://schemas.microsoft.com/office/drawing/2014/main" val="1817218992"/>
                    </a:ext>
                  </a:extLst>
                </a:gridCol>
              </a:tblGrid>
              <a:tr h="135248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действия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-Приступить </a:t>
                      </a:r>
                    </a:p>
                    <a:p>
                      <a:pPr algn="ctr"/>
                      <a:r>
                        <a:rPr lang="ru-RU" sz="2000" dirty="0"/>
                        <a:t>к оказанию первой помощи</a:t>
                      </a:r>
                      <a:endParaRPr lang="ru-RU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-Транспортировка пострадавшего</a:t>
                      </a:r>
                    </a:p>
                    <a:p>
                      <a:pPr algn="ctr"/>
                      <a:r>
                        <a:rPr lang="ru-RU" sz="2000" dirty="0"/>
                        <a:t>-Оказание первой помощи</a:t>
                      </a:r>
                      <a:endParaRPr lang="ru-RU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-Отойти на безопасное расстояние</a:t>
                      </a:r>
                    </a:p>
                    <a:p>
                      <a:pPr algn="ctr"/>
                      <a:r>
                        <a:rPr lang="ru-RU" sz="2000" dirty="0"/>
                        <a:t>-Вызвать 112</a:t>
                      </a:r>
                      <a:endParaRPr lang="ru-RU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-Отойти на безопасное расстояние</a:t>
                      </a:r>
                    </a:p>
                    <a:p>
                      <a:pPr algn="ctr"/>
                      <a:r>
                        <a:rPr lang="ru-RU" sz="2000" dirty="0"/>
                        <a:t>-Вызвать 112</a:t>
                      </a:r>
                    </a:p>
                    <a:p>
                      <a:pPr algn="ctr"/>
                      <a:endParaRPr lang="ru-RU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168357"/>
                  </a:ext>
                </a:extLst>
              </a:tr>
            </a:tbl>
          </a:graphicData>
        </a:graphic>
      </p:graphicFrame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312E296D-B552-48F5-ABF3-77BC23A62BA4}"/>
              </a:ext>
            </a:extLst>
          </p:cNvPr>
          <p:cNvSpPr/>
          <p:nvPr/>
        </p:nvSpPr>
        <p:spPr>
          <a:xfrm>
            <a:off x="3492280" y="401444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3D3209F-6A9C-4D33-B102-B49A904E9AC0}"/>
              </a:ext>
            </a:extLst>
          </p:cNvPr>
          <p:cNvSpPr/>
          <p:nvPr/>
        </p:nvSpPr>
        <p:spPr>
          <a:xfrm>
            <a:off x="5601279" y="401444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5AD2F0F9-48AF-4A29-9429-EA0C2E3B7019}"/>
              </a:ext>
            </a:extLst>
          </p:cNvPr>
          <p:cNvSpPr/>
          <p:nvPr/>
        </p:nvSpPr>
        <p:spPr>
          <a:xfrm>
            <a:off x="7749399" y="400187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3DCC7537-E913-4D61-A76B-F729A1FC3F33}"/>
              </a:ext>
            </a:extLst>
          </p:cNvPr>
          <p:cNvSpPr/>
          <p:nvPr/>
        </p:nvSpPr>
        <p:spPr>
          <a:xfrm>
            <a:off x="10048313" y="405573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BF59E6A-E39D-41E9-A26B-2229A2F3D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95587" y="243653"/>
            <a:ext cx="1142060" cy="1095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99020-5EEC-4792-9FDC-305BAB34FE8C}"/>
              </a:ext>
            </a:extLst>
          </p:cNvPr>
          <p:cNvSpPr txBox="1"/>
          <p:nvPr/>
        </p:nvSpPr>
        <p:spPr>
          <a:xfrm>
            <a:off x="4407867" y="1199121"/>
            <a:ext cx="3531402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ОСМОТР МЕСТА ПРОИСШЕСТВИЯ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1D1766-F00A-45FD-99C8-EC75B39A7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8070644-9DB9-44FB-8041-0EA9B008CAA5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725FD64-C397-4366-9824-E2DBC9AE8C45}"/>
              </a:ext>
            </a:extLst>
          </p:cNvPr>
          <p:cNvCxnSpPr>
            <a:cxnSpLocks/>
          </p:cNvCxnSpPr>
          <p:nvPr/>
        </p:nvCxnSpPr>
        <p:spPr>
          <a:xfrm>
            <a:off x="153830" y="6658822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B2170AD-B3CA-4395-B970-081C00398B09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5B955E0-D72B-4CE9-BA31-9E6F336FA020}"/>
              </a:ext>
            </a:extLst>
          </p:cNvPr>
          <p:cNvCxnSpPr>
            <a:cxnSpLocks/>
          </p:cNvCxnSpPr>
          <p:nvPr/>
        </p:nvCxnSpPr>
        <p:spPr>
          <a:xfrm>
            <a:off x="12017992" y="67803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5E146D-8AE0-4AC4-9FFE-16075DB05A31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266525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0" b="16909"/>
          <a:stretch/>
        </p:blipFill>
        <p:spPr bwMode="auto">
          <a:xfrm>
            <a:off x="8332802" y="855660"/>
            <a:ext cx="3270919" cy="359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38FEBD6-3B98-483D-ACE6-B135D7677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822050" y="206089"/>
            <a:ext cx="1142060" cy="10952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0527" y="857843"/>
            <a:ext cx="2304817" cy="7636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4127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sz="3200" b="1" dirty="0">
                <a:latin typeface="+mn-lt"/>
              </a:rPr>
              <a:t>СОЗНАНИЕ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5" y="803164"/>
            <a:ext cx="2430557" cy="36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2968660" y="1676122"/>
            <a:ext cx="5543278" cy="230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dirty="0">
                <a:solidFill>
                  <a:schemeClr val="tx1"/>
                </a:solidFill>
              </a:rPr>
              <a:t>Громко окликнуть и спросить :</a:t>
            </a:r>
          </a:p>
          <a:p>
            <a:pPr marL="152396" indent="0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1"/>
                </a:solidFill>
              </a:rPr>
              <a:t>            «Вам нужна помощь?»</a:t>
            </a:r>
          </a:p>
          <a:p>
            <a:pPr marL="152396" indent="0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1"/>
                </a:solidFill>
              </a:rPr>
              <a:t>            «Вы меня слышите?»</a:t>
            </a:r>
          </a:p>
          <a:p>
            <a:pPr>
              <a:spcBef>
                <a:spcPct val="0"/>
              </a:spcBef>
            </a:pPr>
            <a:r>
              <a:rPr lang="ru-RU" altLang="ru-RU" sz="2400" dirty="0">
                <a:solidFill>
                  <a:schemeClr val="tx1"/>
                </a:solidFill>
              </a:rPr>
              <a:t>Осторожно похлопать по плечам и повторить вопрос</a:t>
            </a:r>
            <a:endParaRPr lang="ru-RU" alt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012" y="4180344"/>
            <a:ext cx="121569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ru-RU" altLang="ru-RU" sz="2400" b="1" dirty="0"/>
              <a:t>            </a:t>
            </a:r>
            <a:r>
              <a:rPr lang="ru-RU" altLang="ru-RU" sz="2400" b="1" i="1" dirty="0"/>
              <a:t>Если реагирует:</a:t>
            </a:r>
            <a:endParaRPr lang="en-GB" altLang="ru-RU" sz="2400" b="1" i="1" dirty="0"/>
          </a:p>
          <a:p>
            <a:pPr marL="840296" indent="6351">
              <a:spcBef>
                <a:spcPct val="0"/>
              </a:spcBef>
              <a:tabLst>
                <a:tab pos="954593" algn="l"/>
              </a:tabLst>
            </a:pPr>
            <a:r>
              <a:rPr lang="en-GB" altLang="ru-RU" sz="2400" dirty="0"/>
              <a:t> </a:t>
            </a:r>
            <a:r>
              <a:rPr lang="ru-RU" altLang="ru-RU" sz="2400" dirty="0"/>
              <a:t>- Оставить в том же положении, перемещать только по необходимости</a:t>
            </a:r>
            <a:endParaRPr lang="en-GB" altLang="ru-RU" sz="2400" dirty="0"/>
          </a:p>
          <a:p>
            <a:pPr marL="840296" indent="6351">
              <a:spcBef>
                <a:spcPct val="0"/>
              </a:spcBef>
              <a:tabLst>
                <a:tab pos="954593" algn="l"/>
              </a:tabLst>
            </a:pPr>
            <a:r>
              <a:rPr lang="en-GB" altLang="ru-RU" sz="2400" dirty="0"/>
              <a:t> </a:t>
            </a:r>
            <a:r>
              <a:rPr lang="ru-RU" altLang="ru-RU" sz="2400" dirty="0"/>
              <a:t>- Провести опрос и осмотр</a:t>
            </a:r>
          </a:p>
          <a:p>
            <a:pPr marL="840296" indent="6351">
              <a:spcBef>
                <a:spcPct val="0"/>
              </a:spcBef>
              <a:tabLst>
                <a:tab pos="954593" algn="l"/>
              </a:tabLst>
            </a:pPr>
            <a:r>
              <a:rPr lang="ru-RU" altLang="ru-RU" sz="2400" dirty="0"/>
              <a:t> - Вызвать спасательные службы</a:t>
            </a:r>
          </a:p>
          <a:p>
            <a:pPr marL="840296" indent="6351">
              <a:spcBef>
                <a:spcPct val="0"/>
              </a:spcBef>
              <a:tabLst>
                <a:tab pos="954593" algn="l"/>
              </a:tabLst>
            </a:pPr>
            <a:r>
              <a:rPr lang="ru-RU" altLang="ru-RU" sz="2400" dirty="0"/>
              <a:t> - Оказать первую помощь/психологическую поддержку  при необходимости</a:t>
            </a:r>
            <a:endParaRPr lang="en-GB" altLang="ru-RU" sz="2400" dirty="0"/>
          </a:p>
          <a:p>
            <a:pPr marL="840296" indent="6351">
              <a:spcBef>
                <a:spcPct val="0"/>
              </a:spcBef>
              <a:tabLst>
                <a:tab pos="954593" algn="l"/>
              </a:tabLst>
            </a:pPr>
            <a:r>
              <a:rPr lang="en-GB" altLang="ru-RU" sz="2400" dirty="0"/>
              <a:t> </a:t>
            </a:r>
            <a:r>
              <a:rPr lang="ru-RU" altLang="ru-RU" sz="2400" dirty="0"/>
              <a:t>- Регулярно оценивать состояние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A71828-C0D1-4436-9250-B835D2E60022}"/>
              </a:ext>
            </a:extLst>
          </p:cNvPr>
          <p:cNvSpPr/>
          <p:nvPr/>
        </p:nvSpPr>
        <p:spPr>
          <a:xfrm>
            <a:off x="2250845" y="129493"/>
            <a:ext cx="769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оказания первой помощи</a:t>
            </a:r>
            <a:endParaRPr lang="ru-RU" sz="3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B4009E-618D-4F0B-953B-D188A6944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3FE1D6D-9ACD-47DC-A3ED-FABB8EBF8C29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C4C0135-240D-4C95-AC7E-2F1D50B60AFD}"/>
              </a:ext>
            </a:extLst>
          </p:cNvPr>
          <p:cNvCxnSpPr>
            <a:cxnSpLocks/>
          </p:cNvCxnSpPr>
          <p:nvPr/>
        </p:nvCxnSpPr>
        <p:spPr>
          <a:xfrm>
            <a:off x="180645" y="6658822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E423BC8-6977-4F99-9DC4-2365C9AFB044}"/>
              </a:ext>
            </a:extLst>
          </p:cNvPr>
          <p:cNvCxnSpPr>
            <a:cxnSpLocks/>
          </p:cNvCxnSpPr>
          <p:nvPr/>
        </p:nvCxnSpPr>
        <p:spPr>
          <a:xfrm>
            <a:off x="180645" y="67803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C4BCFED-5C35-484F-8014-D25AB6860541}"/>
              </a:ext>
            </a:extLst>
          </p:cNvPr>
          <p:cNvCxnSpPr>
            <a:cxnSpLocks/>
          </p:cNvCxnSpPr>
          <p:nvPr/>
        </p:nvCxnSpPr>
        <p:spPr>
          <a:xfrm>
            <a:off x="12032974" y="67803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408675F-8EFC-45EE-8840-CA8B628E9561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3316004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3102" y="955527"/>
            <a:ext cx="2582091" cy="7636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sz="3200" b="1" dirty="0">
                <a:latin typeface="+mn-lt"/>
              </a:rPr>
              <a:t>ДЫХАНИЕ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8382" y="1581190"/>
            <a:ext cx="5333200" cy="783925"/>
          </a:xfrm>
        </p:spPr>
        <p:txBody>
          <a:bodyPr/>
          <a:lstStyle/>
          <a:p>
            <a:pPr marL="186262" indent="0">
              <a:buNone/>
            </a:pPr>
            <a:r>
              <a:rPr lang="ru-RU" sz="2667" b="1" i="1" u="sng" dirty="0"/>
              <a:t>Открытие дыхательных путей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5" y="2221830"/>
            <a:ext cx="5280000" cy="3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13" y="2014316"/>
            <a:ext cx="5280000" cy="3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455742" y="5039921"/>
            <a:ext cx="5280001" cy="149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ru-RU" sz="2533" b="1" dirty="0">
                <a:solidFill>
                  <a:schemeClr val="tx1"/>
                </a:solidFill>
                <a:latin typeface="Calibri" panose="020F0502020204030204" pitchFamily="34" charset="0"/>
              </a:rPr>
              <a:t>«Слышу, вижу, ощущаю»</a:t>
            </a:r>
            <a:endParaRPr lang="en-GB" sz="2533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Наличие нормального дыхания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в течение 10 секунд</a:t>
            </a:r>
            <a:endParaRPr lang="en-GB" sz="1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53ED03-5801-4605-9AA3-B7B78C59A42F}"/>
              </a:ext>
            </a:extLst>
          </p:cNvPr>
          <p:cNvSpPr/>
          <p:nvPr/>
        </p:nvSpPr>
        <p:spPr>
          <a:xfrm>
            <a:off x="2448208" y="269741"/>
            <a:ext cx="769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оказания первой помощи</a:t>
            </a:r>
            <a:endParaRPr lang="ru-RU" sz="3600" dirty="0"/>
          </a:p>
        </p:txBody>
      </p:sp>
      <p:pic>
        <p:nvPicPr>
          <p:cNvPr id="10" name="Рисунок 9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0205BC9-B00A-4BF8-B58B-EB359B27BE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70277" y="178054"/>
            <a:ext cx="1142060" cy="109525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7455742" y="1581190"/>
            <a:ext cx="3694268" cy="828195"/>
          </a:xfrm>
        </p:spPr>
        <p:txBody>
          <a:bodyPr/>
          <a:lstStyle/>
          <a:p>
            <a:pPr marL="186262" indent="0">
              <a:buNone/>
            </a:pPr>
            <a:r>
              <a:rPr lang="ru-RU" sz="2667" b="1" i="1" u="sng" dirty="0"/>
              <a:t>Проверка дыхания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FF12C7-4B59-4F7A-851F-5AF94E41CE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9663" y="230994"/>
            <a:ext cx="1016859" cy="1029976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6679D96-373B-4604-BBD6-AE3A7A8EDCFE}"/>
              </a:ext>
            </a:extLst>
          </p:cNvPr>
          <p:cNvCxnSpPr>
            <a:cxnSpLocks/>
          </p:cNvCxnSpPr>
          <p:nvPr/>
        </p:nvCxnSpPr>
        <p:spPr>
          <a:xfrm>
            <a:off x="128651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07209D5-CFFE-4681-B6DF-3F5F9D70121F}"/>
              </a:ext>
            </a:extLst>
          </p:cNvPr>
          <p:cNvCxnSpPr>
            <a:cxnSpLocks/>
          </p:cNvCxnSpPr>
          <p:nvPr/>
        </p:nvCxnSpPr>
        <p:spPr>
          <a:xfrm>
            <a:off x="168812" y="668170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D88ACFA-ACB4-4D23-AED4-84E4DCFF5D85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929B561-E972-48F3-B8F1-DA9C8A2D2483}"/>
              </a:ext>
            </a:extLst>
          </p:cNvPr>
          <p:cNvCxnSpPr>
            <a:cxnSpLocks/>
          </p:cNvCxnSpPr>
          <p:nvPr/>
        </p:nvCxnSpPr>
        <p:spPr>
          <a:xfrm>
            <a:off x="11992813" y="13349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23CDFB9-44FB-40C8-B7E7-E055C04D9B26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55631C6-E123-490D-8C13-8F6EB2CACBD1}"/>
              </a:ext>
            </a:extLst>
          </p:cNvPr>
          <p:cNvSpPr txBox="1">
            <a:spLocks/>
          </p:cNvSpPr>
          <p:nvPr/>
        </p:nvSpPr>
        <p:spPr>
          <a:xfrm>
            <a:off x="2033364" y="5238078"/>
            <a:ext cx="4258047" cy="103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ru-RU" sz="2533" b="1" dirty="0">
                <a:solidFill>
                  <a:schemeClr val="tx1"/>
                </a:solidFill>
                <a:latin typeface="Calibri" panose="020F0502020204030204" pitchFamily="34" charset="0"/>
              </a:rPr>
              <a:t>-запрокинуть голову</a:t>
            </a:r>
          </a:p>
          <a:p>
            <a:pPr marL="0" indent="0" algn="ctr">
              <a:buNone/>
            </a:pPr>
            <a:r>
              <a:rPr lang="ru-RU" sz="2533" b="1" dirty="0">
                <a:solidFill>
                  <a:schemeClr val="tx1"/>
                </a:solidFill>
                <a:latin typeface="Calibri" panose="020F0502020204030204" pitchFamily="34" charset="0"/>
              </a:rPr>
              <a:t>-поднять подбородок</a:t>
            </a:r>
            <a:endParaRPr lang="en-GB" sz="2533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63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2033" y="2740181"/>
            <a:ext cx="7690310" cy="4785964"/>
          </a:xfrm>
        </p:spPr>
        <p:txBody>
          <a:bodyPr/>
          <a:lstStyle/>
          <a:p>
            <a:r>
              <a:rPr lang="ru-RU" dirty="0"/>
              <a:t>место происшествия (адрес);</a:t>
            </a:r>
          </a:p>
          <a:p>
            <a:r>
              <a:rPr lang="ru-RU" dirty="0"/>
              <a:t>что произошло;</a:t>
            </a:r>
          </a:p>
          <a:p>
            <a:r>
              <a:rPr lang="ru-RU" dirty="0"/>
              <a:t>число пострадавших и тяжесть их состояния;</a:t>
            </a:r>
          </a:p>
          <a:p>
            <a:r>
              <a:rPr lang="ru-RU" dirty="0"/>
              <a:t>личные данные (ФИО, номер телефона)</a:t>
            </a:r>
          </a:p>
          <a:p>
            <a:pPr marL="152396" indent="0">
              <a:buNone/>
            </a:pPr>
            <a:endParaRPr lang="ru-RU" dirty="0"/>
          </a:p>
          <a:p>
            <a:pPr marL="152396" indent="0">
              <a:buNone/>
            </a:pPr>
            <a:r>
              <a:rPr lang="ru-RU" dirty="0"/>
              <a:t>Телефонную трубку положить последним, после сообщения диспетчера о том, что вызов принят.</a:t>
            </a:r>
            <a:endParaRPr lang="ru-RU" sz="2667" dirty="0"/>
          </a:p>
          <a:p>
            <a:endParaRPr lang="ru-RU" sz="2133" dirty="0"/>
          </a:p>
          <a:p>
            <a:endParaRPr lang="ru-RU" sz="2667" dirty="0"/>
          </a:p>
          <a:p>
            <a:endParaRPr lang="ru-RU" dirty="0"/>
          </a:p>
        </p:txBody>
      </p:sp>
      <p:pic>
        <p:nvPicPr>
          <p:cNvPr id="4" name="Picture 4" descr="https://api.bashinform.ru/attachments/0342634e7b4dad40dc5333dcfeaa4ea9959ccd58/store/crop/0/0/1900/1376/1600/0/0/b08cc6e94a01fc04135713e43c9d19b4c0393cd35cbc14391e21a0a6afad/f84c0eb1ea20864f947cd59ecf343d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9" y="3766457"/>
            <a:ext cx="3763280" cy="272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realax.ru/saveimages/2017/08/20/uwhaupgdmwpwr1rlq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9" y="1572648"/>
            <a:ext cx="3763280" cy="18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hebalino-crb.med04.ru/about/informatsiya/1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03" y="1572648"/>
            <a:ext cx="1844732" cy="18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186183" y="1249486"/>
            <a:ext cx="4756103" cy="122381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sz="3200" b="1" dirty="0">
                <a:latin typeface="+mn-lt"/>
              </a:rPr>
              <a:t>ВЫЗОВ </a:t>
            </a:r>
            <a:br>
              <a:rPr lang="ru-RU" sz="3200" b="1" dirty="0">
                <a:latin typeface="+mn-lt"/>
              </a:rPr>
            </a:br>
            <a:r>
              <a:rPr lang="ru-RU" sz="3200" b="1" dirty="0">
                <a:latin typeface="+mn-lt"/>
              </a:rPr>
              <a:t>СПАСАТЕЛЬНЫХ СЛУЖБ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079EB3-A20A-4E71-B0F0-FF6A4114EFF4}"/>
              </a:ext>
            </a:extLst>
          </p:cNvPr>
          <p:cNvSpPr/>
          <p:nvPr/>
        </p:nvSpPr>
        <p:spPr>
          <a:xfrm>
            <a:off x="2360598" y="285909"/>
            <a:ext cx="769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оказания первой помощи</a:t>
            </a:r>
            <a:endParaRPr lang="ru-RU" sz="3600" dirty="0"/>
          </a:p>
        </p:txBody>
      </p:sp>
      <p:pic>
        <p:nvPicPr>
          <p:cNvPr id="10" name="Рисунок 9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654667D-7320-44F1-BA75-6857A7ADCD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827396" y="334472"/>
            <a:ext cx="1142060" cy="10952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5EDAEA-69BD-470F-AA08-090122EB03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346208" y="285909"/>
            <a:ext cx="1016859" cy="1029976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67ADB99-AE31-4C05-9D6C-744A604711AA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87467F5-89EA-4DD2-8908-0749C583057E}"/>
              </a:ext>
            </a:extLst>
          </p:cNvPr>
          <p:cNvCxnSpPr>
            <a:cxnSpLocks/>
          </p:cNvCxnSpPr>
          <p:nvPr/>
        </p:nvCxnSpPr>
        <p:spPr>
          <a:xfrm>
            <a:off x="180645" y="66724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70BEDF3-C228-4DD1-B667-8DF932D0F2B1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9DF9474-4FEE-4077-ACD9-45855D4FBC96}"/>
              </a:ext>
            </a:extLst>
          </p:cNvPr>
          <p:cNvCxnSpPr>
            <a:cxnSpLocks/>
          </p:cNvCxnSpPr>
          <p:nvPr/>
        </p:nvCxnSpPr>
        <p:spPr>
          <a:xfrm>
            <a:off x="12044807" y="81451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0C31F4F-B0D0-45A0-AF6E-49CFE6062013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252876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51A01C5-DA02-4146-8515-EA04C0E5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43" y="3313843"/>
            <a:ext cx="4913191" cy="33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4164" y="2237348"/>
            <a:ext cx="6961300" cy="4785964"/>
          </a:xfrm>
        </p:spPr>
        <p:txBody>
          <a:bodyPr/>
          <a:lstStyle/>
          <a:p>
            <a:pPr marL="152396" indent="0">
              <a:buNone/>
            </a:pPr>
            <a:r>
              <a:rPr lang="ru-RU" sz="2400" b="1" u="sng" dirty="0"/>
              <a:t>ПРАВИЛА :</a:t>
            </a:r>
          </a:p>
          <a:p>
            <a:r>
              <a:rPr lang="ru-RU" sz="2000" dirty="0"/>
              <a:t>Находитесь рядом, попытайтесь установить контакт.</a:t>
            </a:r>
          </a:p>
          <a:p>
            <a:r>
              <a:rPr lang="ru-RU" sz="2000" dirty="0"/>
              <a:t>Будьте терпеливы, внимательно слушайте.</a:t>
            </a:r>
          </a:p>
          <a:p>
            <a:r>
              <a:rPr lang="ru-RU" sz="2000" dirty="0"/>
              <a:t>Приготовьтесь столкнуться с плачем, гневом, </a:t>
            </a:r>
          </a:p>
          <a:p>
            <a:pPr marL="152396" indent="0">
              <a:buNone/>
            </a:pPr>
            <a:r>
              <a:rPr lang="ru-RU" sz="2000" dirty="0"/>
              <a:t>        истерикой, апатией и даже агрессией.</a:t>
            </a:r>
          </a:p>
          <a:p>
            <a:pPr marL="152396" indent="0">
              <a:buNone/>
            </a:pPr>
            <a:r>
              <a:rPr lang="ru-RU" sz="2400" b="1" u="sng" dirty="0"/>
              <a:t>Постарайтесь избегать:</a:t>
            </a:r>
          </a:p>
          <a:p>
            <a:r>
              <a:rPr lang="ru-RU" sz="2000" dirty="0"/>
              <a:t>Высказывания собственного мнения;</a:t>
            </a:r>
          </a:p>
          <a:p>
            <a:r>
              <a:rPr lang="ru-RU" sz="2000" dirty="0"/>
              <a:t>Резких неожиданных действий;</a:t>
            </a:r>
          </a:p>
          <a:p>
            <a:r>
              <a:rPr lang="ru-RU" sz="2000" dirty="0"/>
              <a:t>Лжи, невыполнимых обещаний;</a:t>
            </a:r>
          </a:p>
          <a:p>
            <a:r>
              <a:rPr lang="ru-RU" sz="2000" dirty="0"/>
              <a:t>Запугивания, угроз;</a:t>
            </a:r>
          </a:p>
          <a:p>
            <a:r>
              <a:rPr lang="ru-RU" sz="2000" dirty="0"/>
              <a:t>Монологов о собственном опыте.</a:t>
            </a:r>
          </a:p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27943" y="1098878"/>
            <a:ext cx="4756103" cy="122381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sz="3200" b="1" dirty="0">
                <a:latin typeface="+mn-lt"/>
              </a:rPr>
              <a:t>ПСИХОЛОГИЧЕСКАЯ ПОДДЕРЖКА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079EB3-A20A-4E71-B0F0-FF6A4114EFF4}"/>
              </a:ext>
            </a:extLst>
          </p:cNvPr>
          <p:cNvSpPr/>
          <p:nvPr/>
        </p:nvSpPr>
        <p:spPr>
          <a:xfrm>
            <a:off x="2360598" y="285909"/>
            <a:ext cx="769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оказания первой помощи</a:t>
            </a:r>
            <a:endParaRPr lang="ru-RU" sz="3600" dirty="0"/>
          </a:p>
        </p:txBody>
      </p:sp>
      <p:pic>
        <p:nvPicPr>
          <p:cNvPr id="10" name="Рисунок 9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654667D-7320-44F1-BA75-6857A7ADC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827396" y="334472"/>
            <a:ext cx="1142060" cy="10952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5EDAEA-69BD-470F-AA08-090122EB03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346208" y="285909"/>
            <a:ext cx="1016859" cy="1029976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67ADB99-AE31-4C05-9D6C-744A604711AA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87467F5-89EA-4DD2-8908-0749C583057E}"/>
              </a:ext>
            </a:extLst>
          </p:cNvPr>
          <p:cNvCxnSpPr>
            <a:cxnSpLocks/>
          </p:cNvCxnSpPr>
          <p:nvPr/>
        </p:nvCxnSpPr>
        <p:spPr>
          <a:xfrm>
            <a:off x="180645" y="66724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70BEDF3-C228-4DD1-B667-8DF932D0F2B1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9DF9474-4FEE-4077-ACD9-45855D4FBC96}"/>
              </a:ext>
            </a:extLst>
          </p:cNvPr>
          <p:cNvCxnSpPr>
            <a:cxnSpLocks/>
          </p:cNvCxnSpPr>
          <p:nvPr/>
        </p:nvCxnSpPr>
        <p:spPr>
          <a:xfrm>
            <a:off x="12044807" y="81451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0C31F4F-B0D0-45A0-AF6E-49CFE6062013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4038DD-C059-4ED3-9268-DCE3B4F02B0F}"/>
              </a:ext>
            </a:extLst>
          </p:cNvPr>
          <p:cNvSpPr/>
          <p:nvPr/>
        </p:nvSpPr>
        <p:spPr>
          <a:xfrm>
            <a:off x="8058716" y="2960392"/>
            <a:ext cx="50599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6" indent="0">
              <a:buNone/>
            </a:pPr>
            <a:r>
              <a:rPr lang="ru-RU" sz="2400" b="1" u="sng" dirty="0"/>
              <a:t>Не используйте фразы:</a:t>
            </a:r>
          </a:p>
          <a:p>
            <a:pPr marL="495296" indent="-342900">
              <a:buFont typeface="Wingdings" panose="05000000000000000000" pitchFamily="2" charset="2"/>
              <a:buChar char="Ø"/>
            </a:pPr>
            <a:r>
              <a:rPr lang="ru-RU" sz="2000" dirty="0"/>
              <a:t>«Успокойся!»</a:t>
            </a:r>
          </a:p>
          <a:p>
            <a:pPr marL="495296" indent="-342900">
              <a:buFont typeface="Wingdings" panose="05000000000000000000" pitchFamily="2" charset="2"/>
              <a:buChar char="Ø"/>
            </a:pPr>
            <a:r>
              <a:rPr lang="ru-RU" sz="2000" dirty="0"/>
              <a:t>«Не думай об этом»</a:t>
            </a:r>
          </a:p>
          <a:p>
            <a:pPr marL="495296" indent="-342900">
              <a:buFont typeface="Wingdings" panose="05000000000000000000" pitchFamily="2" charset="2"/>
              <a:buChar char="Ø"/>
            </a:pPr>
            <a:r>
              <a:rPr lang="ru-RU" sz="2000" dirty="0"/>
              <a:t>«Это всё Бог послал»</a:t>
            </a:r>
          </a:p>
          <a:p>
            <a:pPr marL="495296" indent="-342900">
              <a:buFont typeface="Wingdings" panose="05000000000000000000" pitchFamily="2" charset="2"/>
              <a:buChar char="Ø"/>
            </a:pPr>
            <a:r>
              <a:rPr lang="ru-RU" sz="2000" dirty="0"/>
              <a:t>«Всё будет хорошо»</a:t>
            </a:r>
          </a:p>
          <a:p>
            <a:pPr marL="495296" indent="-342900">
              <a:buFont typeface="Wingdings" panose="05000000000000000000" pitchFamily="2" charset="2"/>
              <a:buChar char="Ø"/>
            </a:pPr>
            <a:r>
              <a:rPr lang="ru-RU" sz="2000" dirty="0"/>
              <a:t>«Могло быть и хуже»</a:t>
            </a:r>
          </a:p>
          <a:p>
            <a:pPr marL="495296" indent="-342900">
              <a:buFont typeface="Wingdings" panose="05000000000000000000" pitchFamily="2" charset="2"/>
              <a:buChar char="Ø"/>
            </a:pPr>
            <a:r>
              <a:rPr lang="ru-RU" sz="2000" dirty="0"/>
              <a:t>«Всё, что нас не убивает…»</a:t>
            </a:r>
          </a:p>
          <a:p>
            <a:pPr marL="495296" indent="-342900">
              <a:buFont typeface="Wingdings" panose="05000000000000000000" pitchFamily="2" charset="2"/>
              <a:buChar char="Ø"/>
            </a:pP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1733030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pro-sonnik.ru/wp-content/uploads/2018/02/Padaet-v-obmorok-min.jpg">
            <a:extLst>
              <a:ext uri="{FF2B5EF4-FFF2-40B4-BE49-F238E27FC236}">
                <a16:creationId xmlns:a16="http://schemas.microsoft.com/office/drawing/2014/main" id="{C886ADB8-8AFE-4039-B72C-93C9B092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50" y="3347962"/>
            <a:ext cx="4788823" cy="31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EF619-EDC7-4136-89C2-BD9B659D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29" y="206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Пострадавший без сознания, дышит: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AF43E-1ED6-498A-8641-C3397F3F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arenR"/>
            </a:pPr>
            <a:r>
              <a:rPr lang="ru-RU" dirty="0"/>
              <a:t>Осмотр места происшествия</a:t>
            </a:r>
          </a:p>
          <a:p>
            <a:pPr marL="514350" indent="-514350">
              <a:buAutoNum type="arabicParenR"/>
            </a:pPr>
            <a:r>
              <a:rPr lang="ru-RU" dirty="0"/>
              <a:t>Осмотр пострадавшего:- кровотечения нет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- сознания нет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- дыхание есть</a:t>
            </a:r>
          </a:p>
          <a:p>
            <a:pPr marL="0" indent="0">
              <a:buNone/>
            </a:pPr>
            <a:r>
              <a:rPr lang="ru-RU" dirty="0"/>
              <a:t>3) Вызов 103/112</a:t>
            </a:r>
          </a:p>
          <a:p>
            <a:pPr marL="0" indent="0">
              <a:buNone/>
            </a:pPr>
            <a:r>
              <a:rPr lang="ru-RU" dirty="0"/>
              <a:t>4)- Повернуть в </a:t>
            </a:r>
            <a:r>
              <a:rPr lang="ru-RU" b="1" dirty="0"/>
              <a:t>восстановительное положение</a:t>
            </a:r>
          </a:p>
          <a:p>
            <a:pPr marL="0" indent="0">
              <a:buNone/>
            </a:pPr>
            <a:r>
              <a:rPr lang="ru-RU" dirty="0"/>
              <a:t>    - По возможности, утеплить</a:t>
            </a:r>
          </a:p>
          <a:p>
            <a:pPr marL="0" indent="0">
              <a:buNone/>
            </a:pPr>
            <a:r>
              <a:rPr lang="ru-RU" dirty="0"/>
              <a:t>    - Контроль дыхания каждые 1-2 мин.</a:t>
            </a:r>
          </a:p>
          <a:p>
            <a:pPr marL="0" indent="0">
              <a:buNone/>
            </a:pPr>
            <a:r>
              <a:rPr lang="ru-RU" dirty="0"/>
              <a:t>    -  Дыхание отсутствует- приступить к СЛР</a:t>
            </a:r>
          </a:p>
          <a:p>
            <a:pPr marL="0" indent="0">
              <a:buNone/>
            </a:pPr>
            <a:r>
              <a:rPr lang="ru-RU" dirty="0"/>
              <a:t>    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69F30C3-E947-496C-90D5-4D73439BB5B0}"/>
              </a:ext>
            </a:extLst>
          </p:cNvPr>
          <p:cNvCxnSpPr>
            <a:cxnSpLocks/>
          </p:cNvCxnSpPr>
          <p:nvPr/>
        </p:nvCxnSpPr>
        <p:spPr>
          <a:xfrm>
            <a:off x="984029" y="1268133"/>
            <a:ext cx="9953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110BC0A-5A8D-48DE-A38D-19B4C266A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855B36B-22F7-4FB0-98B6-653AF2EB50B4}"/>
              </a:ext>
            </a:extLst>
          </p:cNvPr>
          <p:cNvSpPr/>
          <p:nvPr/>
        </p:nvSpPr>
        <p:spPr>
          <a:xfrm>
            <a:off x="7098014" y="2715855"/>
            <a:ext cx="290699" cy="1117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8BB388-2159-4AF3-B9FE-B9A2A46D17E8}"/>
              </a:ext>
            </a:extLst>
          </p:cNvPr>
          <p:cNvSpPr/>
          <p:nvPr/>
        </p:nvSpPr>
        <p:spPr>
          <a:xfrm>
            <a:off x="7549487" y="2332559"/>
            <a:ext cx="290699" cy="1117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Фигура, имеющая форму буквы L 5">
            <a:extLst>
              <a:ext uri="{FF2B5EF4-FFF2-40B4-BE49-F238E27FC236}">
                <a16:creationId xmlns:a16="http://schemas.microsoft.com/office/drawing/2014/main" id="{B5AA686E-59F1-4DF1-9E10-4CB057FA678E}"/>
              </a:ext>
            </a:extLst>
          </p:cNvPr>
          <p:cNvSpPr/>
          <p:nvPr/>
        </p:nvSpPr>
        <p:spPr>
          <a:xfrm rot="18829878">
            <a:off x="6923324" y="2996742"/>
            <a:ext cx="455852" cy="220731"/>
          </a:xfrm>
          <a:prstGeom prst="corne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AE4942-8579-4A71-A359-BCDF09EFF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22770F5-F328-44BA-984B-60AB0E3C476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76457DB-DC55-4466-98D1-3DF3CA5D9F80}"/>
              </a:ext>
            </a:extLst>
          </p:cNvPr>
          <p:cNvCxnSpPr>
            <a:cxnSpLocks/>
          </p:cNvCxnSpPr>
          <p:nvPr/>
        </p:nvCxnSpPr>
        <p:spPr>
          <a:xfrm>
            <a:off x="206497" y="6686118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33D6B61-295D-4F83-B777-2D142EBA7C8C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6AC1662-E4F7-400D-BF6A-EFED50954D56}"/>
              </a:ext>
            </a:extLst>
          </p:cNvPr>
          <p:cNvCxnSpPr>
            <a:cxnSpLocks/>
          </p:cNvCxnSpPr>
          <p:nvPr/>
        </p:nvCxnSpPr>
        <p:spPr>
          <a:xfrm>
            <a:off x="12026640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65BA35C-3FED-4E0B-9B06-BC55538A1237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4272328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spas01.ru/netcat_files/Image/Pov-5-600UC1.jpg">
            <a:extLst>
              <a:ext uri="{FF2B5EF4-FFF2-40B4-BE49-F238E27FC236}">
                <a16:creationId xmlns:a16="http://schemas.microsoft.com/office/drawing/2014/main" id="{F738C40D-1F7B-4A3C-A836-B22C5061B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7452" b="1487"/>
          <a:stretch/>
        </p:blipFill>
        <p:spPr bwMode="auto">
          <a:xfrm>
            <a:off x="3522096" y="2177332"/>
            <a:ext cx="5657217" cy="42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473496" y="359522"/>
            <a:ext cx="1142060" cy="10952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02D071-1A33-4FED-9985-CD91A534A07C}"/>
              </a:ext>
            </a:extLst>
          </p:cNvPr>
          <p:cNvSpPr/>
          <p:nvPr/>
        </p:nvSpPr>
        <p:spPr>
          <a:xfrm>
            <a:off x="2155584" y="470951"/>
            <a:ext cx="8245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Пострадавший без сознания, дышит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EF2BB-BB94-4D99-9E31-1C4E444D8627}"/>
              </a:ext>
            </a:extLst>
          </p:cNvPr>
          <p:cNvSpPr txBox="1"/>
          <p:nvPr/>
        </p:nvSpPr>
        <p:spPr>
          <a:xfrm>
            <a:off x="1085856" y="1433431"/>
            <a:ext cx="10529698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ОПАСНО ОСТАВЛЯТЬ ПОСТРАДАВШЕГО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БЕССОЗНАТЕЛЬНОМ СОСТОЯНИИ В ПОЛОЖЕНИИ НА СПИНЕ?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44598-5A72-4839-8030-90E214D6A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E5C466-9F8D-4D79-B52F-F2FFD3FAE566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205668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473496" y="359522"/>
            <a:ext cx="1142060" cy="10952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32463E-3B4A-4EA8-A435-A23B28396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687" y="2141080"/>
            <a:ext cx="5491719" cy="407418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02D071-1A33-4FED-9985-CD91A534A07C}"/>
              </a:ext>
            </a:extLst>
          </p:cNvPr>
          <p:cNvSpPr/>
          <p:nvPr/>
        </p:nvSpPr>
        <p:spPr>
          <a:xfrm>
            <a:off x="2155584" y="470951"/>
            <a:ext cx="8245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Пострадавший без сознания, дышит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E36A7-836B-4317-815E-4120D2274304}"/>
              </a:ext>
            </a:extLst>
          </p:cNvPr>
          <p:cNvSpPr txBox="1"/>
          <p:nvPr/>
        </p:nvSpPr>
        <p:spPr>
          <a:xfrm>
            <a:off x="2500779" y="1310083"/>
            <a:ext cx="7079823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ПРОИСХОДИТ, КОГДА ПОВОРАЧИВАЕМ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ПОСТРАДАВШЕГО НА БОК?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BA774B-9B0E-4EF2-BE42-AB139620FC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5D5405-1DF9-4456-A2E6-A3C6A8B1A11F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402544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01862" y="170785"/>
            <a:ext cx="1142060" cy="109525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C540CEA-5DD8-4C8E-A33A-6A437C02F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9616" y="412025"/>
            <a:ext cx="6752768" cy="612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Восстановительное положение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5FBC29-F8BF-425A-817E-19A958CD6E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92295" y="229990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DCD2A2-8734-49B5-BE99-49786D14B53C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D06392-2844-4E28-8423-E6E79C1B7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80" y="1317553"/>
            <a:ext cx="3517692" cy="23303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730F2-2073-46BB-8DD6-A767353AB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222" y="1288064"/>
            <a:ext cx="3691208" cy="23303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D4B9CA-AE3A-485F-A451-F5CF8F149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48" y="1317553"/>
            <a:ext cx="3502017" cy="22993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82D6F6-6268-4977-AB83-51B44D2D7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80" y="3926730"/>
            <a:ext cx="3517688" cy="22979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543380-7971-47EB-80D4-BB464536D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739" y="3881115"/>
            <a:ext cx="3691205" cy="22979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BB5E10-52AC-4B0E-9098-12F94258E9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79" r="6795"/>
          <a:stretch/>
        </p:blipFill>
        <p:spPr>
          <a:xfrm>
            <a:off x="8420760" y="3894260"/>
            <a:ext cx="3517688" cy="233037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D6C8A6-6B6E-4C3A-B4D0-5AA6829B17FD}"/>
              </a:ext>
            </a:extLst>
          </p:cNvPr>
          <p:cNvSpPr/>
          <p:nvPr/>
        </p:nvSpPr>
        <p:spPr>
          <a:xfrm>
            <a:off x="221749" y="1196178"/>
            <a:ext cx="475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1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0140680-9896-40E8-A1F3-BB327309FF5F}"/>
              </a:ext>
            </a:extLst>
          </p:cNvPr>
          <p:cNvSpPr/>
          <p:nvPr/>
        </p:nvSpPr>
        <p:spPr>
          <a:xfrm>
            <a:off x="4046082" y="1155669"/>
            <a:ext cx="387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2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574714-4240-47FF-A646-28C1BA6FE817}"/>
              </a:ext>
            </a:extLst>
          </p:cNvPr>
          <p:cNvSpPr/>
          <p:nvPr/>
        </p:nvSpPr>
        <p:spPr>
          <a:xfrm>
            <a:off x="8073199" y="1164018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3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428B801-FF94-4916-81CC-2F80471F0297}"/>
              </a:ext>
            </a:extLst>
          </p:cNvPr>
          <p:cNvSpPr/>
          <p:nvPr/>
        </p:nvSpPr>
        <p:spPr>
          <a:xfrm>
            <a:off x="226679" y="3844137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4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F7933F4-A15F-4C0C-B6E9-ADFD44EC1C71}"/>
              </a:ext>
            </a:extLst>
          </p:cNvPr>
          <p:cNvSpPr/>
          <p:nvPr/>
        </p:nvSpPr>
        <p:spPr>
          <a:xfrm>
            <a:off x="4107026" y="3760571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E3B2BB5-65A4-4F5B-9A28-763D7E93EA43}"/>
              </a:ext>
            </a:extLst>
          </p:cNvPr>
          <p:cNvSpPr/>
          <p:nvPr/>
        </p:nvSpPr>
        <p:spPr>
          <a:xfrm>
            <a:off x="8095048" y="3790873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9273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AA888C-D884-43AC-BBD4-284D26A81F1D}"/>
              </a:ext>
            </a:extLst>
          </p:cNvPr>
          <p:cNvSpPr txBox="1"/>
          <p:nvPr/>
        </p:nvSpPr>
        <p:spPr>
          <a:xfrm>
            <a:off x="168812" y="6400800"/>
            <a:ext cx="11864157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Пострадавший без сознания, не дышит</a:t>
            </a:r>
            <a:endParaRPr lang="en-US" alt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899985" y="1098856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10">
            <a:extLst>
              <a:ext uri="{FF2B5EF4-FFF2-40B4-BE49-F238E27FC236}">
                <a16:creationId xmlns:a16="http://schemas.microsoft.com/office/drawing/2014/main" id="{48736A51-CA9F-47A7-A694-8DB1E20C1C1B}"/>
              </a:ext>
            </a:extLst>
          </p:cNvPr>
          <p:cNvSpPr txBox="1">
            <a:spLocks/>
          </p:cNvSpPr>
          <p:nvPr/>
        </p:nvSpPr>
        <p:spPr>
          <a:xfrm>
            <a:off x="572618" y="1408346"/>
            <a:ext cx="11134098" cy="48974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i="1" dirty="0"/>
              <a:t>Причины :</a:t>
            </a:r>
          </a:p>
          <a:p>
            <a:r>
              <a:rPr lang="ru-RU" sz="2600" dirty="0"/>
              <a:t>Заболевания или обострения заболеваний </a:t>
            </a:r>
          </a:p>
          <a:p>
            <a:pPr marL="0" indent="0">
              <a:buNone/>
            </a:pPr>
            <a:r>
              <a:rPr lang="ru-RU" sz="2600" dirty="0"/>
              <a:t>(инфаркт миокарда, нарушения ритма сердца и др.) </a:t>
            </a:r>
          </a:p>
          <a:p>
            <a:r>
              <a:rPr lang="ru-RU" sz="2600" dirty="0"/>
              <a:t>Внешнее воздействие (травма, поражение электрическим током, утопление и др.).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1">
                    <a:lumMod val="50000"/>
                  </a:schemeClr>
                </a:solidFill>
              </a:rPr>
              <a:t>Чем опасно отсутствие сознания и дыхания?</a:t>
            </a:r>
          </a:p>
          <a:p>
            <a:r>
              <a:rPr lang="ru-RU" sz="2600" dirty="0">
                <a:solidFill>
                  <a:schemeClr val="tx1">
                    <a:lumMod val="50000"/>
                  </a:schemeClr>
                </a:solidFill>
              </a:rPr>
              <a:t>Скорая остановка сердца и кровообращения, прекращение снабжения головного мозга и жизненно важных органов кислородом</a:t>
            </a:r>
          </a:p>
          <a:p>
            <a:r>
              <a:rPr lang="ru-RU" sz="2600" dirty="0">
                <a:solidFill>
                  <a:schemeClr val="tx1">
                    <a:lumMod val="50000"/>
                  </a:schemeClr>
                </a:solidFill>
              </a:rPr>
              <a:t>До 5-7 минут- клиническая смерть</a:t>
            </a:r>
          </a:p>
          <a:p>
            <a:r>
              <a:rPr lang="en-US" sz="2600" dirty="0">
                <a:solidFill>
                  <a:schemeClr val="tx1">
                    <a:lumMod val="50000"/>
                  </a:schemeClr>
                </a:solidFill>
              </a:rPr>
              <a:t>&gt;</a:t>
            </a:r>
            <a:r>
              <a:rPr lang="ru-RU" sz="2600" dirty="0">
                <a:solidFill>
                  <a:schemeClr val="tx1">
                    <a:lumMod val="50000"/>
                  </a:schemeClr>
                </a:solidFill>
              </a:rPr>
              <a:t>7 минут- биологическая смерть (необратимые изменения в мозгу)</a:t>
            </a:r>
          </a:p>
        </p:txBody>
      </p: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4414055" y="1703801"/>
            <a:ext cx="3959225" cy="1090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9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B318DD-1646-4488-BD22-056FDCE3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238" y="1167232"/>
            <a:ext cx="10893593" cy="5557842"/>
          </a:xfrm>
        </p:spPr>
        <p:txBody>
          <a:bodyPr>
            <a:normAutofit fontScale="25000" lnSpcReduction="20000"/>
          </a:bodyPr>
          <a:lstStyle/>
          <a:p>
            <a:pPr marL="457200" indent="-457200" algn="l">
              <a:buAutoNum type="arabicPeriod"/>
            </a:pPr>
            <a:r>
              <a:rPr lang="ru-RU" sz="6200" dirty="0"/>
              <a:t>Знакомство с участниками</a:t>
            </a:r>
          </a:p>
          <a:p>
            <a:pPr marL="457200" indent="-457200" algn="l">
              <a:buAutoNum type="arabicPeriod"/>
            </a:pPr>
            <a:r>
              <a:rPr lang="ru-RU" sz="6200" dirty="0"/>
              <a:t>Введение: Что такое первая помощь? </a:t>
            </a:r>
          </a:p>
          <a:p>
            <a:pPr algn="l"/>
            <a:r>
              <a:rPr lang="ru-RU" sz="6200" dirty="0"/>
              <a:t>3.   Алгоритм оказания первой помощи:</a:t>
            </a:r>
          </a:p>
          <a:p>
            <a:pPr algn="l"/>
            <a:r>
              <a:rPr lang="ru-RU" sz="6200" dirty="0"/>
              <a:t>              Осмотр места происшествия</a:t>
            </a:r>
          </a:p>
          <a:p>
            <a:pPr algn="l"/>
            <a:r>
              <a:rPr lang="ru-RU" sz="6200" dirty="0"/>
              <a:t>              Осмотр пострадавшего</a:t>
            </a:r>
          </a:p>
          <a:p>
            <a:pPr algn="l"/>
            <a:r>
              <a:rPr lang="ru-RU" sz="6200" dirty="0"/>
              <a:t>              Вызов экстренных служб 103/112</a:t>
            </a:r>
          </a:p>
          <a:p>
            <a:pPr algn="l"/>
            <a:r>
              <a:rPr lang="ru-RU" sz="6200" dirty="0"/>
              <a:t>              Оказание первой помощи</a:t>
            </a:r>
          </a:p>
          <a:p>
            <a:pPr algn="l"/>
            <a:r>
              <a:rPr lang="ru-RU" sz="6200" dirty="0"/>
              <a:t>4. Пострадавший без сознания и дышит (бессознательное положение).</a:t>
            </a:r>
          </a:p>
          <a:p>
            <a:pPr algn="l"/>
            <a:r>
              <a:rPr lang="ru-RU" sz="6200" dirty="0"/>
              <a:t>     Демонстрация и практика- восстановительное положение.</a:t>
            </a:r>
          </a:p>
          <a:p>
            <a:pPr algn="l"/>
            <a:r>
              <a:rPr lang="ru-RU" sz="6200" dirty="0"/>
              <a:t>5. Остановка сердца у взрослого.  </a:t>
            </a:r>
          </a:p>
          <a:p>
            <a:pPr algn="l"/>
            <a:r>
              <a:rPr lang="ru-RU" sz="6200" dirty="0"/>
              <a:t>     Демонстрация и практика СЛР (сердечно-легочная реанимация для взрослого)</a:t>
            </a:r>
          </a:p>
          <a:p>
            <a:pPr algn="l"/>
            <a:r>
              <a:rPr lang="ru-RU" sz="6200" dirty="0"/>
              <a:t>6. Непроходимость дыхательных путей. </a:t>
            </a:r>
          </a:p>
          <a:p>
            <a:pPr algn="l"/>
            <a:r>
              <a:rPr lang="ru-RU" sz="6200" dirty="0"/>
              <a:t>Демонстрация и практика (прием </a:t>
            </a:r>
            <a:r>
              <a:rPr lang="ru-RU" sz="6200" dirty="0" err="1"/>
              <a:t>Геймлиха</a:t>
            </a:r>
            <a:r>
              <a:rPr lang="ru-RU" sz="6200" dirty="0"/>
              <a:t>)</a:t>
            </a:r>
          </a:p>
          <a:p>
            <a:pPr algn="l"/>
            <a:r>
              <a:rPr lang="ru-RU" sz="6200" dirty="0"/>
              <a:t>6. </a:t>
            </a:r>
            <a:r>
              <a:rPr lang="ru-RU" sz="6600" dirty="0"/>
              <a:t>Кровотечения: внутреннее, наружное слабое, сильное, из носа, травматическая ампутация конечности.</a:t>
            </a:r>
          </a:p>
          <a:p>
            <a:pPr algn="l"/>
            <a:endParaRPr lang="ru-RU" sz="6200" dirty="0"/>
          </a:p>
          <a:p>
            <a:pPr algn="l"/>
            <a:r>
              <a:rPr lang="ru-RU" sz="6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- 1,5 часа</a:t>
            </a:r>
          </a:p>
          <a:p>
            <a:pPr algn="l"/>
            <a:r>
              <a:rPr lang="ru-RU" dirty="0"/>
              <a:t> 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A57E6F-D909-40CC-989C-8B4EC73E9F67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B881ADD-82FB-4AD2-89E0-1A41CD475796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9F9E7D2-A90F-4E27-AA7A-9ED325E6D02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44E01D1-637D-44C4-912B-E9397EB54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94532" y="200421"/>
            <a:ext cx="1142060" cy="1095253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D925B84E-5787-4509-9DAF-D7E835C7D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9193" y="175239"/>
            <a:ext cx="5553613" cy="90329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план: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11FB638-D83F-4220-B45D-AAA150687500}"/>
              </a:ext>
            </a:extLst>
          </p:cNvPr>
          <p:cNvCxnSpPr>
            <a:cxnSpLocks/>
          </p:cNvCxnSpPr>
          <p:nvPr/>
        </p:nvCxnSpPr>
        <p:spPr>
          <a:xfrm>
            <a:off x="2180051" y="1078537"/>
            <a:ext cx="78318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89C95FF-B85A-41C5-B0EB-55871F1DFF21}"/>
              </a:ext>
            </a:extLst>
          </p:cNvPr>
          <p:cNvSpPr/>
          <p:nvPr/>
        </p:nvSpPr>
        <p:spPr>
          <a:xfrm>
            <a:off x="3698724" y="1873724"/>
            <a:ext cx="7809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0F651C-C3BC-411F-9272-7E1B991A1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63470" y="233059"/>
            <a:ext cx="1016859" cy="1029976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742E465-DAF3-42F2-AA7E-C3E62BEEBF00}"/>
              </a:ext>
            </a:extLst>
          </p:cNvPr>
          <p:cNvCxnSpPr>
            <a:cxnSpLocks/>
          </p:cNvCxnSpPr>
          <p:nvPr/>
        </p:nvCxnSpPr>
        <p:spPr>
          <a:xfrm>
            <a:off x="168812" y="6692348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55819E-C585-4B07-812E-B6EF0AE0FED4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414264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F0D8152-418A-4860-AF6D-8DACD7271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10031" r="12168" b="17243"/>
          <a:stretch/>
        </p:blipFill>
        <p:spPr bwMode="auto">
          <a:xfrm>
            <a:off x="6235495" y="2026939"/>
            <a:ext cx="5753462" cy="42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EF619-EDC7-4136-89C2-BD9B659D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29" y="206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Пострадавший без сознания, не дышит: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AF43E-1ED6-498A-8641-C3397F3F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0" y="1418406"/>
            <a:ext cx="9056920" cy="497191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ru-RU" sz="2400" dirty="0"/>
              <a:t>Осмотр места происшествия</a:t>
            </a:r>
          </a:p>
          <a:p>
            <a:pPr marL="514350" indent="-514350">
              <a:buAutoNum type="arabicParenR"/>
            </a:pPr>
            <a:r>
              <a:rPr lang="ru-RU" sz="2400" dirty="0"/>
              <a:t>Осмотр пострадавшего:- кровотечения нет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           - сознания нет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           - дыхания нет</a:t>
            </a:r>
          </a:p>
          <a:p>
            <a:pPr marL="0" indent="0">
              <a:buNone/>
            </a:pPr>
            <a:r>
              <a:rPr lang="ru-RU" sz="2400" dirty="0"/>
              <a:t>3) Вызов 103/112</a:t>
            </a:r>
          </a:p>
          <a:p>
            <a:pPr marL="0" indent="0">
              <a:buNone/>
            </a:pPr>
            <a:r>
              <a:rPr lang="ru-RU" sz="2400" dirty="0"/>
              <a:t>4)</a:t>
            </a:r>
            <a:r>
              <a:rPr lang="ru-RU" sz="2400" b="1" dirty="0"/>
              <a:t> Сердечно-легочная реанимация (СЛР):</a:t>
            </a:r>
          </a:p>
          <a:p>
            <a:pPr marL="0" indent="0">
              <a:buNone/>
            </a:pPr>
            <a:r>
              <a:rPr lang="ru-RU" sz="2400" dirty="0"/>
              <a:t>    -расположить пострадавшего на </a:t>
            </a:r>
          </a:p>
          <a:p>
            <a:pPr marL="0" indent="0">
              <a:buNone/>
            </a:pPr>
            <a:r>
              <a:rPr lang="ru-RU" sz="2400" dirty="0"/>
              <a:t>     ровной твердой поверхности</a:t>
            </a:r>
            <a:endParaRPr lang="ru-RU" sz="2400" b="1" dirty="0"/>
          </a:p>
          <a:p>
            <a:pPr marL="0" indent="0">
              <a:buNone/>
            </a:pPr>
            <a:r>
              <a:rPr lang="ru-RU" sz="2400" dirty="0"/>
              <a:t>    -выполнить 30 надавливаний на грудную клетку</a:t>
            </a:r>
          </a:p>
          <a:p>
            <a:pPr marL="0" indent="0">
              <a:buNone/>
            </a:pPr>
            <a:r>
              <a:rPr lang="ru-RU" sz="2400" dirty="0"/>
              <a:t>    -сделать 2 искусственных вдоха</a:t>
            </a:r>
          </a:p>
          <a:p>
            <a:pPr marL="0" indent="0">
              <a:buNone/>
            </a:pPr>
            <a:r>
              <a:rPr lang="ru-RU" sz="2400" dirty="0"/>
              <a:t>    - продолжать СЛР </a:t>
            </a:r>
            <a:r>
              <a:rPr lang="ru-RU" sz="3500" b="1" dirty="0"/>
              <a:t>30:2</a:t>
            </a:r>
          </a:p>
          <a:p>
            <a:pPr marL="0" indent="0">
              <a:buNone/>
            </a:pPr>
            <a:r>
              <a:rPr lang="ru-RU" sz="2400" dirty="0"/>
              <a:t> 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69F30C3-E947-496C-90D5-4D73439BB5B0}"/>
              </a:ext>
            </a:extLst>
          </p:cNvPr>
          <p:cNvCxnSpPr>
            <a:cxnSpLocks/>
          </p:cNvCxnSpPr>
          <p:nvPr/>
        </p:nvCxnSpPr>
        <p:spPr>
          <a:xfrm>
            <a:off x="984029" y="1268133"/>
            <a:ext cx="9953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110BC0A-5A8D-48DE-A38D-19B4C266A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855B36B-22F7-4FB0-98B6-653AF2EB50B4}"/>
              </a:ext>
            </a:extLst>
          </p:cNvPr>
          <p:cNvSpPr/>
          <p:nvPr/>
        </p:nvSpPr>
        <p:spPr>
          <a:xfrm>
            <a:off x="6241828" y="2296966"/>
            <a:ext cx="290699" cy="1117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8BB388-2159-4AF3-B9FE-B9A2A46D17E8}"/>
              </a:ext>
            </a:extLst>
          </p:cNvPr>
          <p:cNvSpPr/>
          <p:nvPr/>
        </p:nvSpPr>
        <p:spPr>
          <a:xfrm>
            <a:off x="6241827" y="1915145"/>
            <a:ext cx="290699" cy="1117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AE4942-8579-4A71-A359-BCDF09EFF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22770F5-F328-44BA-984B-60AB0E3C476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76457DB-DC55-4466-98D1-3DF3CA5D9F80}"/>
              </a:ext>
            </a:extLst>
          </p:cNvPr>
          <p:cNvCxnSpPr>
            <a:cxnSpLocks/>
          </p:cNvCxnSpPr>
          <p:nvPr/>
        </p:nvCxnSpPr>
        <p:spPr>
          <a:xfrm>
            <a:off x="206497" y="6686118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33D6B61-295D-4F83-B777-2D142EBA7C8C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6AC1662-E4F7-400D-BF6A-EFED50954D56}"/>
              </a:ext>
            </a:extLst>
          </p:cNvPr>
          <p:cNvCxnSpPr>
            <a:cxnSpLocks/>
          </p:cNvCxnSpPr>
          <p:nvPr/>
        </p:nvCxnSpPr>
        <p:spPr>
          <a:xfrm>
            <a:off x="12026640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D1CCCE-73A7-48B4-994D-9A4387E9DEFC}"/>
              </a:ext>
            </a:extLst>
          </p:cNvPr>
          <p:cNvSpPr/>
          <p:nvPr/>
        </p:nvSpPr>
        <p:spPr>
          <a:xfrm>
            <a:off x="6241827" y="2689610"/>
            <a:ext cx="290699" cy="1117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1888B-F8D3-4424-AE71-55686BBFFE44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493624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0B346B91-BE84-4A2C-AAB6-62AF65173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t="43966" r="12168" b="17243"/>
          <a:stretch/>
        </p:blipFill>
        <p:spPr bwMode="auto">
          <a:xfrm>
            <a:off x="8416124" y="3429000"/>
            <a:ext cx="3298290" cy="27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A97F50-2A76-4A8F-81B8-B976393D6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93" y="2686497"/>
            <a:ext cx="3837470" cy="3334579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Сердечно-легочная реанимация взрослому</a:t>
            </a:r>
            <a:endParaRPr lang="en-US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551069" y="937747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4" descr="C:\Users\пользователь\Pictures\Первая помощь\СЛР\img18.jpg">
            <a:extLst>
              <a:ext uri="{FF2B5EF4-FFF2-40B4-BE49-F238E27FC236}">
                <a16:creationId xmlns:a16="http://schemas.microsoft.com/office/drawing/2014/main" id="{E77B06BA-B27B-430C-BF17-A8B0D6C0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t="25381" r="54881" b="28935"/>
          <a:stretch>
            <a:fillRect/>
          </a:stretch>
        </p:blipFill>
        <p:spPr bwMode="auto">
          <a:xfrm>
            <a:off x="477582" y="2702106"/>
            <a:ext cx="3675062" cy="32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одержимое 10">
            <a:extLst>
              <a:ext uri="{FF2B5EF4-FFF2-40B4-BE49-F238E27FC236}">
                <a16:creationId xmlns:a16="http://schemas.microsoft.com/office/drawing/2014/main" id="{48736A51-CA9F-47A7-A694-8DB1E20C1C1B}"/>
              </a:ext>
            </a:extLst>
          </p:cNvPr>
          <p:cNvSpPr txBox="1">
            <a:spLocks/>
          </p:cNvSpPr>
          <p:nvPr/>
        </p:nvSpPr>
        <p:spPr>
          <a:xfrm>
            <a:off x="8007326" y="1418416"/>
            <a:ext cx="3871546" cy="2177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Глубина надавливаний: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1/3 грудной клетки (5-6 см)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Частота надавливаний: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100-120 в минуту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2 вдоха (не дольше 10 сек.)</a:t>
            </a:r>
          </a:p>
        </p:txBody>
      </p: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405169" y="1487808"/>
            <a:ext cx="3959225" cy="1090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Положение рук при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надавливаниях на 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грудную клетку 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046A16-53D5-4AFA-948C-C816DDD0EE01}"/>
              </a:ext>
            </a:extLst>
          </p:cNvPr>
          <p:cNvSpPr/>
          <p:nvPr/>
        </p:nvSpPr>
        <p:spPr>
          <a:xfrm>
            <a:off x="4472538" y="1434524"/>
            <a:ext cx="3675062" cy="160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Положение тела при</a:t>
            </a: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надавливаниях на </a:t>
            </a: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грудную клетку </a:t>
            </a: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4B43D1-DB55-4273-8CC1-29B4F5E9841D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1896960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845B1C-C461-499F-BC13-7557A06E7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7" t="21088" r="14378" b="6470"/>
          <a:stretch/>
        </p:blipFill>
        <p:spPr bwMode="auto">
          <a:xfrm>
            <a:off x="4107692" y="2358591"/>
            <a:ext cx="4753774" cy="402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Сердечно-легочная реанимация детям</a:t>
            </a:r>
            <a:endParaRPr lang="en-US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551069" y="937747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10">
            <a:extLst>
              <a:ext uri="{FF2B5EF4-FFF2-40B4-BE49-F238E27FC236}">
                <a16:creationId xmlns:a16="http://schemas.microsoft.com/office/drawing/2014/main" id="{48736A51-CA9F-47A7-A694-8DB1E20C1C1B}"/>
              </a:ext>
            </a:extLst>
          </p:cNvPr>
          <p:cNvSpPr txBox="1">
            <a:spLocks/>
          </p:cNvSpPr>
          <p:nvPr/>
        </p:nvSpPr>
        <p:spPr>
          <a:xfrm>
            <a:off x="8072295" y="1673929"/>
            <a:ext cx="3871546" cy="2177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Глубина надавливаний: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1/3 грудной клетки (3-4 см)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Частота надавливаний: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100-120 в минуту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4409237" y="2453859"/>
            <a:ext cx="2643184" cy="15980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Надавливания на </a:t>
            </a:r>
          </a:p>
          <a:p>
            <a:pPr marL="0" indent="0">
              <a:lnSpc>
                <a:spcPts val="23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грудную клетку</a:t>
            </a:r>
          </a:p>
          <a:p>
            <a:pPr marL="0" indent="0">
              <a:lnSpc>
                <a:spcPts val="23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выполняются </a:t>
            </a:r>
          </a:p>
          <a:p>
            <a:pPr marL="0" indent="0">
              <a:lnSpc>
                <a:spcPts val="23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одной рукой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046A16-53D5-4AFA-948C-C816DDD0EE01}"/>
              </a:ext>
            </a:extLst>
          </p:cNvPr>
          <p:cNvSpPr/>
          <p:nvPr/>
        </p:nvSpPr>
        <p:spPr>
          <a:xfrm>
            <a:off x="4664619" y="1605895"/>
            <a:ext cx="3675062" cy="68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59BA215-6E56-4266-BAC7-51C50DF2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1" y="3894378"/>
            <a:ext cx="3675063" cy="233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4B43D1-DB55-4273-8CC1-29B4F5E9841D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DF2AD1-B39D-44BD-B5EB-D2FD41073546}"/>
              </a:ext>
            </a:extLst>
          </p:cNvPr>
          <p:cNvSpPr/>
          <p:nvPr/>
        </p:nvSpPr>
        <p:spPr>
          <a:xfrm>
            <a:off x="304271" y="1545220"/>
            <a:ext cx="3675049" cy="12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Вначале делаем 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5 искусственных вдохов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, затем чередуем 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30 надавливаний: 2 вдоха</a:t>
            </a:r>
          </a:p>
        </p:txBody>
      </p:sp>
    </p:spTree>
    <p:extLst>
      <p:ext uri="{BB962C8B-B14F-4D97-AF65-F5344CB8AC3E}">
        <p14:creationId xmlns:p14="http://schemas.microsoft.com/office/powerpoint/2010/main" val="1488750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Сердечно-легочная реанимация младенцам (до 1 года)</a:t>
            </a:r>
            <a:endParaRPr lang="en-US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522494" y="1376096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10">
            <a:extLst>
              <a:ext uri="{FF2B5EF4-FFF2-40B4-BE49-F238E27FC236}">
                <a16:creationId xmlns:a16="http://schemas.microsoft.com/office/drawing/2014/main" id="{48736A51-CA9F-47A7-A694-8DB1E20C1C1B}"/>
              </a:ext>
            </a:extLst>
          </p:cNvPr>
          <p:cNvSpPr txBox="1">
            <a:spLocks/>
          </p:cNvSpPr>
          <p:nvPr/>
        </p:nvSpPr>
        <p:spPr>
          <a:xfrm>
            <a:off x="229138" y="3334891"/>
            <a:ext cx="3871546" cy="2177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Глубина надавливаний: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1/3 грудной клетки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Частота надавливаний: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не менее 120 в минуту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9116173" y="1654277"/>
            <a:ext cx="2643184" cy="15980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Надавливания на </a:t>
            </a:r>
          </a:p>
          <a:p>
            <a:pPr marL="0" indent="0">
              <a:lnSpc>
                <a:spcPts val="15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грудную клетку</a:t>
            </a:r>
          </a:p>
          <a:p>
            <a:pPr marL="0" indent="0">
              <a:lnSpc>
                <a:spcPts val="15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выполняются </a:t>
            </a:r>
          </a:p>
          <a:p>
            <a:pPr marL="0" indent="0">
              <a:lnSpc>
                <a:spcPts val="15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двумя пальцами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046A16-53D5-4AFA-948C-C816DDD0EE01}"/>
              </a:ext>
            </a:extLst>
          </p:cNvPr>
          <p:cNvSpPr/>
          <p:nvPr/>
        </p:nvSpPr>
        <p:spPr>
          <a:xfrm>
            <a:off x="4664619" y="1605895"/>
            <a:ext cx="3675062" cy="68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4B43D1-DB55-4273-8CC1-29B4F5E9841D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DF2AD1-B39D-44BD-B5EB-D2FD41073546}"/>
              </a:ext>
            </a:extLst>
          </p:cNvPr>
          <p:cNvSpPr/>
          <p:nvPr/>
        </p:nvSpPr>
        <p:spPr>
          <a:xfrm>
            <a:off x="213078" y="1724308"/>
            <a:ext cx="3675049" cy="12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Вначале делаем 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5 искусственных вдохов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,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затем чередуем 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30 надавливаний: 2 вдоха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B342B6-0460-4035-970B-F89087B57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23124" r="51384" b="25990"/>
          <a:stretch/>
        </p:blipFill>
        <p:spPr bwMode="auto">
          <a:xfrm>
            <a:off x="4100684" y="1666112"/>
            <a:ext cx="3430170" cy="30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6402DC2-6094-4015-A421-58A90003C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r="16435"/>
          <a:stretch/>
        </p:blipFill>
        <p:spPr bwMode="auto">
          <a:xfrm>
            <a:off x="8042410" y="3103555"/>
            <a:ext cx="3744228" cy="306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89A584-25DB-46A7-A8F9-C1659CAC9793}"/>
              </a:ext>
            </a:extLst>
          </p:cNvPr>
          <p:cNvSpPr/>
          <p:nvPr/>
        </p:nvSpPr>
        <p:spPr>
          <a:xfrm>
            <a:off x="4072865" y="5063128"/>
            <a:ext cx="3430170" cy="77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При вдохах обхватываем губами нос и рот младенца.</a:t>
            </a:r>
          </a:p>
        </p:txBody>
      </p:sp>
    </p:spTree>
    <p:extLst>
      <p:ext uri="{BB962C8B-B14F-4D97-AF65-F5344CB8AC3E}">
        <p14:creationId xmlns:p14="http://schemas.microsoft.com/office/powerpoint/2010/main" val="3789554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Сердечно-легочная реанимация </a:t>
            </a:r>
          </a:p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утоплении</a:t>
            </a:r>
            <a:endParaRPr lang="en-US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522494" y="1376096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10">
            <a:extLst>
              <a:ext uri="{FF2B5EF4-FFF2-40B4-BE49-F238E27FC236}">
                <a16:creationId xmlns:a16="http://schemas.microsoft.com/office/drawing/2014/main" id="{48736A51-CA9F-47A7-A694-8DB1E20C1C1B}"/>
              </a:ext>
            </a:extLst>
          </p:cNvPr>
          <p:cNvSpPr txBox="1">
            <a:spLocks/>
          </p:cNvSpPr>
          <p:nvPr/>
        </p:nvSpPr>
        <p:spPr>
          <a:xfrm>
            <a:off x="786920" y="4113936"/>
            <a:ext cx="3871546" cy="2177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Техника выполнения надавливаний и вдохов, глубина и частота надавливаний- по возрасту пострадавшего. </a:t>
            </a:r>
          </a:p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9116173" y="1654277"/>
            <a:ext cx="2643184" cy="15980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Clr>
                <a:srgbClr val="C00000"/>
              </a:buClr>
              <a:buSzPct val="120000"/>
              <a:buNone/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046A16-53D5-4AFA-948C-C816DDD0EE01}"/>
              </a:ext>
            </a:extLst>
          </p:cNvPr>
          <p:cNvSpPr/>
          <p:nvPr/>
        </p:nvSpPr>
        <p:spPr>
          <a:xfrm>
            <a:off x="4664619" y="1605895"/>
            <a:ext cx="3675062" cy="68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4B43D1-DB55-4273-8CC1-29B4F5E9841D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DF2AD1-B39D-44BD-B5EB-D2FD41073546}"/>
              </a:ext>
            </a:extLst>
          </p:cNvPr>
          <p:cNvSpPr/>
          <p:nvPr/>
        </p:nvSpPr>
        <p:spPr>
          <a:xfrm>
            <a:off x="502173" y="1830854"/>
            <a:ext cx="4735460" cy="216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b="1" dirty="0">
                <a:solidFill>
                  <a:srgbClr val="C00000"/>
                </a:solidFill>
              </a:rPr>
              <a:t>НЕ ТРАТИМ ВРЕМЯ НА УДАЛЕНИЕ ВОДЫ ИЗ ЛЁГКИХ/ЖЕЛУДКА! 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Вначале делаем 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5 искусственных вдохов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,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затем чередуем </a:t>
            </a:r>
          </a:p>
          <a:p>
            <a:pPr>
              <a:lnSpc>
                <a:spcPts val="2300"/>
              </a:lnSpc>
              <a:buClr>
                <a:srgbClr val="C00000"/>
              </a:buClr>
              <a:buSzPct val="120000"/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</a:rPr>
              <a:t>30 надавливаний: 2 вдоха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CD269E-8520-416E-A280-57C9EDF3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03" y="1874080"/>
            <a:ext cx="6355974" cy="42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297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352972"/>
            <a:ext cx="7498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Сердечно-легочная реанимация</a:t>
            </a:r>
            <a:endParaRPr lang="en-US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899985" y="1098856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4414055" y="1703801"/>
            <a:ext cx="3959225" cy="1090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046A16-53D5-4AFA-948C-C816DDD0EE01}"/>
              </a:ext>
            </a:extLst>
          </p:cNvPr>
          <p:cNvSpPr/>
          <p:nvPr/>
        </p:nvSpPr>
        <p:spPr>
          <a:xfrm>
            <a:off x="8559977" y="1692412"/>
            <a:ext cx="3675062" cy="31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827556" y="158836"/>
            <a:ext cx="1142060" cy="1095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19BBD3-216B-422A-A6AA-9DC363C5F42C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DD4B0574-397A-432B-B703-BAE4B17E9458}"/>
              </a:ext>
            </a:extLst>
          </p:cNvPr>
          <p:cNvGraphicFramePr>
            <a:graphicFrameLocks noGrp="1"/>
          </p:cNvGraphicFramePr>
          <p:nvPr/>
        </p:nvGraphicFramePr>
        <p:xfrm>
          <a:off x="557216" y="1216852"/>
          <a:ext cx="11273675" cy="509191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818419">
                  <a:extLst>
                    <a:ext uri="{9D8B030D-6E8A-4147-A177-3AD203B41FA5}">
                      <a16:colId xmlns:a16="http://schemas.microsoft.com/office/drawing/2014/main" val="1042032279"/>
                    </a:ext>
                  </a:extLst>
                </a:gridCol>
                <a:gridCol w="2818419">
                  <a:extLst>
                    <a:ext uri="{9D8B030D-6E8A-4147-A177-3AD203B41FA5}">
                      <a16:colId xmlns:a16="http://schemas.microsoft.com/office/drawing/2014/main" val="2237371481"/>
                    </a:ext>
                  </a:extLst>
                </a:gridCol>
                <a:gridCol w="2998010">
                  <a:extLst>
                    <a:ext uri="{9D8B030D-6E8A-4147-A177-3AD203B41FA5}">
                      <a16:colId xmlns:a16="http://schemas.microsoft.com/office/drawing/2014/main" val="2009506432"/>
                    </a:ext>
                  </a:extLst>
                </a:gridCol>
                <a:gridCol w="2638827">
                  <a:extLst>
                    <a:ext uri="{9D8B030D-6E8A-4147-A177-3AD203B41FA5}">
                      <a16:colId xmlns:a16="http://schemas.microsoft.com/office/drawing/2014/main" val="4004729626"/>
                    </a:ext>
                  </a:extLst>
                </a:gridCol>
              </a:tblGrid>
              <a:tr h="1097723"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>
                          <a:solidFill>
                            <a:srgbClr val="C00000"/>
                          </a:solidFill>
                        </a:rPr>
                        <a:t>ВЗРОСЛЫЙ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C00000"/>
                          </a:solidFill>
                        </a:rPr>
                        <a:t>РЕБЁНОК 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rgbClr val="C00000"/>
                          </a:solidFill>
                        </a:rPr>
                        <a:t>(до 14 лет)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C00000"/>
                          </a:solidFill>
                        </a:rPr>
                        <a:t>МЛАДЕНЕЦ 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rgbClr val="C00000"/>
                          </a:solidFill>
                        </a:rPr>
                        <a:t>(до 1 года)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C00000"/>
                          </a:solidFill>
                        </a:rPr>
                        <a:t>ПРИ УТОПЛЕНИИ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7004958"/>
                  </a:ext>
                </a:extLst>
              </a:tr>
              <a:tr h="1135141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-</a:t>
                      </a:r>
                    </a:p>
                    <a:p>
                      <a:pPr algn="ctr"/>
                      <a:r>
                        <a:rPr lang="ru-RU" sz="3600" b="1" dirty="0"/>
                        <a:t>30:2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5 вдохов</a:t>
                      </a:r>
                    </a:p>
                    <a:p>
                      <a:pPr algn="ctr"/>
                      <a:r>
                        <a:rPr lang="ru-RU" sz="3600" b="1" dirty="0"/>
                        <a:t>30:2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5 вдохов</a:t>
                      </a:r>
                    </a:p>
                    <a:p>
                      <a:pPr algn="ctr"/>
                      <a:r>
                        <a:rPr lang="ru-RU" sz="3600" b="1" dirty="0"/>
                        <a:t>30:2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5 вдохов</a:t>
                      </a:r>
                    </a:p>
                    <a:p>
                      <a:pPr algn="ctr"/>
                      <a:r>
                        <a:rPr lang="ru-RU" sz="3600" b="1" dirty="0"/>
                        <a:t>30:2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2905017"/>
                  </a:ext>
                </a:extLst>
              </a:tr>
              <a:tr h="869335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2 руки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1 рука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2 пальца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по возрасту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0541501"/>
                  </a:ext>
                </a:extLst>
              </a:tr>
              <a:tr h="101871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1/3 гр. клетки </a:t>
                      </a:r>
                    </a:p>
                    <a:p>
                      <a:pPr algn="ctr"/>
                      <a:r>
                        <a:rPr lang="ru-RU" sz="3200" b="1" dirty="0"/>
                        <a:t>(5-6 см)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1/3 гр. клетки </a:t>
                      </a:r>
                    </a:p>
                    <a:p>
                      <a:pPr algn="ctr"/>
                      <a:r>
                        <a:rPr lang="ru-RU" sz="3200" b="1" dirty="0"/>
                        <a:t>(3-4 см)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1/3 гр. клетки </a:t>
                      </a:r>
                    </a:p>
                    <a:p>
                      <a:pPr algn="ctr"/>
                      <a:r>
                        <a:rPr lang="ru-RU" sz="3200" b="1" dirty="0"/>
                        <a:t>(1-2 см)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1/3 гр. клетки </a:t>
                      </a:r>
                    </a:p>
                    <a:p>
                      <a:pPr algn="ctr"/>
                      <a:r>
                        <a:rPr lang="ru-RU" sz="3200" b="1" dirty="0"/>
                        <a:t>(по возрасту)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7063858"/>
                  </a:ext>
                </a:extLst>
              </a:tr>
              <a:tr h="86933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100-120 в мин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/>
                        <a:t>100-120 в мин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не </a:t>
                      </a:r>
                      <a:r>
                        <a:rPr lang="en-US" sz="3200" b="1" dirty="0"/>
                        <a:t>&lt;</a:t>
                      </a:r>
                      <a:r>
                        <a:rPr lang="ru-RU" sz="3200" b="1" dirty="0"/>
                        <a:t> 120 в мин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по возрасту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0190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794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Пострадавший без сознания, не дышит</a:t>
            </a:r>
            <a:endParaRPr lang="en-US" alt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899985" y="1098856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10">
            <a:extLst>
              <a:ext uri="{FF2B5EF4-FFF2-40B4-BE49-F238E27FC236}">
                <a16:creationId xmlns:a16="http://schemas.microsoft.com/office/drawing/2014/main" id="{48736A51-CA9F-47A7-A694-8DB1E20C1C1B}"/>
              </a:ext>
            </a:extLst>
          </p:cNvPr>
          <p:cNvSpPr txBox="1">
            <a:spLocks/>
          </p:cNvSpPr>
          <p:nvPr/>
        </p:nvSpPr>
        <p:spPr>
          <a:xfrm>
            <a:off x="311047" y="1707440"/>
            <a:ext cx="9121708" cy="2836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b="1" i="1" dirty="0">
                <a:solidFill>
                  <a:schemeClr val="tx1">
                    <a:lumMod val="50000"/>
                  </a:schemeClr>
                </a:solidFill>
              </a:rPr>
              <a:t>До каких пор продолжать выполнять СЛР?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У пострадавшего появилось дыхание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Прибыла бригада Скорой или</a:t>
            </a:r>
          </a:p>
          <a:p>
            <a:pPr marL="0" indent="0">
              <a:lnSpc>
                <a:spcPct val="150000"/>
              </a:lnSpc>
              <a:buClr>
                <a:srgbClr val="C00000"/>
              </a:buClr>
              <a:buSzPct val="120000"/>
              <a:buNone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   может сменить другой спасатель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У спасателя наступила критическая усталость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Появилась опасность для спасателя</a:t>
            </a:r>
          </a:p>
        </p:txBody>
      </p: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4414055" y="1703801"/>
            <a:ext cx="3959225" cy="1090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046A16-53D5-4AFA-948C-C816DDD0EE01}"/>
              </a:ext>
            </a:extLst>
          </p:cNvPr>
          <p:cNvSpPr/>
          <p:nvPr/>
        </p:nvSpPr>
        <p:spPr>
          <a:xfrm>
            <a:off x="8559977" y="1692412"/>
            <a:ext cx="3675062" cy="31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062AE74-4A07-44A9-8DFB-AD1D89DA2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8"/>
          <a:stretch/>
        </p:blipFill>
        <p:spPr bwMode="auto">
          <a:xfrm>
            <a:off x="7516263" y="1910025"/>
            <a:ext cx="4330014" cy="43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19BBD3-216B-422A-A6AA-9DC363C5F42C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3993747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7F13268-F176-41C8-9909-F0869B70D10B}"/>
              </a:ext>
            </a:extLst>
          </p:cNvPr>
          <p:cNvSpPr/>
          <p:nvPr/>
        </p:nvSpPr>
        <p:spPr>
          <a:xfrm>
            <a:off x="7549317" y="1436454"/>
            <a:ext cx="3576723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3E9B34-4E15-4B21-B82C-E7FBA60D38EE}"/>
              </a:ext>
            </a:extLst>
          </p:cNvPr>
          <p:cNvSpPr/>
          <p:nvPr/>
        </p:nvSpPr>
        <p:spPr>
          <a:xfrm>
            <a:off x="996994" y="1440860"/>
            <a:ext cx="3576723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Непроходимость дыхательных путей</a:t>
            </a:r>
            <a:endParaRPr lang="en-US" alt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899985" y="1098856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4414055" y="1703801"/>
            <a:ext cx="3959225" cy="1090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046A16-53D5-4AFA-948C-C816DDD0EE01}"/>
              </a:ext>
            </a:extLst>
          </p:cNvPr>
          <p:cNvSpPr/>
          <p:nvPr/>
        </p:nvSpPr>
        <p:spPr>
          <a:xfrm>
            <a:off x="4410921" y="2701822"/>
            <a:ext cx="3370157" cy="230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r>
              <a:rPr lang="ru-RU" sz="4000" b="1" u="sng" dirty="0"/>
              <a:t>ДЫХАНИЕ</a:t>
            </a:r>
          </a:p>
          <a:p>
            <a:pPr algn="ctr"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40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40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4000" b="1" u="sng" dirty="0">
                <a:solidFill>
                  <a:schemeClr val="tx1">
                    <a:lumMod val="50000"/>
                  </a:schemeClr>
                </a:solidFill>
              </a:rPr>
              <a:t>КАШЕЛЬ</a:t>
            </a:r>
          </a:p>
          <a:p>
            <a:pPr algn="ctr"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40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endParaRPr lang="ru-RU" sz="40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4000" b="1" u="sng" dirty="0">
                <a:solidFill>
                  <a:schemeClr val="tx1">
                    <a:lumMod val="50000"/>
                  </a:schemeClr>
                </a:solidFill>
              </a:rPr>
              <a:t>РЕЧЬ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22E2DD7-1DE0-467F-9872-8CB90FFDCEF4}"/>
              </a:ext>
            </a:extLst>
          </p:cNvPr>
          <p:cNvSpPr/>
          <p:nvPr/>
        </p:nvSpPr>
        <p:spPr>
          <a:xfrm>
            <a:off x="8061894" y="1673372"/>
            <a:ext cx="2551570" cy="531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r>
              <a:rPr lang="ru-RU" sz="4800" b="1" i="1" dirty="0">
                <a:solidFill>
                  <a:srgbClr val="002060"/>
                </a:solidFill>
              </a:rPr>
              <a:t>ПОЛНАЯ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E6DC2F9-F141-44E9-92E8-18CCF391C2DA}"/>
              </a:ext>
            </a:extLst>
          </p:cNvPr>
          <p:cNvSpPr/>
          <p:nvPr/>
        </p:nvSpPr>
        <p:spPr>
          <a:xfrm>
            <a:off x="904716" y="1656038"/>
            <a:ext cx="3576733" cy="495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buClr>
                <a:srgbClr val="C00000"/>
              </a:buClr>
              <a:buSzPct val="120000"/>
              <a:defRPr/>
            </a:pPr>
            <a:r>
              <a:rPr lang="ru-RU" sz="2400" dirty="0"/>
              <a:t> </a:t>
            </a:r>
            <a:r>
              <a:rPr lang="ru-RU" sz="4400" b="1" i="1" dirty="0">
                <a:solidFill>
                  <a:srgbClr val="002060"/>
                </a:solidFill>
              </a:rPr>
              <a:t>ЧАСТИЧНАЯ</a:t>
            </a:r>
          </a:p>
        </p:txBody>
      </p:sp>
      <p:sp>
        <p:nvSpPr>
          <p:cNvPr id="28" name="Фигура, имеющая форму буквы L 27">
            <a:extLst>
              <a:ext uri="{FF2B5EF4-FFF2-40B4-BE49-F238E27FC236}">
                <a16:creationId xmlns:a16="http://schemas.microsoft.com/office/drawing/2014/main" id="{5CEDBE93-D3AE-46F1-8EF5-596BE71C4E42}"/>
              </a:ext>
            </a:extLst>
          </p:cNvPr>
          <p:cNvSpPr/>
          <p:nvPr/>
        </p:nvSpPr>
        <p:spPr>
          <a:xfrm rot="18829878">
            <a:off x="3108632" y="3622344"/>
            <a:ext cx="455852" cy="220731"/>
          </a:xfrm>
          <a:prstGeom prst="corne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Фигура, имеющая форму буквы L 28">
            <a:extLst>
              <a:ext uri="{FF2B5EF4-FFF2-40B4-BE49-F238E27FC236}">
                <a16:creationId xmlns:a16="http://schemas.microsoft.com/office/drawing/2014/main" id="{768492F4-D2DC-4F65-AE2E-83ECEE8D8E4B}"/>
              </a:ext>
            </a:extLst>
          </p:cNvPr>
          <p:cNvSpPr/>
          <p:nvPr/>
        </p:nvSpPr>
        <p:spPr>
          <a:xfrm rot="18829878">
            <a:off x="3108633" y="4524356"/>
            <a:ext cx="455852" cy="220731"/>
          </a:xfrm>
          <a:prstGeom prst="corne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>
            <a:extLst>
              <a:ext uri="{FF2B5EF4-FFF2-40B4-BE49-F238E27FC236}">
                <a16:creationId xmlns:a16="http://schemas.microsoft.com/office/drawing/2014/main" id="{4301F3BC-60DD-437D-81A7-C94837DECEE7}"/>
              </a:ext>
            </a:extLst>
          </p:cNvPr>
          <p:cNvSpPr/>
          <p:nvPr/>
        </p:nvSpPr>
        <p:spPr>
          <a:xfrm rot="18829878">
            <a:off x="3108634" y="2812972"/>
            <a:ext cx="455852" cy="220731"/>
          </a:xfrm>
          <a:prstGeom prst="corne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CE8876E-7CD3-4D6D-96B6-0ACF2AFBC193}"/>
              </a:ext>
            </a:extLst>
          </p:cNvPr>
          <p:cNvSpPr/>
          <p:nvPr/>
        </p:nvSpPr>
        <p:spPr>
          <a:xfrm>
            <a:off x="8755820" y="2781280"/>
            <a:ext cx="616775" cy="2256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2D591DC-BFC5-48B5-BCB8-88E3839E1CD0}"/>
              </a:ext>
            </a:extLst>
          </p:cNvPr>
          <p:cNvSpPr/>
          <p:nvPr/>
        </p:nvSpPr>
        <p:spPr>
          <a:xfrm>
            <a:off x="8755819" y="3606449"/>
            <a:ext cx="616775" cy="2256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7313F78-28C1-4C56-8C0A-F4589CAD07CE}"/>
              </a:ext>
            </a:extLst>
          </p:cNvPr>
          <p:cNvSpPr/>
          <p:nvPr/>
        </p:nvSpPr>
        <p:spPr>
          <a:xfrm>
            <a:off x="8755819" y="4537899"/>
            <a:ext cx="616775" cy="2256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66B0ED-AE4B-486E-B1E2-043973D619EB}"/>
              </a:ext>
            </a:extLst>
          </p:cNvPr>
          <p:cNvSpPr/>
          <p:nvPr/>
        </p:nvSpPr>
        <p:spPr>
          <a:xfrm>
            <a:off x="329720" y="4969007"/>
            <a:ext cx="4591196" cy="11999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ПП: побуждать кашлять</a:t>
            </a:r>
          </a:p>
          <a:p>
            <a:pPr algn="ctr"/>
            <a:r>
              <a:rPr lang="ru-RU" sz="3200" b="1" dirty="0"/>
              <a:t>следить за состоянием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E21331C-4F0B-4ED9-92A3-19D5A498770A}"/>
              </a:ext>
            </a:extLst>
          </p:cNvPr>
          <p:cNvSpPr/>
          <p:nvPr/>
        </p:nvSpPr>
        <p:spPr>
          <a:xfrm>
            <a:off x="6686551" y="4875576"/>
            <a:ext cx="5238279" cy="1294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/>
              <a:t>ПП: </a:t>
            </a:r>
            <a:r>
              <a:rPr lang="ru-RU" sz="2800" b="1" dirty="0"/>
              <a:t>5 хлопков по спине</a:t>
            </a:r>
          </a:p>
          <a:p>
            <a:pPr algn="ctr"/>
            <a:r>
              <a:rPr lang="ru-RU" sz="2800" b="1" dirty="0"/>
              <a:t>     5 надавливаний на живот</a:t>
            </a:r>
          </a:p>
          <a:p>
            <a:pPr algn="ctr"/>
            <a:r>
              <a:rPr lang="ru-RU" sz="2800" b="1" dirty="0"/>
              <a:t>     Нет сознания- начать СЛР!</a:t>
            </a:r>
          </a:p>
        </p:txBody>
      </p:sp>
      <p:sp>
        <p:nvSpPr>
          <p:cNvPr id="4" name="Стрелка: изогнутая вверх 3">
            <a:extLst>
              <a:ext uri="{FF2B5EF4-FFF2-40B4-BE49-F238E27FC236}">
                <a16:creationId xmlns:a16="http://schemas.microsoft.com/office/drawing/2014/main" id="{F92C017A-9409-4547-84CC-5A5F7E7A6906}"/>
              </a:ext>
            </a:extLst>
          </p:cNvPr>
          <p:cNvSpPr/>
          <p:nvPr/>
        </p:nvSpPr>
        <p:spPr>
          <a:xfrm rot="15769026">
            <a:off x="11461994" y="5139248"/>
            <a:ext cx="497548" cy="262049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9EAEE-A72A-425C-BE00-483C114F413A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2113415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435B96-1FA1-4148-8FA6-458D46702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0"/>
          <a:stretch/>
        </p:blipFill>
        <p:spPr>
          <a:xfrm>
            <a:off x="238170" y="1906890"/>
            <a:ext cx="5806260" cy="44218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F039F7-A915-4DD8-A179-C76FFFA93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36"/>
          <a:stretch/>
        </p:blipFill>
        <p:spPr>
          <a:xfrm>
            <a:off x="5347787" y="2001909"/>
            <a:ext cx="6631115" cy="4755909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Непроходимость дыхательных путей</a:t>
            </a:r>
            <a:endParaRPr lang="en-US" alt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899985" y="1098856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5589467" y="1456603"/>
            <a:ext cx="5427213" cy="1090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b="1" i="1" dirty="0"/>
              <a:t>Надавливания на живот </a:t>
            </a:r>
          </a:p>
          <a:p>
            <a:pPr marL="0" indent="0" algn="ctr">
              <a:buNone/>
              <a:defRPr/>
            </a:pPr>
            <a:r>
              <a:rPr lang="ru-RU" b="1" i="1" dirty="0"/>
              <a:t>(прием </a:t>
            </a:r>
            <a:r>
              <a:rPr lang="ru-RU" b="1" i="1" dirty="0" err="1"/>
              <a:t>Геймлиха</a:t>
            </a:r>
            <a:r>
              <a:rPr lang="ru-RU" b="1" i="1" dirty="0"/>
              <a:t>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829EAEE-A72A-425C-BE00-483C114F413A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BC6C7265-D8D3-42D4-A0E7-5CE52B96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1475123"/>
            <a:ext cx="4539035" cy="586944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+mn-lt"/>
              </a:rPr>
              <a:t>Удары между лопатками</a:t>
            </a:r>
          </a:p>
        </p:txBody>
      </p:sp>
    </p:spTree>
    <p:extLst>
      <p:ext uri="{BB962C8B-B14F-4D97-AF65-F5344CB8AC3E}">
        <p14:creationId xmlns:p14="http://schemas.microsoft.com/office/powerpoint/2010/main" val="2665393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3D91F8-B3E0-4392-9C20-4443472E2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7" y="2092403"/>
            <a:ext cx="4296210" cy="4294116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6D9189-DBD1-4461-BE42-CEF36EC4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865" y="352972"/>
            <a:ext cx="855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Непроходимость дыхательных путей</a:t>
            </a:r>
            <a:endParaRPr lang="en-US" alt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712EA6-77BC-4742-B566-C566640A0392}"/>
              </a:ext>
            </a:extLst>
          </p:cNvPr>
          <p:cNvCxnSpPr>
            <a:cxnSpLocks/>
          </p:cNvCxnSpPr>
          <p:nvPr/>
        </p:nvCxnSpPr>
        <p:spPr>
          <a:xfrm>
            <a:off x="1899985" y="1098856"/>
            <a:ext cx="83920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11">
            <a:extLst>
              <a:ext uri="{FF2B5EF4-FFF2-40B4-BE49-F238E27FC236}">
                <a16:creationId xmlns:a16="http://schemas.microsoft.com/office/drawing/2014/main" id="{112E8050-2AFC-41A4-BF4C-6A62EE893402}"/>
              </a:ext>
            </a:extLst>
          </p:cNvPr>
          <p:cNvSpPr txBox="1">
            <a:spLocks/>
          </p:cNvSpPr>
          <p:nvPr/>
        </p:nvSpPr>
        <p:spPr>
          <a:xfrm>
            <a:off x="5589467" y="1456603"/>
            <a:ext cx="5427213" cy="1090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b="1" i="1" dirty="0"/>
              <a:t>Самопомощь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FD4BD3-C6D0-4938-8FA9-0B505605F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BFE073-C47C-4C61-BF36-1C1A9F3AC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782770" y="221217"/>
            <a:ext cx="1142060" cy="10952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829EAEE-A72A-425C-BE00-483C114F413A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BC6C7265-D8D3-42D4-A0E7-5CE52B96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74" y="1232282"/>
            <a:ext cx="5175121" cy="925175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latin typeface="+mn-lt"/>
              </a:rPr>
              <a:t>Помощь тучным и беременным:</a:t>
            </a:r>
            <a:br>
              <a:rPr lang="ru-RU" sz="2800" b="1" i="1" dirty="0">
                <a:latin typeface="+mn-lt"/>
              </a:rPr>
            </a:br>
            <a:r>
              <a:rPr lang="ru-RU" sz="2800" b="1" i="1" dirty="0">
                <a:latin typeface="+mn-lt"/>
              </a:rPr>
              <a:t>надавливания на грудную клетку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0E21BF8-8024-440D-AF9E-105154ACF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559728-E64E-4E33-8D06-745D4AAA5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58" y="2001909"/>
            <a:ext cx="5709169" cy="43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2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B318DD-1646-4488-BD22-056FDCE3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4870" y="4971722"/>
            <a:ext cx="7215186" cy="1261884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</a:rPr>
              <a:t>Уровень первой помощи не предполагает использования каких-либо лекарств,  специальных медицинских инструментов или оборудования</a:t>
            </a:r>
            <a:r>
              <a:rPr lang="ru-RU" b="1" dirty="0">
                <a:solidFill>
                  <a:srgbClr val="C00000"/>
                </a:solidFill>
                <a:latin typeface="Arial" charset="0"/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A57E6F-D909-40CC-989C-8B4EC73E9F67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B881ADD-82FB-4AD2-89E0-1A41CD475796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9F9E7D2-A90F-4E27-AA7A-9ED325E6D02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44E01D1-637D-44C4-912B-E9397EB54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473496" y="359522"/>
            <a:ext cx="1142060" cy="1095253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D925B84E-5787-4509-9DAF-D7E835C7D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9053" y="221433"/>
            <a:ext cx="7763266" cy="90329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ПЕРВАЯ ПОМОЩЬ?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11FB638-D83F-4220-B45D-AAA150687500}"/>
              </a:ext>
            </a:extLst>
          </p:cNvPr>
          <p:cNvCxnSpPr>
            <a:cxnSpLocks/>
          </p:cNvCxnSpPr>
          <p:nvPr/>
        </p:nvCxnSpPr>
        <p:spPr>
          <a:xfrm>
            <a:off x="1777500" y="1124731"/>
            <a:ext cx="82878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89C95FF-B85A-41C5-B0EB-55871F1DFF21}"/>
              </a:ext>
            </a:extLst>
          </p:cNvPr>
          <p:cNvSpPr/>
          <p:nvPr/>
        </p:nvSpPr>
        <p:spPr>
          <a:xfrm>
            <a:off x="506729" y="1445463"/>
            <a:ext cx="7809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-комплекс простейших мероприятий, направленных  на устранение угрозы жизни пострадавшего, облегчение страданий, предупреждение дальнейших повреждений и  возможных осложнений.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E0FC7A-7F60-4736-AE39-E6CF517F4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210" y="4688525"/>
            <a:ext cx="1569660" cy="1569660"/>
          </a:xfrm>
          <a:prstGeom prst="rect">
            <a:avLst/>
          </a:prstGeom>
        </p:spPr>
      </p:pic>
      <p:pic>
        <p:nvPicPr>
          <p:cNvPr id="15" name="Picture 50">
            <a:extLst>
              <a:ext uri="{FF2B5EF4-FFF2-40B4-BE49-F238E27FC236}">
                <a16:creationId xmlns:a16="http://schemas.microsoft.com/office/drawing/2014/main" id="{35FD61F2-ED7C-4DC9-A523-F03134AAC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43"/>
          <a:stretch>
            <a:fillRect/>
          </a:stretch>
        </p:blipFill>
        <p:spPr bwMode="auto">
          <a:xfrm>
            <a:off x="8918674" y="2072391"/>
            <a:ext cx="955675" cy="158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http://zaholovok.com.ua/sites/default/files/shvydka_0.png">
            <a:extLst>
              <a:ext uri="{FF2B5EF4-FFF2-40B4-BE49-F238E27FC236}">
                <a16:creationId xmlns:a16="http://schemas.microsoft.com/office/drawing/2014/main" id="{12318E3B-DDA3-4514-BE0E-73C37F4A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4530" b="8282"/>
          <a:stretch>
            <a:fillRect/>
          </a:stretch>
        </p:blipFill>
        <p:spPr bwMode="auto">
          <a:xfrm>
            <a:off x="9698886" y="2844689"/>
            <a:ext cx="1996172" cy="13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32B59E-48D5-48BB-BD7A-85A4FAAE9A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1017" y="194857"/>
            <a:ext cx="1016859" cy="1029976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F5DE61B-9B4C-49C1-9750-0B1E5E5152CD}"/>
              </a:ext>
            </a:extLst>
          </p:cNvPr>
          <p:cNvCxnSpPr>
            <a:cxnSpLocks/>
          </p:cNvCxnSpPr>
          <p:nvPr/>
        </p:nvCxnSpPr>
        <p:spPr>
          <a:xfrm>
            <a:off x="168812" y="6692348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F040C1-A269-459A-A77F-D0C5AF8DFF05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166D06-8B64-4A81-A759-44E49ABD50CB}"/>
              </a:ext>
            </a:extLst>
          </p:cNvPr>
          <p:cNvSpPr/>
          <p:nvPr/>
        </p:nvSpPr>
        <p:spPr>
          <a:xfrm>
            <a:off x="427189" y="3272473"/>
            <a:ext cx="963815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может оказывать первую помощь?</a:t>
            </a:r>
          </a:p>
          <a:p>
            <a:r>
              <a:rPr lang="ru-RU" sz="2400" dirty="0"/>
              <a:t>-любой человек независимо от возраста, пола, образования, владеющий навыками оказания первой помощи.</a:t>
            </a:r>
          </a:p>
        </p:txBody>
      </p:sp>
    </p:spTree>
    <p:extLst>
      <p:ext uri="{BB962C8B-B14F-4D97-AF65-F5344CB8AC3E}">
        <p14:creationId xmlns:p14="http://schemas.microsoft.com/office/powerpoint/2010/main" val="39685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230" y="285601"/>
            <a:ext cx="9144000" cy="826870"/>
          </a:xfrm>
        </p:spPr>
        <p:txBody>
          <a:bodyPr rtlCol="0"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крови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83091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4AE68-7966-48A3-97E9-7F8B82FFFD5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CE7D0C-E8BC-4A90-A61A-06664E07F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4" t="13006" r="40560" b="36271"/>
          <a:stretch/>
        </p:blipFill>
        <p:spPr>
          <a:xfrm>
            <a:off x="639215" y="1751504"/>
            <a:ext cx="5461676" cy="399598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84F801-1B5C-433F-93ED-A0339E54A2AB}"/>
              </a:ext>
            </a:extLst>
          </p:cNvPr>
          <p:cNvSpPr/>
          <p:nvPr/>
        </p:nvSpPr>
        <p:spPr>
          <a:xfrm>
            <a:off x="5886450" y="1236079"/>
            <a:ext cx="61367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Защитная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cs typeface="Arial" charset="0"/>
              </a:rPr>
              <a:t>обеспечивает защиту организма от бактерий, вирусов и генетически чужеродных клеток 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ядовитых </a:t>
            </a:r>
            <a:r>
              <a:rPr lang="ru-RU" sz="2400" dirty="0">
                <a:cs typeface="Arial" charset="0"/>
              </a:rPr>
              <a:t>веществ.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Терморегуляция - </a:t>
            </a:r>
            <a:r>
              <a:rPr lang="ru-RU" sz="2400" dirty="0">
                <a:cs typeface="Arial" charset="0"/>
              </a:rPr>
              <a:t>перенос тепла и его перераспределение в организме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Транспортная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- </a:t>
            </a:r>
            <a:r>
              <a:rPr lang="ru-RU" sz="2400" dirty="0"/>
              <a:t>п</a:t>
            </a:r>
            <a:r>
              <a:rPr lang="ru-RU" sz="2400" dirty="0">
                <a:cs typeface="Arial" charset="0"/>
              </a:rPr>
              <a:t>еренос  кислорода, углекислого газа, питательных веществ и </a:t>
            </a:r>
            <a:r>
              <a:rPr lang="ru-RU" sz="2400" dirty="0"/>
              <a:t> удаление продуктов обмена веществ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ru-RU" sz="2400" dirty="0"/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i="1" kern="0" dirty="0">
                <a:solidFill>
                  <a:srgbClr val="FF0000"/>
                </a:solidFill>
                <a:latin typeface="Arial"/>
              </a:rPr>
              <a:t>Смертельная кровопотеря:  30% (1,5л.) объема циркулирующей крови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7514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78" y="285808"/>
            <a:ext cx="9144000" cy="826870"/>
          </a:xfrm>
        </p:spPr>
        <p:txBody>
          <a:bodyPr rtlCol="0"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кровотечений: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77026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72CFF0-A3FB-47E4-B143-453658B0FDEA}"/>
              </a:ext>
            </a:extLst>
          </p:cNvPr>
          <p:cNvSpPr/>
          <p:nvPr/>
        </p:nvSpPr>
        <p:spPr>
          <a:xfrm>
            <a:off x="402147" y="1413870"/>
            <a:ext cx="3500434" cy="6547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ВНУТРЕННЕЕ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2C2D52-8999-4BB6-A742-C93050BF3F69}"/>
              </a:ext>
            </a:extLst>
          </p:cNvPr>
          <p:cNvSpPr/>
          <p:nvPr/>
        </p:nvSpPr>
        <p:spPr>
          <a:xfrm>
            <a:off x="6782321" y="1424678"/>
            <a:ext cx="3500434" cy="6547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НАРУЖНОЕ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79ED41-1E2B-47AF-9FF4-FBC0195FF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33" y="2511755"/>
            <a:ext cx="3500434" cy="298604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FC54E4A-B54D-4AF4-ADB7-E459938D7BEB}"/>
              </a:ext>
            </a:extLst>
          </p:cNvPr>
          <p:cNvSpPr/>
          <p:nvPr/>
        </p:nvSpPr>
        <p:spPr>
          <a:xfrm>
            <a:off x="9091973" y="2206507"/>
            <a:ext cx="2558785" cy="522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СИЛЬНОЕ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568A1F6-8541-4701-B453-715270F1D22F}"/>
              </a:ext>
            </a:extLst>
          </p:cNvPr>
          <p:cNvSpPr/>
          <p:nvPr/>
        </p:nvSpPr>
        <p:spPr>
          <a:xfrm>
            <a:off x="5108557" y="2254362"/>
            <a:ext cx="2341594" cy="5220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СЛАБОЕ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917028E-A896-4537-9CFC-60EDE231C4A5}"/>
              </a:ext>
            </a:extLst>
          </p:cNvPr>
          <p:cNvSpPr/>
          <p:nvPr/>
        </p:nvSpPr>
        <p:spPr>
          <a:xfrm>
            <a:off x="5331058" y="4367666"/>
            <a:ext cx="2341593" cy="5220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НОСОВОЕ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89B0F38-A3F7-4B70-AFE7-35CE3DE0A53E}"/>
              </a:ext>
            </a:extLst>
          </p:cNvPr>
          <p:cNvSpPr/>
          <p:nvPr/>
        </p:nvSpPr>
        <p:spPr>
          <a:xfrm>
            <a:off x="8445997" y="4362806"/>
            <a:ext cx="3112203" cy="6318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b="1" dirty="0"/>
              <a:t>Травматическая</a:t>
            </a:r>
            <a:r>
              <a:rPr lang="ru-RU" sz="2400" b="1" dirty="0"/>
              <a:t> </a:t>
            </a:r>
            <a:r>
              <a:rPr lang="ru-RU" sz="2300" b="1" dirty="0"/>
              <a:t>ампутация конечности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38902F-278E-4E06-AB35-BE6DE9353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279" y="2800628"/>
            <a:ext cx="2558787" cy="15442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7D6C84-AA60-41EA-AE1D-F598482B6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482" y="4872742"/>
            <a:ext cx="2368032" cy="181380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785F3-1453-47EF-A6AA-145DD739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57" y="2774684"/>
            <a:ext cx="2341593" cy="15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E04AB77-8EA9-4824-8622-F2C211529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5" t="29049" r="15931" b="14238"/>
          <a:stretch/>
        </p:blipFill>
        <p:spPr bwMode="auto">
          <a:xfrm rot="5400000">
            <a:off x="9159247" y="4281426"/>
            <a:ext cx="1685697" cy="31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02C8CA13-3AB4-44D8-8088-5731D31965FF}"/>
              </a:ext>
            </a:extLst>
          </p:cNvPr>
          <p:cNvSpPr/>
          <p:nvPr/>
        </p:nvSpPr>
        <p:spPr>
          <a:xfrm rot="1275044">
            <a:off x="6005236" y="1213683"/>
            <a:ext cx="789738" cy="28340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FF922753-B906-4F04-8AA5-9EA77D900A51}"/>
              </a:ext>
            </a:extLst>
          </p:cNvPr>
          <p:cNvSpPr/>
          <p:nvPr/>
        </p:nvSpPr>
        <p:spPr>
          <a:xfrm rot="9574106">
            <a:off x="3916069" y="1211629"/>
            <a:ext cx="820689" cy="31999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C1A9E532-43AB-435C-9A6C-A3ACF3472E6B}"/>
              </a:ext>
            </a:extLst>
          </p:cNvPr>
          <p:cNvCxnSpPr>
            <a:endCxn id="18" idx="1"/>
          </p:cNvCxnSpPr>
          <p:nvPr/>
        </p:nvCxnSpPr>
        <p:spPr>
          <a:xfrm>
            <a:off x="8601075" y="2254362"/>
            <a:ext cx="490898" cy="213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8BDF4909-BAD1-455E-AAB4-798B239BAB95}"/>
              </a:ext>
            </a:extLst>
          </p:cNvPr>
          <p:cNvCxnSpPr/>
          <p:nvPr/>
        </p:nvCxnSpPr>
        <p:spPr>
          <a:xfrm flipH="1">
            <a:off x="7558088" y="2254362"/>
            <a:ext cx="500062" cy="257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48CA636-A4A2-4854-87A6-8D54E77CA33E}"/>
              </a:ext>
            </a:extLst>
          </p:cNvPr>
          <p:cNvCxnSpPr/>
          <p:nvPr/>
        </p:nvCxnSpPr>
        <p:spPr>
          <a:xfrm>
            <a:off x="8444584" y="2413993"/>
            <a:ext cx="328613" cy="1817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A1E47F3-42B5-4530-BF50-0F6838C9B2DD}"/>
              </a:ext>
            </a:extLst>
          </p:cNvPr>
          <p:cNvCxnSpPr/>
          <p:nvPr/>
        </p:nvCxnSpPr>
        <p:spPr>
          <a:xfrm flipH="1">
            <a:off x="7686741" y="2413993"/>
            <a:ext cx="442912" cy="1773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185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230" y="285601"/>
            <a:ext cx="9144000" cy="826870"/>
          </a:xfrm>
        </p:spPr>
        <p:txBody>
          <a:bodyPr rtlCol="0"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кровотечение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83091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4AE68-7966-48A3-97E9-7F8B82FFFD5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9172B4-BC55-4118-AD30-AF758BE989BA}"/>
              </a:ext>
            </a:extLst>
          </p:cNvPr>
          <p:cNvSpPr/>
          <p:nvPr/>
        </p:nvSpPr>
        <p:spPr>
          <a:xfrm>
            <a:off x="318057" y="1142878"/>
            <a:ext cx="11873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u="sng" dirty="0"/>
              <a:t>Причины: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/>
              <a:t>тупые травмы грудной клетки, живота, сопровождающихся повреждением внутренних органов - легких, печени, селезенки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/>
              <a:t> п</a:t>
            </a:r>
            <a:r>
              <a:rPr lang="ru-RU" dirty="0"/>
              <a:t>роникающее ранение живота, поясницы, переломы ребер,  колото-ножевые или огнестрельные повреждения. </a:t>
            </a:r>
          </a:p>
          <a:p>
            <a:pPr lvl="0" algn="r">
              <a:buClr>
                <a:srgbClr val="FF0000"/>
              </a:buClr>
              <a:defRPr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7967B3-52D4-46A6-A0F3-8B801E2C82AE}"/>
              </a:ext>
            </a:extLst>
          </p:cNvPr>
          <p:cNvSpPr/>
          <p:nvPr/>
        </p:nvSpPr>
        <p:spPr>
          <a:xfrm>
            <a:off x="4729163" y="2407886"/>
            <a:ext cx="7256442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0000"/>
              </a:buClr>
              <a:defRPr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800" b="1" i="1" u="sng" dirty="0"/>
              <a:t>Признаки:</a:t>
            </a:r>
          </a:p>
          <a:p>
            <a:pPr lvl="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/>
              <a:t>Общая слабость и сонливость;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Мягкие ткани болезненны, опухшие или твердые на ощупь. 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Головокружение и обморочное состояние;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Немотивированное снижение артериального давления; 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Учащенный слабый пульс;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Бледная кожа, прохладная или влажная на ощупь; 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Образование синяка в области травмы;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Тошнота и рвота (рвота кровью или коричневой массой);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Чувство неутолимой жажды;</a:t>
            </a:r>
          </a:p>
          <a:p>
            <a:pPr lvl="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  Жидкий кровянистый или густой черный кал.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65B7D7-2B79-4E38-9757-4941457CF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09" y="2851471"/>
            <a:ext cx="3942243" cy="290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95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39" y="285601"/>
            <a:ext cx="9944391" cy="82687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кровотечение: </a:t>
            </a:r>
            <a:b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83091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4AE68-7966-48A3-97E9-7F8B82FFFD5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7967B3-52D4-46A6-A0F3-8B801E2C82AE}"/>
              </a:ext>
            </a:extLst>
          </p:cNvPr>
          <p:cNvSpPr/>
          <p:nvPr/>
        </p:nvSpPr>
        <p:spPr>
          <a:xfrm>
            <a:off x="5889605" y="24078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FF0000"/>
              </a:buClr>
              <a:defRPr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65D83A-B796-4300-A086-39D9A34F18AB}"/>
              </a:ext>
            </a:extLst>
          </p:cNvPr>
          <p:cNvSpPr/>
          <p:nvPr/>
        </p:nvSpPr>
        <p:spPr>
          <a:xfrm>
            <a:off x="2092162" y="754213"/>
            <a:ext cx="9143999" cy="318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endParaRPr lang="ru-RU" sz="2800" b="1" dirty="0">
              <a:solidFill>
                <a:srgbClr val="C00000"/>
              </a:solidFill>
            </a:endParaRP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  вызвать «скорую помощь»;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«ГОЛОД, ХОЛОД и ПОКОЙ»: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ru-RU" sz="2400" dirty="0"/>
              <a:t>     -Не давать пить и есть;</a:t>
            </a:r>
          </a:p>
          <a:p>
            <a:pPr>
              <a:spcBef>
                <a:spcPct val="20000"/>
              </a:spcBef>
              <a:buClr>
                <a:srgbClr val="C00000"/>
              </a:buClr>
              <a:defRPr/>
            </a:pPr>
            <a:r>
              <a:rPr lang="ru-RU" sz="2400" dirty="0"/>
              <a:t>     -на болезненную область положить  холод(через ткань!);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ru-RU" sz="2400" dirty="0"/>
              <a:t>     -обеспечить покой, удобное положение;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тепло укрыть.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4C51A0-C7F5-47F0-B971-497B24E81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86" r="1792"/>
          <a:stretch/>
        </p:blipFill>
        <p:spPr>
          <a:xfrm>
            <a:off x="1840040" y="3536729"/>
            <a:ext cx="8259798" cy="27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03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230" y="285601"/>
            <a:ext cx="9144000" cy="826870"/>
          </a:xfrm>
        </p:spPr>
        <p:txBody>
          <a:bodyPr rtlCol="0"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Наружное кровотечение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83091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4AE68-7966-48A3-97E9-7F8B82FFFD5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7967B3-52D4-46A6-A0F3-8B801E2C82AE}"/>
              </a:ext>
            </a:extLst>
          </p:cNvPr>
          <p:cNvSpPr/>
          <p:nvPr/>
        </p:nvSpPr>
        <p:spPr>
          <a:xfrm>
            <a:off x="5889605" y="24078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FF0000"/>
              </a:buClr>
              <a:defRPr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65D83A-B796-4300-A086-39D9A34F18AB}"/>
              </a:ext>
            </a:extLst>
          </p:cNvPr>
          <p:cNvSpPr/>
          <p:nvPr/>
        </p:nvSpPr>
        <p:spPr>
          <a:xfrm>
            <a:off x="551028" y="1169096"/>
            <a:ext cx="10807533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800" b="1" i="1" u="sng" dirty="0"/>
              <a:t>Причины: </a:t>
            </a:r>
            <a:r>
              <a:rPr lang="ru-RU" sz="2400" dirty="0"/>
              <a:t>повреждение кожи, 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dirty="0"/>
              <a:t>кровеносных сосудов и мягких тканей.</a:t>
            </a:r>
          </a:p>
          <a:p>
            <a:pPr lvl="0">
              <a:spcBef>
                <a:spcPct val="20000"/>
              </a:spcBef>
              <a:defRPr/>
            </a:pP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u="sng" dirty="0">
                <a:cs typeface="Arial" panose="020B0604020202020204" pitchFamily="34" charset="0"/>
              </a:rPr>
              <a:t>Способы остановки кровотечения: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Прямое давление на рану.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Наложение давящей повязки.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endParaRPr lang="ru-RU" sz="2800" b="1" dirty="0">
              <a:solidFill>
                <a:srgbClr val="C00000"/>
              </a:solidFill>
            </a:endParaRPr>
          </a:p>
          <a:p>
            <a:pPr lvl="0">
              <a:spcBef>
                <a:spcPct val="20000"/>
              </a:spcBef>
              <a:defRPr/>
            </a:pPr>
            <a:b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6" name="Picture 2" descr="C:\Users\пользователь\Pictures\Первая помощь\Кровотечение\627450.jpg">
            <a:extLst>
              <a:ext uri="{FF2B5EF4-FFF2-40B4-BE49-F238E27FC236}">
                <a16:creationId xmlns:a16="http://schemas.microsoft.com/office/drawing/2014/main" id="{56DEF129-E88B-4D5A-AE1B-1B204EA96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0"/>
          <a:stretch>
            <a:fillRect/>
          </a:stretch>
        </p:blipFill>
        <p:spPr bwMode="auto">
          <a:xfrm>
            <a:off x="2905354" y="3868761"/>
            <a:ext cx="3763795" cy="246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B94AEAA-828E-4CF2-9E9F-5C02E7435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30" y="1244038"/>
            <a:ext cx="3850134" cy="51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77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6CB0F31-CD42-4A85-8C5E-D62140162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91" y="787070"/>
            <a:ext cx="7410765" cy="60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230" y="285601"/>
            <a:ext cx="9144000" cy="826870"/>
          </a:xfrm>
        </p:spPr>
        <p:txBody>
          <a:bodyPr rtlCol="0"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ровотечение из носа</a:t>
            </a:r>
            <a:endParaRPr lang="ru-RU" alt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83091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4AE68-7966-48A3-97E9-7F8B82FFFD5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7967B3-52D4-46A6-A0F3-8B801E2C82AE}"/>
              </a:ext>
            </a:extLst>
          </p:cNvPr>
          <p:cNvSpPr/>
          <p:nvPr/>
        </p:nvSpPr>
        <p:spPr>
          <a:xfrm>
            <a:off x="5889605" y="24078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FF0000"/>
              </a:buClr>
              <a:defRPr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65D83A-B796-4300-A086-39D9A34F18AB}"/>
              </a:ext>
            </a:extLst>
          </p:cNvPr>
          <p:cNvSpPr/>
          <p:nvPr/>
        </p:nvSpPr>
        <p:spPr>
          <a:xfrm>
            <a:off x="555591" y="1408676"/>
            <a:ext cx="10807533" cy="509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800" b="1" i="1" u="sng" dirty="0">
                <a:cs typeface="Arial" panose="020B0604020202020204" pitchFamily="34" charset="0"/>
              </a:rPr>
              <a:t>Остановка кровотечения: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Наклонить голову вперед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Прижать крылья носа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Если не останавливается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в течение10-15 минут-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обратиться за медицинской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помощью</a:t>
            </a:r>
          </a:p>
          <a:p>
            <a:pPr lvl="0">
              <a:spcBef>
                <a:spcPct val="20000"/>
              </a:spcBef>
              <a:defRPr/>
            </a:pPr>
            <a:endParaRPr lang="ru-RU" sz="2800" b="1" dirty="0">
              <a:solidFill>
                <a:srgbClr val="C00000"/>
              </a:solidFill>
            </a:endParaRPr>
          </a:p>
          <a:p>
            <a:pPr lvl="0">
              <a:spcBef>
                <a:spcPct val="20000"/>
              </a:spcBef>
              <a:defRPr/>
            </a:pPr>
            <a:b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27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096" y="340778"/>
            <a:ext cx="9144000" cy="826870"/>
          </a:xfrm>
        </p:spPr>
        <p:txBody>
          <a:bodyPr rtlCol="0"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Травматическая ампутация конечности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83091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4AE68-7966-48A3-97E9-7F8B82FFFD5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7967B3-52D4-46A6-A0F3-8B801E2C82AE}"/>
              </a:ext>
            </a:extLst>
          </p:cNvPr>
          <p:cNvSpPr/>
          <p:nvPr/>
        </p:nvSpPr>
        <p:spPr>
          <a:xfrm>
            <a:off x="5889605" y="24078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FF0000"/>
              </a:buClr>
              <a:defRPr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65D83A-B796-4300-A086-39D9A34F18AB}"/>
              </a:ext>
            </a:extLst>
          </p:cNvPr>
          <p:cNvSpPr/>
          <p:nvPr/>
        </p:nvSpPr>
        <p:spPr>
          <a:xfrm>
            <a:off x="728111" y="1337303"/>
            <a:ext cx="4602196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800" b="1" i="1" u="sng" dirty="0">
                <a:cs typeface="Arial" panose="020B0604020202020204" pitchFamily="34" charset="0"/>
              </a:rPr>
              <a:t>Остановка кровотечения:</a:t>
            </a:r>
          </a:p>
          <a:p>
            <a:pPr lvl="0">
              <a:spcBef>
                <a:spcPct val="20000"/>
              </a:spcBef>
              <a:defRPr/>
            </a:pPr>
            <a:endParaRPr lang="ru-RU" sz="2800" b="1" dirty="0">
              <a:solidFill>
                <a:srgbClr val="C00000"/>
              </a:solidFill>
            </a:endParaRPr>
          </a:p>
          <a:p>
            <a:pPr lvl="0">
              <a:spcBef>
                <a:spcPct val="20000"/>
              </a:spcBef>
              <a:defRPr/>
            </a:pPr>
            <a:b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CC6EBA-DAFE-431A-951A-4322798EE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331" y="1795669"/>
            <a:ext cx="4992718" cy="4016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6C8E2D-42BD-47B2-8EEE-9389D0FE4BBA}"/>
              </a:ext>
            </a:extLst>
          </p:cNvPr>
          <p:cNvSpPr/>
          <p:nvPr/>
        </p:nvSpPr>
        <p:spPr>
          <a:xfrm>
            <a:off x="7034214" y="1343277"/>
            <a:ext cx="5193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800" b="1" i="1" u="sng" dirty="0">
                <a:cs typeface="Arial" panose="020B0604020202020204" pitchFamily="34" charset="0"/>
              </a:rPr>
              <a:t>Сохранение конечности: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817B813-C147-4430-BE49-97AB4EAAB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r="19171"/>
          <a:stretch/>
        </p:blipFill>
        <p:spPr bwMode="auto">
          <a:xfrm>
            <a:off x="777731" y="2128098"/>
            <a:ext cx="4502956" cy="346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342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230" y="285601"/>
            <a:ext cx="9144000" cy="826870"/>
          </a:xfrm>
        </p:spPr>
        <p:txBody>
          <a:bodyPr rtlCol="0"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ШОК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83091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4AE68-7966-48A3-97E9-7F8B82FFFD5B}"/>
              </a:ext>
            </a:extLst>
          </p:cNvPr>
          <p:cNvSpPr txBox="1"/>
          <p:nvPr/>
        </p:nvSpPr>
        <p:spPr>
          <a:xfrm>
            <a:off x="218113" y="638460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A773F2-4294-45D8-BA58-A378D1CE801D}"/>
              </a:ext>
            </a:extLst>
          </p:cNvPr>
          <p:cNvSpPr/>
          <p:nvPr/>
        </p:nvSpPr>
        <p:spPr>
          <a:xfrm>
            <a:off x="568161" y="1273152"/>
            <a:ext cx="110825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cs typeface="Arial" charset="0"/>
              </a:rPr>
              <a:t>-Реакция организма на резкое падение кровяного давления. В результате потери жидкости организма уменьшается объём  циркулирующей крови, что снижает приток кислорода к жизненно важным органам.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cs typeface="Arial" charset="0"/>
              </a:rPr>
              <a:t>-Сердце начинает биться быстрее, чтобы ускорить циркуляцию крови, дыхание учащается.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cs typeface="Arial" charset="0"/>
              </a:rPr>
              <a:t>-Организм начинает снабжать кровью главным образом жизненно важные органы, такие как сердце, легкие и мозг в ущерб кровоснабжению других органов и тканей.</a:t>
            </a:r>
          </a:p>
        </p:txBody>
      </p:sp>
    </p:spTree>
    <p:extLst>
      <p:ext uri="{BB962C8B-B14F-4D97-AF65-F5344CB8AC3E}">
        <p14:creationId xmlns:p14="http://schemas.microsoft.com/office/powerpoint/2010/main" val="2694633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632771" y="266081"/>
            <a:ext cx="1017987" cy="97626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F787F52-A57C-4254-893E-87358BB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230" y="285601"/>
            <a:ext cx="9144000" cy="826870"/>
          </a:xfrm>
        </p:spPr>
        <p:txBody>
          <a:bodyPr rtlCol="0"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Противошоковые меры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DE7E68-061C-4D72-B60A-AB13B6E6056B}"/>
              </a:ext>
            </a:extLst>
          </p:cNvPr>
          <p:cNvCxnSpPr>
            <a:cxnSpLocks/>
          </p:cNvCxnSpPr>
          <p:nvPr/>
        </p:nvCxnSpPr>
        <p:spPr>
          <a:xfrm>
            <a:off x="1941443" y="1100908"/>
            <a:ext cx="83091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25346-E560-471B-8E0A-DF85FB8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4AE68-7966-48A3-97E9-7F8B82FFFD5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862C75-4D99-4382-9DE4-34A3338BE38A}"/>
              </a:ext>
            </a:extLst>
          </p:cNvPr>
          <p:cNvSpPr/>
          <p:nvPr/>
        </p:nvSpPr>
        <p:spPr>
          <a:xfrm>
            <a:off x="551029" y="1291855"/>
            <a:ext cx="11082583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 успокоить пострадавшего, если он в сознании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  согреть – одеяло, теплая одежда (даже летом человеку   холодно)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  предотвращать перегревание (заслонять от прямых солнечных лучей)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  уложить на спину и приподнять ноги (если в сознании и нет травм головы, шеи и  позвоночника)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  следить за сознанием и дыханием.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  не давать пострадавшему пить.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  устранить причину,</a:t>
            </a:r>
          </a:p>
          <a:p>
            <a:pPr lvl="0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ru-RU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 вызвавшую шок </a:t>
            </a:r>
            <a:r>
              <a:rPr lang="ru-RU" sz="2400" kern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(кровотечение)</a:t>
            </a:r>
            <a:endParaRPr lang="ru-RU" sz="2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AF9D83-08F1-4F38-A08A-36F0A1569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423" y="3200406"/>
            <a:ext cx="5955870" cy="32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BABCE-01B9-4F7B-92CF-783029BDB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973" y="1278026"/>
            <a:ext cx="10253865" cy="1418522"/>
          </a:xfrm>
        </p:spPr>
        <p:txBody>
          <a:bodyPr>
            <a:normAutofit/>
          </a:bodyPr>
          <a:lstStyle/>
          <a:p>
            <a:pPr algn="l"/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Федеральный закон № 323 от 21.11.2011г. </a:t>
            </a:r>
            <a:b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«Об основах охраны здоровья граждан в Российской Федерации» ст.31 Первая помощь</a:t>
            </a:r>
            <a:endParaRPr lang="ru-RU" sz="2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B318DD-1646-4488-BD22-056FDCE3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243" y="2738755"/>
            <a:ext cx="9803712" cy="1193685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Приказ Минздравсоцразвития России от 4.05.2012г. № 477н                                      «Об утверждении перечня состояний, при которых оказывается первая помощь, и перечня мероприятий по оказанию первой помощи»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ru-RU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A57E6F-D909-40CC-989C-8B4EC73E9F67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B881ADD-82FB-4AD2-89E0-1A41CD475796}"/>
              </a:ext>
            </a:extLst>
          </p:cNvPr>
          <p:cNvCxnSpPr>
            <a:cxnSpLocks/>
          </p:cNvCxnSpPr>
          <p:nvPr/>
        </p:nvCxnSpPr>
        <p:spPr>
          <a:xfrm flipH="1">
            <a:off x="11996928" y="119270"/>
            <a:ext cx="36046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9F9E7D2-A90F-4E27-AA7A-9ED325E6D02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44E01D1-637D-44C4-912B-E9397EB54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1002747" y="201156"/>
            <a:ext cx="994181" cy="9534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948B72-817D-40A0-85EC-C40690475782}"/>
              </a:ext>
            </a:extLst>
          </p:cNvPr>
          <p:cNvSpPr/>
          <p:nvPr/>
        </p:nvSpPr>
        <p:spPr>
          <a:xfrm>
            <a:off x="951243" y="3687498"/>
            <a:ext cx="102538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1. Отсутствие сознания.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2. Остановка дыхания и кровообращения.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3. Наружные кровотечения.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4. Инородные тела верхних дыхательных путей.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5. Травмы различных областей тела.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6. Ожоги, эффекты воздействия высоких температур, теплового излучения.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7. Отморожение и другие эффекты воздействия низких температур.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8. Отравления.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id="{7EF36CCE-20FB-4659-8379-9044DA367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669" y="2821865"/>
            <a:ext cx="421305" cy="421305"/>
          </a:xfrm>
          <a:prstGeom prst="rect">
            <a:avLst/>
          </a:prstGeom>
        </p:spPr>
      </p:pic>
      <p:pic>
        <p:nvPicPr>
          <p:cNvPr id="13" name="Рисунок 12" descr="Маркеры-галочки">
            <a:extLst>
              <a:ext uri="{FF2B5EF4-FFF2-40B4-BE49-F238E27FC236}">
                <a16:creationId xmlns:a16="http://schemas.microsoft.com/office/drawing/2014/main" id="{F40295B3-1074-4B43-9C94-84BB8740E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938" y="1552643"/>
            <a:ext cx="421305" cy="4213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9BCF41-7F5A-4431-BA0A-6C4A180D24FB}"/>
              </a:ext>
            </a:extLst>
          </p:cNvPr>
          <p:cNvSpPr txBox="1"/>
          <p:nvPr/>
        </p:nvSpPr>
        <p:spPr>
          <a:xfrm>
            <a:off x="1182534" y="559653"/>
            <a:ext cx="9912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АСПЕКТЫ ОКАЗАНИЯ ПЕРВОЙ ПОМОЩИ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E76BECA-C5FA-43A1-9601-78F38F8F50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60842" y="162885"/>
            <a:ext cx="1016859" cy="1029976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3330426-0C5D-4118-A654-3FDA763D972A}"/>
              </a:ext>
            </a:extLst>
          </p:cNvPr>
          <p:cNvCxnSpPr>
            <a:cxnSpLocks/>
          </p:cNvCxnSpPr>
          <p:nvPr/>
        </p:nvCxnSpPr>
        <p:spPr>
          <a:xfrm>
            <a:off x="132766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100FB-5528-2F89-EEF5-5D7D3229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336" y="365125"/>
            <a:ext cx="8550443" cy="1325563"/>
          </a:xfrm>
        </p:spPr>
        <p:txBody>
          <a:bodyPr>
            <a:noAutofit/>
          </a:bodyPr>
          <a:lstStyle/>
          <a:p>
            <a:pPr fontAlgn="base"/>
            <a:r>
              <a:rPr lang="ru-RU" sz="2000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МЗ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Рф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 ПРИКАЗ от 24 мая 2024 г. N 262н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«ОБ УТВЕРЖДЕНИИ ТРЕБОВАНИЙ К КОМПЛЕКТАЦИИ АПТЕЧКИ ДЛЯ ОКАЗАНИЯ РАБОТНИКАМИ ПЕРВОЙ ПОМОЩИ ПОСТРАДАВШИМ С ПРИМЕНЕНИЕМ МЕДИЦИНСКИХ ИЗДЕЛИЙ»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753E38-E32C-E0E1-217A-E0A65457F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1690688"/>
            <a:ext cx="11357810" cy="51673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600" u="sng" dirty="0"/>
              <a:t>В аптечку входит:</a:t>
            </a:r>
          </a:p>
          <a:p>
            <a:r>
              <a:rPr lang="ru-RU" dirty="0"/>
              <a:t>Маска медицинская нестерильная одноразовая (2 шт.)</a:t>
            </a:r>
          </a:p>
          <a:p>
            <a:r>
              <a:rPr lang="ru-RU" dirty="0"/>
              <a:t>Перчатки медицинские нестерильные, размером не менее M (2 пары)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Устройство для проведения искусственного дыхания "Рот-Устройство-Рот (2 шт.)</a:t>
            </a:r>
          </a:p>
          <a:p>
            <a:r>
              <a:rPr lang="ru-RU" dirty="0"/>
              <a:t>Жгут кровоостанавливающий для остановки артериального кровотечения (1 шт.)</a:t>
            </a:r>
          </a:p>
          <a:p>
            <a:r>
              <a:rPr lang="ru-RU" dirty="0"/>
              <a:t>Бинт марлевый медицинский размером не менее 5 м x 10 см или бинт фиксирующий эластичный нестерильный размером не менее 2 м x 10 см (4 шт.)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Бинт марлевый медицинский размером не менее 7 м x 14 см или бинт фиксирующий эластичный нестерильный размером не менее 2 м x 14 см ( 4 шт.)</a:t>
            </a:r>
            <a:endParaRPr lang="ru-RU" dirty="0"/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Салфетки медицинские стерильные размером не менее 16 x 13 см N 10 (2 упаковки)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Лейкопластырь фиксирующий рулонный размером не менее 2 x 500 см ( 1 шт.)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Лейкопластырь бактерицидный размером не менее 1,9 x 7,2 см</a:t>
            </a:r>
            <a:r>
              <a:rPr lang="ru-RU" dirty="0">
                <a:solidFill>
                  <a:srgbClr val="000000"/>
                </a:solidFill>
                <a:latin typeface="PT Serif" panose="020A0603040505020204" pitchFamily="18" charset="-52"/>
              </a:rPr>
              <a:t> (10 шт.)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Лейкопластырь бактерицидный размером не менее 4 x 10 см (2 штуки)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Покрывало спасательное изотермическое размером не менее 160 x 210 см ( 2 штуки)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Ножницы для разрезания перевязочного материала и ткани (1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шт</a:t>
            </a:r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)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C6C7EF-A90F-09C6-0E8B-AA344335A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5877" y="0"/>
            <a:ext cx="1016859" cy="1029976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42B0EDD-F0D4-0069-8191-987632CBF3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473496" y="359522"/>
            <a:ext cx="1142060" cy="109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31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26C9218-DE77-4D21-BF73-136BE0C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473496" y="359522"/>
            <a:ext cx="1142060" cy="109525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1D33EB-7082-4812-806C-D49D5E86F360}"/>
              </a:ext>
            </a:extLst>
          </p:cNvPr>
          <p:cNvSpPr/>
          <p:nvPr/>
        </p:nvSpPr>
        <p:spPr>
          <a:xfrm>
            <a:off x="1712768" y="379723"/>
            <a:ext cx="8816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ctr"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не нарушить закон?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7E7BCDE-7768-43D0-8B11-A1810E5EFAED}"/>
              </a:ext>
            </a:extLst>
          </p:cNvPr>
          <p:cNvSpPr txBox="1">
            <a:spLocks noChangeArrowheads="1"/>
          </p:cNvSpPr>
          <p:nvPr/>
        </p:nvSpPr>
        <p:spPr>
          <a:xfrm>
            <a:off x="571080" y="2198252"/>
            <a:ext cx="11489628" cy="34359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z="1800" dirty="0"/>
              <a:t> </a:t>
            </a:r>
            <a:r>
              <a:rPr lang="ru-RU" altLang="ru-RU" sz="1800" b="1" dirty="0"/>
              <a:t>      </a:t>
            </a:r>
          </a:p>
          <a:p>
            <a:pPr>
              <a:lnSpc>
                <a:spcPct val="80000"/>
              </a:lnSpc>
              <a:buClr>
                <a:srgbClr val="C00000"/>
              </a:buClr>
            </a:pPr>
            <a:endParaRPr lang="ru-RU" altLang="ru-RU" sz="32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B933209-D2CE-468B-9DEB-98CE68AB07DA}"/>
              </a:ext>
            </a:extLst>
          </p:cNvPr>
          <p:cNvCxnSpPr>
            <a:cxnSpLocks/>
          </p:cNvCxnSpPr>
          <p:nvPr/>
        </p:nvCxnSpPr>
        <p:spPr>
          <a:xfrm>
            <a:off x="1952080" y="964498"/>
            <a:ext cx="82878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5513E27-DB74-4F17-9E2F-7915804ECD12}"/>
              </a:ext>
            </a:extLst>
          </p:cNvPr>
          <p:cNvSpPr txBox="1"/>
          <p:nvPr/>
        </p:nvSpPr>
        <p:spPr>
          <a:xfrm>
            <a:off x="242938" y="1454775"/>
            <a:ext cx="1187394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</a:t>
            </a:r>
            <a:r>
              <a:rPr lang="ru-RU" sz="2400" b="1" i="1" dirty="0"/>
              <a:t>СПРАШИВАЕМ РАЗРЕШЕНИЕ У ПОСТРАДАВШЕГО:</a:t>
            </a:r>
          </a:p>
          <a:p>
            <a:pPr>
              <a:defRPr/>
            </a:pPr>
            <a:r>
              <a:rPr lang="ru-RU" sz="2400" dirty="0">
                <a:solidFill>
                  <a:srgbClr val="C00000"/>
                </a:solidFill>
              </a:rPr>
              <a:t>Взрослый: </a:t>
            </a:r>
            <a:r>
              <a:rPr lang="ru-RU" sz="2400" u="sng" dirty="0"/>
              <a:t>В сознании-  </a:t>
            </a:r>
            <a:r>
              <a:rPr lang="ru-RU" sz="2400" dirty="0"/>
              <a:t>требуется согласие на оказание первой помощи</a:t>
            </a:r>
          </a:p>
          <a:p>
            <a:pPr lvl="1">
              <a:defRPr/>
            </a:pPr>
            <a:r>
              <a:rPr lang="ru-RU" sz="2400" dirty="0"/>
              <a:t>            </a:t>
            </a:r>
            <a:r>
              <a:rPr lang="ru-RU" sz="2400" u="sng" dirty="0"/>
              <a:t>Без сознания- </a:t>
            </a:r>
            <a:r>
              <a:rPr lang="ru-RU" sz="2400" dirty="0"/>
              <a:t>считаем, что разрешение получено</a:t>
            </a:r>
          </a:p>
          <a:p>
            <a:pPr>
              <a:defRPr/>
            </a:pPr>
            <a:r>
              <a:rPr lang="ru-RU" sz="2400" dirty="0">
                <a:solidFill>
                  <a:srgbClr val="C00000"/>
                </a:solidFill>
              </a:rPr>
              <a:t>Ребенок (до 14 лет):</a:t>
            </a:r>
          </a:p>
          <a:p>
            <a:pPr>
              <a:defRPr/>
            </a:pPr>
            <a:r>
              <a:rPr lang="ru-RU" sz="2400" u="sng" dirty="0"/>
              <a:t>В присутствии родителей</a:t>
            </a:r>
            <a:r>
              <a:rPr lang="ru-RU" sz="2400" dirty="0"/>
              <a:t>: требуется разрешение от них на оказание первой помощи</a:t>
            </a:r>
          </a:p>
          <a:p>
            <a:pPr>
              <a:defRPr/>
            </a:pPr>
            <a:r>
              <a:rPr lang="ru-RU" sz="2400" u="sng" dirty="0"/>
              <a:t>Без родителей</a:t>
            </a:r>
            <a:r>
              <a:rPr lang="ru-RU" sz="2400" dirty="0"/>
              <a:t>: можно оказывать первую помощь без согласия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000" b="1" dirty="0"/>
              <a:t> </a:t>
            </a:r>
            <a:r>
              <a:rPr lang="ru-RU" sz="2400" b="1" i="1" dirty="0"/>
              <a:t>НЕ ВЫХОДИМ ЗА РАМКИ ПЕРВОЙ ПОМОЩИ!</a:t>
            </a:r>
          </a:p>
          <a:p>
            <a:pPr>
              <a:defRPr/>
            </a:pPr>
            <a:r>
              <a:rPr lang="ru-RU" sz="2400" dirty="0"/>
              <a:t>-не даём лекарств</a:t>
            </a:r>
          </a:p>
          <a:p>
            <a:pPr>
              <a:defRPr/>
            </a:pPr>
            <a:r>
              <a:rPr lang="ru-RU" sz="2400" dirty="0"/>
              <a:t>-не приводим в сознание </a:t>
            </a:r>
          </a:p>
          <a:p>
            <a:pPr>
              <a:defRPr/>
            </a:pPr>
            <a:r>
              <a:rPr lang="ru-RU" sz="2400" dirty="0"/>
              <a:t>-не вредим (не нарушаем целостность кожных покровов)</a:t>
            </a:r>
          </a:p>
          <a:p>
            <a:pPr>
              <a:defRPr/>
            </a:pPr>
            <a:r>
              <a:rPr lang="ru-RU" sz="2400" dirty="0"/>
              <a:t>-не транспортируем пострадавшего без крайней необходимости</a:t>
            </a:r>
          </a:p>
          <a:p>
            <a:pPr>
              <a:defRPr/>
            </a:pPr>
            <a:r>
              <a:rPr lang="ru-RU" sz="2400" dirty="0"/>
              <a:t>-не покидаем пострадавшего до прибытия скорой помощи</a:t>
            </a:r>
          </a:p>
          <a:p>
            <a:pPr>
              <a:defRPr/>
            </a:pPr>
            <a:endParaRPr lang="ru-RU" dirty="0"/>
          </a:p>
          <a:p>
            <a:pPr lvl="1">
              <a:defRPr/>
            </a:pPr>
            <a:endParaRPr lang="ru-RU" dirty="0"/>
          </a:p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17EDD-57BB-4214-8BC6-F5248919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78491" y="191475"/>
            <a:ext cx="1016859" cy="1029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45C34E-E371-463E-92C3-287965485B8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BC976-BB1A-9DD9-380D-8E10A3ADD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371" y="3626534"/>
            <a:ext cx="2614626" cy="26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8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D833193-0E68-46E9-ACC8-CBD50809C6E3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204DF-902B-41C7-8033-8B13441171F5}"/>
              </a:ext>
            </a:extLst>
          </p:cNvPr>
          <p:cNvCxnSpPr>
            <a:cxnSpLocks/>
          </p:cNvCxnSpPr>
          <p:nvPr/>
        </p:nvCxnSpPr>
        <p:spPr>
          <a:xfrm>
            <a:off x="12032974" y="119270"/>
            <a:ext cx="0" cy="65730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703829-F68B-4C31-A9DB-63BF75691FC8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4C207-E550-4AA2-87A2-44219D580198}"/>
              </a:ext>
            </a:extLst>
          </p:cNvPr>
          <p:cNvCxnSpPr/>
          <p:nvPr/>
        </p:nvCxnSpPr>
        <p:spPr>
          <a:xfrm>
            <a:off x="168812" y="6710289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6E82C3-D14D-42C6-8B2B-9B6EF080A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346295" y="216610"/>
            <a:ext cx="1016859" cy="102997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C37932-354C-4818-BC73-17D235911D98}"/>
              </a:ext>
            </a:extLst>
          </p:cNvPr>
          <p:cNvSpPr/>
          <p:nvPr/>
        </p:nvSpPr>
        <p:spPr>
          <a:xfrm>
            <a:off x="2433309" y="221089"/>
            <a:ext cx="7929562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привлечь к ответственности за неправильное оказание первой помощи?</a:t>
            </a:r>
            <a:endParaRPr lang="ru-RU" sz="32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92E984-A5CF-4220-9B65-397C0B79BFFE}"/>
              </a:ext>
            </a:extLst>
          </p:cNvPr>
          <p:cNvSpPr/>
          <p:nvPr/>
        </p:nvSpPr>
        <p:spPr>
          <a:xfrm>
            <a:off x="400314" y="1655831"/>
            <a:ext cx="113440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TimesNewRomanPSMT"/>
              </a:rPr>
              <a:t>В связи с тем</a:t>
            </a:r>
            <a:r>
              <a:rPr lang="ru-RU" sz="2400" b="1" dirty="0">
                <a:latin typeface="Times New Roman" panose="02020603050405020304" pitchFamily="18" charset="0"/>
              </a:rPr>
              <a:t>, </a:t>
            </a:r>
            <a:r>
              <a:rPr lang="ru-RU" sz="2400" b="1" dirty="0">
                <a:latin typeface="TimesNewRomanPSMT"/>
              </a:rPr>
              <a:t>что жизнь человека провозглашается высшей ценностью</a:t>
            </a:r>
            <a:r>
              <a:rPr lang="ru-RU" sz="2400" b="1" dirty="0">
                <a:latin typeface="Times New Roman" panose="02020603050405020304" pitchFamily="18" charset="0"/>
              </a:rPr>
              <a:t>,</a:t>
            </a:r>
          </a:p>
          <a:p>
            <a:pPr algn="r"/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latin typeface="TimesNewRomanPSMT"/>
              </a:rPr>
              <a:t>сама попытка защитить эту ценность ставится выше</a:t>
            </a:r>
          </a:p>
          <a:p>
            <a:pPr algn="r"/>
            <a:r>
              <a:rPr lang="ru-RU" sz="2400" b="1" dirty="0">
                <a:latin typeface="TimesNewRomanPSMT"/>
              </a:rPr>
              <a:t> возможной ошибки  в ходе оказания первой помощи</a:t>
            </a:r>
            <a:r>
              <a:rPr lang="ru-RU" sz="2400" b="1" dirty="0">
                <a:latin typeface="Times New Roman" panose="02020603050405020304" pitchFamily="18" charset="0"/>
              </a:rPr>
              <a:t>,</a:t>
            </a:r>
          </a:p>
          <a:p>
            <a:pPr algn="r"/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latin typeface="TimesNewRomanPSMT"/>
              </a:rPr>
              <a:t>так как дает пострадавшему человеку шанс на выживание</a:t>
            </a:r>
            <a:r>
              <a:rPr lang="ru-RU" sz="2400" b="1" dirty="0">
                <a:latin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NewRomanPSMT"/>
            </a:endParaRPr>
          </a:p>
          <a:p>
            <a:r>
              <a:rPr lang="ru-RU" sz="2400" dirty="0"/>
              <a:t>Уголовное и административное законодательство </a:t>
            </a:r>
            <a:r>
              <a:rPr lang="ru-RU" sz="2400" b="1" dirty="0">
                <a:solidFill>
                  <a:srgbClr val="C00000"/>
                </a:solidFill>
              </a:rPr>
              <a:t>не признают правонарушением </a:t>
            </a:r>
            <a:r>
              <a:rPr lang="ru-RU" sz="2400" dirty="0"/>
              <a:t>причинение вреда охраняемым законом интересам в состоянии крайней необходимости, то есть для устранения опасности, непосредственно угрожающей личности или правам данного лица, если эта опасность не могла быть устранена иными средствами. </a:t>
            </a:r>
          </a:p>
          <a:p>
            <a:endParaRPr lang="ru-RU" sz="2400" dirty="0"/>
          </a:p>
          <a:p>
            <a:r>
              <a:rPr lang="ru-RU" b="1" dirty="0">
                <a:latin typeface="Times New Roman" panose="02020603050405020304" pitchFamily="18" charset="0"/>
              </a:rPr>
              <a:t>(</a:t>
            </a:r>
            <a:r>
              <a:rPr lang="ru-RU" b="1" dirty="0">
                <a:latin typeface="TimesNewRomanPSMT"/>
              </a:rPr>
              <a:t>ст</a:t>
            </a:r>
            <a:r>
              <a:rPr lang="ru-RU" b="1" dirty="0">
                <a:latin typeface="Times New Roman" panose="02020603050405020304" pitchFamily="18" charset="0"/>
              </a:rPr>
              <a:t>. 39 «</a:t>
            </a:r>
            <a:r>
              <a:rPr lang="ru-RU" b="1" dirty="0">
                <a:latin typeface="TimesNewRomanPSMT"/>
              </a:rPr>
              <a:t>Крайняя необходимость</a:t>
            </a:r>
            <a:r>
              <a:rPr lang="ru-RU" b="1" dirty="0">
                <a:latin typeface="Times New Roman" panose="02020603050405020304" pitchFamily="18" charset="0"/>
              </a:rPr>
              <a:t>» </a:t>
            </a:r>
            <a:r>
              <a:rPr lang="ru-RU" b="1" dirty="0">
                <a:latin typeface="TimesNewRomanPSMT"/>
              </a:rPr>
              <a:t>Уголовного кодекса Российской Федерации</a:t>
            </a:r>
            <a:r>
              <a:rPr lang="ru-RU" b="1" dirty="0">
                <a:latin typeface="Times New Roman" panose="02020603050405020304" pitchFamily="18" charset="0"/>
              </a:rPr>
              <a:t>;</a:t>
            </a:r>
          </a:p>
          <a:p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>
                <a:latin typeface="TimesNewRomanPSMT"/>
              </a:rPr>
              <a:t>ст</a:t>
            </a:r>
            <a:r>
              <a:rPr lang="ru-RU" b="1" dirty="0">
                <a:latin typeface="Times New Roman" panose="02020603050405020304" pitchFamily="18" charset="0"/>
              </a:rPr>
              <a:t>. 2.7 «</a:t>
            </a:r>
            <a:r>
              <a:rPr lang="ru-RU" b="1" dirty="0">
                <a:latin typeface="TimesNewRomanPSMT"/>
              </a:rPr>
              <a:t>Крайняя необходимость</a:t>
            </a:r>
            <a:r>
              <a:rPr lang="ru-RU" b="1" dirty="0">
                <a:latin typeface="Times New Roman" panose="02020603050405020304" pitchFamily="18" charset="0"/>
              </a:rPr>
              <a:t>» </a:t>
            </a:r>
            <a:r>
              <a:rPr lang="ru-RU" b="1" dirty="0">
                <a:latin typeface="TimesNewRomanPSMT"/>
              </a:rPr>
              <a:t>Кодекса Российской Федерации об административных правонарушениях</a:t>
            </a:r>
            <a:r>
              <a:rPr lang="ru-RU" b="1" dirty="0">
                <a:latin typeface="Times New Roman" panose="02020603050405020304" pitchFamily="18" charset="0"/>
              </a:rPr>
              <a:t>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5316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трелка: вниз 31">
            <a:extLst>
              <a:ext uri="{FF2B5EF4-FFF2-40B4-BE49-F238E27FC236}">
                <a16:creationId xmlns:a16="http://schemas.microsoft.com/office/drawing/2014/main" id="{4A1D13F4-F98D-4BD5-B493-1C1A067BB14F}"/>
              </a:ext>
            </a:extLst>
          </p:cNvPr>
          <p:cNvSpPr/>
          <p:nvPr/>
        </p:nvSpPr>
        <p:spPr>
          <a:xfrm>
            <a:off x="1788773" y="460092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51DE01E6-5FA6-4F01-97CA-48EBDA65DED9}"/>
              </a:ext>
            </a:extLst>
          </p:cNvPr>
          <p:cNvSpPr/>
          <p:nvPr/>
        </p:nvSpPr>
        <p:spPr>
          <a:xfrm>
            <a:off x="7264014" y="28966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32E275CA-7120-448C-A4B6-8D94731E5F66}"/>
              </a:ext>
            </a:extLst>
          </p:cNvPr>
          <p:cNvSpPr/>
          <p:nvPr/>
        </p:nvSpPr>
        <p:spPr>
          <a:xfrm>
            <a:off x="3715205" y="28801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46DF7D43-7CD9-45BD-A8EF-5997EEF403D8}"/>
              </a:ext>
            </a:extLst>
          </p:cNvPr>
          <p:cNvSpPr/>
          <p:nvPr/>
        </p:nvSpPr>
        <p:spPr>
          <a:xfrm>
            <a:off x="1792526" y="31137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60821E74-6C91-4174-81CB-293D6E29C70B}"/>
              </a:ext>
            </a:extLst>
          </p:cNvPr>
          <p:cNvSpPr/>
          <p:nvPr/>
        </p:nvSpPr>
        <p:spPr>
          <a:xfrm>
            <a:off x="1792526" y="163229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B888C-9872-4F9A-8CDB-651397A4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93" y="-109621"/>
            <a:ext cx="9156014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оказания первой помощи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C5FDE-FD71-4DA5-9083-8CCDF03807D2}"/>
              </a:ext>
            </a:extLst>
          </p:cNvPr>
          <p:cNvSpPr txBox="1"/>
          <p:nvPr/>
        </p:nvSpPr>
        <p:spPr>
          <a:xfrm>
            <a:off x="777212" y="1235031"/>
            <a:ext cx="3199702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ОСМОТР МЕСТА</a:t>
            </a:r>
          </a:p>
          <a:p>
            <a:pPr algn="ctr"/>
            <a:r>
              <a:rPr lang="ru-RU" sz="2400" b="1" dirty="0"/>
              <a:t>ПРОИСШЕСТВИЯ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85508-9078-4157-9C88-65EB62BD7800}"/>
              </a:ext>
            </a:extLst>
          </p:cNvPr>
          <p:cNvSpPr txBox="1"/>
          <p:nvPr/>
        </p:nvSpPr>
        <p:spPr>
          <a:xfrm>
            <a:off x="4733771" y="1056436"/>
            <a:ext cx="5245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i="1" dirty="0"/>
              <a:t>БЕЗОПАСНО МНЕ?</a:t>
            </a:r>
          </a:p>
          <a:p>
            <a:pPr marL="342900" indent="-342900">
              <a:buAutoNum type="arabicPeriod"/>
            </a:pPr>
            <a:r>
              <a:rPr lang="ru-RU" sz="2400" b="1" i="1" dirty="0"/>
              <a:t>БЕЗОПАСНО ПОСТРАДАВШЕМУ?</a:t>
            </a:r>
          </a:p>
          <a:p>
            <a:pPr marL="342900" indent="-342900">
              <a:buAutoNum type="arabicPeriod"/>
            </a:pPr>
            <a:r>
              <a:rPr lang="ru-RU" sz="2400" b="1" i="1" dirty="0"/>
              <a:t>ЧТО СЛУЧИЛОСЬ?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CC3F2-3046-454C-A709-BFC74F6E23C1}"/>
              </a:ext>
            </a:extLst>
          </p:cNvPr>
          <p:cNvSpPr txBox="1"/>
          <p:nvPr/>
        </p:nvSpPr>
        <p:spPr>
          <a:xfrm>
            <a:off x="295776" y="1231339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BC2D6-E40B-4628-A240-C5DEB58BF164}"/>
              </a:ext>
            </a:extLst>
          </p:cNvPr>
          <p:cNvSpPr txBox="1"/>
          <p:nvPr/>
        </p:nvSpPr>
        <p:spPr>
          <a:xfrm>
            <a:off x="280641" y="264932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2ED9DA-F765-4061-AEC9-01BFB5B524F0}"/>
              </a:ext>
            </a:extLst>
          </p:cNvPr>
          <p:cNvSpPr txBox="1"/>
          <p:nvPr/>
        </p:nvSpPr>
        <p:spPr>
          <a:xfrm>
            <a:off x="777212" y="2687382"/>
            <a:ext cx="3199702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ОСМОТР </a:t>
            </a:r>
          </a:p>
          <a:p>
            <a:pPr algn="ctr"/>
            <a:r>
              <a:rPr lang="ru-RU" sz="2400" b="1" dirty="0"/>
              <a:t>ПОСТРАДАВШЕГО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CDB91-D9EA-4B96-A14E-62F8B17AE01F}"/>
              </a:ext>
            </a:extLst>
          </p:cNvPr>
          <p:cNvSpPr txBox="1"/>
          <p:nvPr/>
        </p:nvSpPr>
        <p:spPr>
          <a:xfrm>
            <a:off x="4790181" y="2656506"/>
            <a:ext cx="2722558" cy="1261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2400" b="1" dirty="0"/>
          </a:p>
          <a:p>
            <a:pPr algn="ctr"/>
            <a:r>
              <a:rPr lang="ru-RU" sz="2800" b="1" dirty="0"/>
              <a:t>СОЗНАНИЕ</a:t>
            </a:r>
          </a:p>
          <a:p>
            <a:pPr algn="ctr"/>
            <a:endParaRPr lang="ru-RU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AB4A94-623F-48F3-97B5-A7A03E6891AC}"/>
              </a:ext>
            </a:extLst>
          </p:cNvPr>
          <p:cNvSpPr txBox="1"/>
          <p:nvPr/>
        </p:nvSpPr>
        <p:spPr>
          <a:xfrm>
            <a:off x="8326006" y="2656506"/>
            <a:ext cx="3207657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2400" b="1" dirty="0"/>
          </a:p>
          <a:p>
            <a:pPr algn="ctr"/>
            <a:r>
              <a:rPr lang="ru-RU" sz="2800" b="1" dirty="0"/>
              <a:t>ДЫХАНИЕ</a:t>
            </a:r>
          </a:p>
          <a:p>
            <a:endParaRPr lang="ru-RU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798FC2-B78C-4577-B974-19966CF22EDC}"/>
              </a:ext>
            </a:extLst>
          </p:cNvPr>
          <p:cNvSpPr txBox="1"/>
          <p:nvPr/>
        </p:nvSpPr>
        <p:spPr>
          <a:xfrm>
            <a:off x="280641" y="4067307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</a:rPr>
              <a:t>3.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8A0167-7F11-4A5A-84DE-94A80903B9D3}"/>
              </a:ext>
            </a:extLst>
          </p:cNvPr>
          <p:cNvSpPr txBox="1"/>
          <p:nvPr/>
        </p:nvSpPr>
        <p:spPr>
          <a:xfrm>
            <a:off x="783325" y="4114018"/>
            <a:ext cx="3193589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ВЫЗОВ </a:t>
            </a:r>
          </a:p>
          <a:p>
            <a:pPr algn="ctr"/>
            <a:r>
              <a:rPr lang="ru-RU" sz="2400" b="1" dirty="0"/>
              <a:t>СЛУЖБ СПАСЕНИЯ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086AF4-5A31-4B12-9153-E93C64E75505}"/>
              </a:ext>
            </a:extLst>
          </p:cNvPr>
          <p:cNvSpPr txBox="1"/>
          <p:nvPr/>
        </p:nvSpPr>
        <p:spPr>
          <a:xfrm>
            <a:off x="4780724" y="4023135"/>
            <a:ext cx="3573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i="1" dirty="0">
                <a:solidFill>
                  <a:srgbClr val="C00000"/>
                </a:solidFill>
              </a:rPr>
              <a:t>ГДЕ? </a:t>
            </a:r>
            <a:endParaRPr lang="ru-RU" sz="2400" b="1" i="1" dirty="0"/>
          </a:p>
          <a:p>
            <a:pPr marL="342900" indent="-342900">
              <a:buAutoNum type="arabicPeriod"/>
            </a:pPr>
            <a:r>
              <a:rPr lang="ru-RU" sz="2400" b="1" i="1" dirty="0">
                <a:solidFill>
                  <a:srgbClr val="C00000"/>
                </a:solidFill>
              </a:rPr>
              <a:t>ЧТО?</a:t>
            </a:r>
            <a:endParaRPr lang="ru-RU" sz="2400" b="1" i="1" dirty="0"/>
          </a:p>
          <a:p>
            <a:pPr marL="342900" indent="-342900">
              <a:buAutoNum type="arabicPeriod"/>
            </a:pPr>
            <a:r>
              <a:rPr lang="ru-RU" sz="2400" b="1" i="1" dirty="0">
                <a:solidFill>
                  <a:srgbClr val="C00000"/>
                </a:solidFill>
              </a:rPr>
              <a:t>С КЕМ?</a:t>
            </a:r>
            <a:endParaRPr lang="ru-RU" sz="2400" b="1" i="1" dirty="0"/>
          </a:p>
          <a:p>
            <a:r>
              <a:rPr lang="ru-RU" sz="2400" b="1" i="1" dirty="0"/>
              <a:t>    + </a:t>
            </a:r>
            <a:r>
              <a:rPr lang="ru-RU" sz="2400" b="1" i="1" dirty="0">
                <a:solidFill>
                  <a:srgbClr val="C00000"/>
                </a:solidFill>
              </a:rPr>
              <a:t>СВОИ КОНТАКТЫ </a:t>
            </a:r>
            <a:endParaRPr lang="ru-RU" sz="2400" b="1" i="1" dirty="0"/>
          </a:p>
        </p:txBody>
      </p:sp>
      <p:pic>
        <p:nvPicPr>
          <p:cNvPr id="31" name="Рисунок 3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102F3E9-402E-4094-950A-28558BE37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3335" r="7872" b="6976"/>
          <a:stretch/>
        </p:blipFill>
        <p:spPr>
          <a:xfrm>
            <a:off x="10812986" y="198387"/>
            <a:ext cx="1142060" cy="10952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5E62BEC-F430-4EE7-AD3D-50EBC9FBCBF7}"/>
              </a:ext>
            </a:extLst>
          </p:cNvPr>
          <p:cNvSpPr txBox="1"/>
          <p:nvPr/>
        </p:nvSpPr>
        <p:spPr>
          <a:xfrm>
            <a:off x="3799082" y="2167858"/>
            <a:ext cx="2877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*КРОВОТЕЧЕНИЕ</a:t>
            </a:r>
            <a:r>
              <a:rPr lang="ru-RU" sz="2000" b="1" i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1351CB-0B51-40CE-A04D-722B2A69E1C4}"/>
              </a:ext>
            </a:extLst>
          </p:cNvPr>
          <p:cNvSpPr txBox="1"/>
          <p:nvPr/>
        </p:nvSpPr>
        <p:spPr>
          <a:xfrm>
            <a:off x="355302" y="564069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>
                <a:solidFill>
                  <a:srgbClr val="C00000"/>
                </a:solidFill>
              </a:rPr>
              <a:t>4.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E617B6-896E-4AE9-A471-D330B5E5C326}"/>
              </a:ext>
            </a:extLst>
          </p:cNvPr>
          <p:cNvSpPr txBox="1"/>
          <p:nvPr/>
        </p:nvSpPr>
        <p:spPr>
          <a:xfrm>
            <a:off x="770016" y="5606257"/>
            <a:ext cx="4091248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/>
              <a:t>Оказание первой помощи/</a:t>
            </a:r>
          </a:p>
          <a:p>
            <a:r>
              <a:rPr lang="ru-RU" sz="2400" b="1" dirty="0"/>
              <a:t>психологической поддержки</a:t>
            </a:r>
          </a:p>
        </p:txBody>
      </p:sp>
      <p:pic>
        <p:nvPicPr>
          <p:cNvPr id="36" name="Picture 19" descr="http://zaholovok.com.ua/sites/default/files/shvydka_0.png">
            <a:extLst>
              <a:ext uri="{FF2B5EF4-FFF2-40B4-BE49-F238E27FC236}">
                <a16:creationId xmlns:a16="http://schemas.microsoft.com/office/drawing/2014/main" id="{43C3244B-0E95-4996-BA66-7F3A38D0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4530" b="8282"/>
          <a:stretch>
            <a:fillRect/>
          </a:stretch>
        </p:blipFill>
        <p:spPr bwMode="auto">
          <a:xfrm>
            <a:off x="8840208" y="4399299"/>
            <a:ext cx="2931326" cy="200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88277F09-4993-43AB-B3B7-BE2A323D6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4523" y="1301372"/>
            <a:ext cx="764656" cy="764656"/>
          </a:xfrm>
          <a:prstGeom prst="rect">
            <a:avLst/>
          </a:prstGeom>
        </p:spPr>
      </p:pic>
      <p:pic>
        <p:nvPicPr>
          <p:cNvPr id="35" name="Рисунок 34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036555C7-CC37-421C-B6FB-A79ABC7FD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6332" y="4171166"/>
            <a:ext cx="773849" cy="7738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A6637D6-C521-48E6-B470-034BDB179D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09256" y="175368"/>
            <a:ext cx="1016859" cy="1029976"/>
          </a:xfrm>
          <a:prstGeom prst="rect">
            <a:avLst/>
          </a:prstGeom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EAC3E365-E99C-4A33-AF88-FA638D0C9907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FC4F142A-F92A-4031-B2ED-310CC75DAD98}"/>
              </a:ext>
            </a:extLst>
          </p:cNvPr>
          <p:cNvCxnSpPr>
            <a:cxnSpLocks/>
          </p:cNvCxnSpPr>
          <p:nvPr/>
        </p:nvCxnSpPr>
        <p:spPr>
          <a:xfrm>
            <a:off x="194121" y="6656795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0C7569A-1534-49E6-97F5-133E6017DAAC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BC4BED4F-3849-46AC-BB6F-39150A8EF614}"/>
              </a:ext>
            </a:extLst>
          </p:cNvPr>
          <p:cNvCxnSpPr>
            <a:cxnSpLocks/>
          </p:cNvCxnSpPr>
          <p:nvPr/>
        </p:nvCxnSpPr>
        <p:spPr>
          <a:xfrm>
            <a:off x="12058283" y="65776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FEF8B44-DB66-4798-B800-4C851A92772B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</p:spTree>
    <p:extLst>
      <p:ext uri="{BB962C8B-B14F-4D97-AF65-F5344CB8AC3E}">
        <p14:creationId xmlns:p14="http://schemas.microsoft.com/office/powerpoint/2010/main" val="285228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473" y="847210"/>
            <a:ext cx="3249945" cy="7636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sz="3200" b="1" dirty="0">
                <a:latin typeface="+mn-lt"/>
              </a:rPr>
              <a:t>БЕЗОПАСНОСТЬ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08069" y="1512884"/>
            <a:ext cx="5387353" cy="170055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Для себя</a:t>
            </a:r>
          </a:p>
          <a:p>
            <a:r>
              <a:rPr lang="ru-RU" sz="2400" dirty="0">
                <a:solidFill>
                  <a:schemeClr val="tx1"/>
                </a:solidFill>
              </a:rPr>
              <a:t>Для пострадавшего</a:t>
            </a:r>
          </a:p>
          <a:p>
            <a:r>
              <a:rPr lang="ru-RU" sz="2400" dirty="0">
                <a:solidFill>
                  <a:schemeClr val="tx1"/>
                </a:solidFill>
              </a:rPr>
              <a:t>Для окружающих</a:t>
            </a:r>
          </a:p>
          <a:p>
            <a:pPr marL="152396" indent="0">
              <a:buNone/>
            </a:pPr>
            <a:r>
              <a:rPr lang="ru-RU" sz="2400" b="1" dirty="0"/>
              <a:t>                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F2A1F9-AB48-4BC8-BC62-1A7FF9DDDCB0}"/>
              </a:ext>
            </a:extLst>
          </p:cNvPr>
          <p:cNvSpPr/>
          <p:nvPr/>
        </p:nvSpPr>
        <p:spPr>
          <a:xfrm>
            <a:off x="2173300" y="160075"/>
            <a:ext cx="769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оказания первой помощи</a:t>
            </a:r>
            <a:endParaRPr lang="ru-RU" sz="3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D3EF35-2219-4BBB-A7D1-BCD0A251B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814"/>
          <a:stretch/>
        </p:blipFill>
        <p:spPr>
          <a:xfrm>
            <a:off x="245773" y="214708"/>
            <a:ext cx="1016859" cy="10299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D62307-ADDE-4DEF-9756-F756A417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87" y="3661168"/>
            <a:ext cx="3514882" cy="28706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65A73BFC-B87D-4C56-9893-5C6103D009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AC84BCDD-09F0-4512-A152-0F7F5F01E4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33080" y="3457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B9B3570B-8A2C-4E8E-B8AB-7ADA0F7E0A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77000" y="3609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F783E5FB-FD6E-4103-A99A-D80808A63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5561CB4B-7923-4525-86CA-B9D632672B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33819C-A6DF-4792-98DC-CAE51D64B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2" r="11987"/>
          <a:stretch/>
        </p:blipFill>
        <p:spPr>
          <a:xfrm>
            <a:off x="8419069" y="879473"/>
            <a:ext cx="3467165" cy="28706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C7DB5B7-8B22-45F5-B188-0819D8292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-2925" r="11904" b="18633"/>
          <a:stretch/>
        </p:blipFill>
        <p:spPr bwMode="auto">
          <a:xfrm>
            <a:off x="317030" y="3661169"/>
            <a:ext cx="3730310" cy="2870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E0EC22-7497-4B6B-B1EB-8608A248A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1" y="1077715"/>
            <a:ext cx="3824941" cy="2664472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8D6232F-748F-4150-BC1B-350012356427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DF8C03D-1B40-4DC9-9E43-85768943DE65}"/>
              </a:ext>
            </a:extLst>
          </p:cNvPr>
          <p:cNvCxnSpPr>
            <a:cxnSpLocks/>
          </p:cNvCxnSpPr>
          <p:nvPr/>
        </p:nvCxnSpPr>
        <p:spPr>
          <a:xfrm>
            <a:off x="192881" y="6703096"/>
            <a:ext cx="118641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9EC6091-D068-4D13-BB95-64BA48F3EDB9}"/>
              </a:ext>
            </a:extLst>
          </p:cNvPr>
          <p:cNvCxnSpPr>
            <a:cxnSpLocks/>
          </p:cNvCxnSpPr>
          <p:nvPr/>
        </p:nvCxnSpPr>
        <p:spPr>
          <a:xfrm>
            <a:off x="168812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63FB423-13B5-423A-9180-108A677261EA}"/>
              </a:ext>
            </a:extLst>
          </p:cNvPr>
          <p:cNvCxnSpPr>
            <a:cxnSpLocks/>
          </p:cNvCxnSpPr>
          <p:nvPr/>
        </p:nvCxnSpPr>
        <p:spPr>
          <a:xfrm>
            <a:off x="11999344" y="119270"/>
            <a:ext cx="0" cy="6591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7AC608-680E-4AAD-8EFA-68C6E7F286A5}"/>
              </a:ext>
            </a:extLst>
          </p:cNvPr>
          <p:cNvSpPr txBox="1"/>
          <p:nvPr/>
        </p:nvSpPr>
        <p:spPr>
          <a:xfrm>
            <a:off x="159026" y="6386520"/>
            <a:ext cx="11873944" cy="3385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Смоленское региональное отделение Российского Красного Креста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C12FEF-112C-42E2-BAC4-AC1A4AED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15" y="3679778"/>
            <a:ext cx="3514882" cy="234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9237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6412</TotalTime>
  <Words>2516</Words>
  <Application>Microsoft Office PowerPoint</Application>
  <PresentationFormat>Широкоэкранный</PresentationFormat>
  <Paragraphs>486</Paragraphs>
  <Slides>38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PT Serif</vt:lpstr>
      <vt:lpstr>Times New Roman</vt:lpstr>
      <vt:lpstr>TimesNewRomanPSMT</vt:lpstr>
      <vt:lpstr>Wingdings</vt:lpstr>
      <vt:lpstr>Тема Office</vt:lpstr>
      <vt:lpstr>        </vt:lpstr>
      <vt:lpstr>     Тематический план:</vt:lpstr>
      <vt:lpstr>        ЧТО ТАКОЕ ПЕРВАЯ ПОМОЩЬ?</vt:lpstr>
      <vt:lpstr>Федеральный закон № 323 от 21.11.2011г.  «Об основах охраны здоровья граждан в Российской Федерации» ст.31 Первая помощь</vt:lpstr>
      <vt:lpstr>МЗ Рф ПРИКАЗ от 24 мая 2024 г. N 262н «ОБ УТВЕРЖДЕНИИ ТРЕБОВАНИЙ К КОМПЛЕКТАЦИИ АПТЕЧКИ ДЛЯ ОКАЗАНИЯ РАБОТНИКАМИ ПЕРВОЙ ПОМОЩИ ПОСТРАДАВШИМ С ПРИМЕНЕНИЕМ МЕДИЦИНСКИХ ИЗДЕЛИЙ»</vt:lpstr>
      <vt:lpstr>Презентация PowerPoint</vt:lpstr>
      <vt:lpstr>Презентация PowerPoint</vt:lpstr>
      <vt:lpstr>Алгоритм оказания первой помощи</vt:lpstr>
      <vt:lpstr>БЕЗОПАСНОСТЬ</vt:lpstr>
      <vt:lpstr>Алгоритм оказания первой помощи </vt:lpstr>
      <vt:lpstr>СОЗНАНИЕ</vt:lpstr>
      <vt:lpstr>ДЫХАНИЕ</vt:lpstr>
      <vt:lpstr>ВЫЗОВ  СПАСАТЕЛЬНЫХ СЛУЖБ</vt:lpstr>
      <vt:lpstr>ПСИХОЛОГИЧЕСКАЯ ПОДДЕРЖКА</vt:lpstr>
      <vt:lpstr>Пострадавший без сознания, дышит: алгоритм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Пострадавший без сознания, не дышит: алгоритм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Удары между лопатками</vt:lpstr>
      <vt:lpstr>Помощь тучным и беременным: надавливания на грудную клетку</vt:lpstr>
      <vt:lpstr>Функции крови</vt:lpstr>
      <vt:lpstr>Виды кровотечений:</vt:lpstr>
      <vt:lpstr>Внутреннее кровотечение</vt:lpstr>
      <vt:lpstr>Внутреннее кровотечение:  первая помощь</vt:lpstr>
      <vt:lpstr>Наружное кровотечение</vt:lpstr>
      <vt:lpstr>Кровотечение из носа</vt:lpstr>
      <vt:lpstr>Травматическая ампутация конечности</vt:lpstr>
      <vt:lpstr>ШОК</vt:lpstr>
      <vt:lpstr>Противошоковые меры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Храмеева</dc:creator>
  <cp:lastModifiedBy>admin admin</cp:lastModifiedBy>
  <cp:revision>144</cp:revision>
  <dcterms:created xsi:type="dcterms:W3CDTF">2018-10-28T20:57:22Z</dcterms:created>
  <dcterms:modified xsi:type="dcterms:W3CDTF">2025-04-22T08:43:30Z</dcterms:modified>
</cp:coreProperties>
</file>