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84" r:id="rId4"/>
    <p:sldId id="275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7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оман Лизунков" initials="РЛ" lastIdx="1" clrIdx="0">
    <p:extLst>
      <p:ext uri="{19B8F6BF-5375-455C-9EA6-DF929625EA0E}">
        <p15:presenceInfo xmlns:p15="http://schemas.microsoft.com/office/powerpoint/2012/main" userId="34eeab83b5997c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4713" autoAdjust="0"/>
  </p:normalViewPr>
  <p:slideViewPr>
    <p:cSldViewPr>
      <p:cViewPr varScale="1">
        <p:scale>
          <a:sx n="105" d="100"/>
          <a:sy n="105" d="100"/>
        </p:scale>
        <p:origin x="66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997166406821185"/>
          <c:y val="6.529703512183099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8E8-4AB9-A19E-2441685FD02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E8-4AB9-A19E-2441685FD02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С нарушениями</c:v>
                </c:pt>
                <c:pt idx="1">
                  <c:v>Без нарушений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E8-4AB9-A19E-2441685FD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Расследование</a:t>
            </a:r>
            <a:r>
              <a:rPr lang="ru-RU" baseline="0" dirty="0"/>
              <a:t> НС</a:t>
            </a:r>
            <a:endParaRPr lang="ru-RU" dirty="0"/>
          </a:p>
        </c:rich>
      </c:tx>
      <c:layout>
        <c:manualLayout>
          <c:xMode val="edge"/>
          <c:yMode val="edge"/>
          <c:x val="0.16874974912950044"/>
          <c:y val="0.1131806601528598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8AD-4BD6-8EF2-83BB49C954A6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AD-4BD6-8EF2-83BB49C954A6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AD-4BD6-8EF2-83BB49C954A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AD-4BD6-8EF2-83BB49C954A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С нарушениями</c:v>
                </c:pt>
                <c:pt idx="1">
                  <c:v>Без нарушений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AD-4BD6-8EF2-83BB49C95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9007018302499736"/>
          <c:y val="0.74421156407354261"/>
          <c:w val="0.31491609372623086"/>
          <c:h val="0.140977790931597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64262919096517E-2"/>
          <c:y val="8.6286976316309355E-2"/>
          <c:w val="0.57367879867042093"/>
          <c:h val="0.820679392542407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СИЗ</c:v>
                </c:pt>
                <c:pt idx="1">
                  <c:v>Обучение</c:v>
                </c:pt>
                <c:pt idx="2">
                  <c:v>Медосмотры</c:v>
                </c:pt>
                <c:pt idx="3">
                  <c:v>Ознакомление с условиями труда</c:v>
                </c:pt>
                <c:pt idx="4">
                  <c:v>СОУТ</c:v>
                </c:pt>
                <c:pt idx="5">
                  <c:v>Расследование НС</c:v>
                </c:pt>
                <c:pt idx="6">
                  <c:v>Иные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</c:v>
                </c:pt>
                <c:pt idx="1">
                  <c:v>47</c:v>
                </c:pt>
                <c:pt idx="2">
                  <c:v>18</c:v>
                </c:pt>
                <c:pt idx="3">
                  <c:v>17</c:v>
                </c:pt>
                <c:pt idx="4">
                  <c:v>15</c:v>
                </c:pt>
                <c:pt idx="5">
                  <c:v>9</c:v>
                </c:pt>
                <c:pt idx="6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50-4983-9965-956BDE1E658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663944971876353"/>
          <c:y val="5.6452970743073184E-2"/>
          <c:w val="0.32019196766997676"/>
          <c:h val="0.83164580021916046"/>
        </c:manualLayout>
      </c:layout>
      <c:overlay val="0"/>
      <c:txPr>
        <a:bodyPr/>
        <a:lstStyle/>
        <a:p>
          <a:pPr>
            <a:defRPr sz="20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90A1-6C00-4102-AA49-FFBF54721C38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FFDE-C8BD-4116-B424-84FE2693A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38348" y="2786058"/>
            <a:ext cx="8286776" cy="1752600"/>
          </a:xfrm>
        </p:spPr>
        <p:txBody>
          <a:bodyPr>
            <a:normAutofit/>
          </a:bodyPr>
          <a:lstStyle/>
          <a:p>
            <a:r>
              <a:rPr lang="ru-RU" sz="3800" b="1" dirty="0">
                <a:solidFill>
                  <a:schemeClr val="tx1"/>
                </a:solidFill>
              </a:rPr>
              <a:t>Самые распространенные нарушения в области охраны труда</a:t>
            </a:r>
            <a:endParaRPr lang="ru-RU" sz="3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881290" y="142852"/>
            <a:ext cx="7406640" cy="785818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pPr marL="27432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2600" b="1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Государственная инспекция труда в Смоленской области</a:t>
            </a:r>
          </a:p>
        </p:txBody>
      </p:sp>
      <p:pic>
        <p:nvPicPr>
          <p:cNvPr id="1026" name="Picture 2" descr="C:\Users\0009\Desktop\прочее\ДОКЛАДЫ\2021\День охраны труда\logo-prim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8811" y="1285861"/>
            <a:ext cx="1133475" cy="1247775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2524100" y="6000768"/>
            <a:ext cx="7406640" cy="571504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Смоленск, 2025 год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расследования несчастных случаев на производстве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сокрытие несчастного случая на производстве (в т.ч. нарушение срока подачи извещения);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нарушение порядка извещения о несчастном случае (отсутствие направленного извещения в </a:t>
            </a:r>
            <a:r>
              <a:rPr lang="ru-RU" sz="2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 исполнительной власти субъекта Российской Федерации, осуществляющий полномочия по реализации государственной политики в области охраны труда на территории субъекта Российской Федерации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и в </a:t>
            </a:r>
            <a:r>
              <a:rPr lang="ru-RU" sz="2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 местного самоуправления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 месту происшедшего несчастного случая);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использование устаревших форм документов (извещения, акта о несчастном случае, протокола осмотра и опроса).</a:t>
            </a:r>
          </a:p>
          <a:p>
            <a:pPr>
              <a:buFontTx/>
              <a:buChar char="-"/>
            </a:pPr>
            <a:endParaRPr lang="ru-RU" sz="2000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обучения работников по охране труда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обучение работников работодателем, не зарегистрированном в реестре на сайте Минтруда.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некорректное оформление протоколов проверки знаний требований охраны труда.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некорректное оформление записей о регистрации инструктажа на рабочем месте.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проведение обучения не по всем программам (в т.ч. отсутствие планирования обучения по охране труда для каждой из программ).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нарушение сроков обучения по охране труда.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отсутствие материально-технической базы, необходимой для обучения (технических средств обучения).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отсутствие документа о квалификации по программе подготовки преподавателей, обучающих приемам оказания первой помощи.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обеспечения работников средствами индивидуальной защиты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использование отраслевых типовых норм выдачи СИЗ после 01.01.2025.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использованием только Приложения №1 к Приказу Минтруда №767н при разработке нормы выдачи СИЗ (без учета профессиональных рисков и дерматологических СИЗ).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необоснованно исключены СИЗ, предусмотренные Приложениями №1 и № 2 к Приказу Минтруда № 767н.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не разработан локальный нормативный акт, устанавливающий порядок обеспечения работников СИЗ, распределение обязанностей должностных лиц по обеспечению работников СИЗ.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отсутствие учета дежурных средств индивидуальной защиты.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не обеспечен уход за средствами индивидуальной защиты (стирка, химчистка, дезинфекцию и т.д.).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1290" y="207167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>
                <a:latin typeface="Arial" pitchFamily="34" charset="0"/>
                <a:ea typeface="+mn-ea"/>
                <a:cs typeface="Arial" pitchFamily="34" charset="0"/>
              </a:rPr>
              <a:t>Спасибо за внимание!</a:t>
            </a:r>
          </a:p>
        </p:txBody>
      </p:sp>
      <p:pic>
        <p:nvPicPr>
          <p:cNvPr id="3" name="Picture 2" descr="C:\Users\0009\Downloads\Fotolia_9460960_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20" y="3500438"/>
            <a:ext cx="1840700" cy="141128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800" b="1" dirty="0"/>
              <a:t>Результативность проведенных мероприятий</a:t>
            </a:r>
          </a:p>
        </p:txBody>
      </p:sp>
      <p:sp>
        <p:nvSpPr>
          <p:cNvPr id="9" name="Подзаголовок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2"/>
          </p:nvPr>
        </p:nvGraphicFramePr>
        <p:xfrm>
          <a:off x="1238216" y="1500175"/>
          <a:ext cx="4357718" cy="435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5024430" y="1214422"/>
          <a:ext cx="592935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dirty="0"/>
              <a:t>Нарушения требований охраны труда</a:t>
            </a:r>
            <a:endParaRPr lang="ru-RU" sz="3800" dirty="0"/>
          </a:p>
        </p:txBody>
      </p:sp>
      <p:sp>
        <p:nvSpPr>
          <p:cNvPr id="9" name="Подзаголовок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238348" y="1285860"/>
          <a:ext cx="792961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095472" y="428604"/>
            <a:ext cx="8001056" cy="578647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проведения обязательных медицинских осмотров и психиатрического освидетельствования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Проведение предварительных медицинских осмотров за счет средств работника с последующим возмещением затрат.</a:t>
            </a:r>
          </a:p>
          <a:p>
            <a:pPr marL="457200" indent="-457200">
              <a:lnSpc>
                <a:spcPct val="80000"/>
              </a:lnSpc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«...медицинские осмотры и психиатрические освидетельствования осуществляются за счет средств работодателя» </a:t>
            </a:r>
          </a:p>
          <a:p>
            <a:pPr>
              <a:lnSpc>
                <a:spcPct val="80000"/>
              </a:lnSpc>
            </a:pPr>
            <a:r>
              <a:rPr lang="ru-RU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(часть 9 статьи 220 ТК РФ).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проведения обязательных медицинских осмотров и психиатрического освидетельствования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Неправильная оплата дней прохождения работниками м</a:t>
            </a:r>
            <a:r>
              <a:rPr lang="ru-RU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ед</a:t>
            </a:r>
            <a:r>
              <a:rPr lang="ru-RU" sz="3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осмотра и обязательного психиатрического освидетельствования.</a:t>
            </a:r>
          </a:p>
          <a:p>
            <a:endParaRPr lang="ru-RU" sz="3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1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«На время прохождения медицинского осмотра и (или) обязательного психиатрического освидетельствования за работниками, обязанными в соответствии с настоящим Кодексом, иными нормативными правовыми актами, содержащими нормы трудового права, проходить такие осмотр и (или) освидетельствование, сохраняются место работы (должность) и средний заработок по месту работы»  (статья 185 ТК РФ).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проведения обязательных медицинских осмотров и психиатрического освидетельствования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Отсутствие учета выданных работникам направлений на медицинский осмотр.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4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«Работодатель (его представитель) обязан организовать учет выданных направлений, в том числе в электронном виде» (пункт 9 Приказа Минздрава России от 28.01.2021 № 29н).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6072230"/>
          </a:xfrm>
        </p:spPr>
        <p:txBody>
          <a:bodyPr>
            <a:normAutofit fontScale="62500" lnSpcReduction="2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проведения обязательных медицинских осмотров и психиатрического освидетельствования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Отсутствие приказа об отстранении работника, не прошедшего медицинский осмотр. </a:t>
            </a:r>
          </a:p>
          <a:p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4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«Работодатель обязан отстранить от работы (не допускать к работе) работника, не прошедшего в установленном порядке обязательный медицинский осмотр»</a:t>
            </a:r>
          </a:p>
          <a:p>
            <a:r>
              <a:rPr lang="ru-RU" sz="34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«В период отстранения от работы (недопущения к работе) заработная плата работнику не начисляется, за исключением случаев, предусмотренных настоящим Кодексом или иными федеральными законами. В случаях отстранения от работы работника, который не прошел обучение и проверку знаний и навыков в области охраны труда либо обязательный медицинский осмотр не по своей вине, ему производится оплата за все время отстранения от работы как за простой» (статья 76 ТК РФ)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проведения обязательных медицинских осмотров и психиатрического освидетельствования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Непроведение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медицинского осмотра для работников, занятых на работах во вредных условиях труда, в центре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профпатологии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 периодичностью 1 раз в 5 лет. </a:t>
            </a:r>
          </a:p>
          <a:p>
            <a:pPr>
              <a:lnSpc>
                <a:spcPct val="90000"/>
              </a:lnSpc>
            </a:pPr>
            <a:r>
              <a:rPr lang="ru-RU" sz="20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«Для работников, занятых на работах во вредных и (или) опасных условиях труда, первый периодический осмотр в центре </a:t>
            </a:r>
            <a:r>
              <a:rPr lang="ru-RU" sz="2000" i="1" u="sng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профпатологии</a:t>
            </a:r>
            <a:r>
              <a:rPr lang="ru-RU" sz="20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проводится при стаже работы 5 лет во вредных (опасных) условиях, последующие периодические осмотры у данных категорий работников в центре </a:t>
            </a:r>
            <a:r>
              <a:rPr lang="ru-RU" sz="2000" i="1" u="sng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профпатологии</a:t>
            </a:r>
            <a:r>
              <a:rPr lang="ru-RU" sz="20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проводятся один раз в пять лет» (пункт 40 Приказа Минздрава России от 28.01.2021 № 29н).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09786" y="428604"/>
            <a:ext cx="8072494" cy="578647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порядка ознакомления работника с условиями охраны труда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0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Отсутствие ознакомления работника с: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картой специальной оценки условий труда;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картой идентификации опасностей и оценки профессиональных рисков;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нормами выдачи СИЗ;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инструкциями по охране труда;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технологическими инструкциями и картами техпроцессов;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инструкциями по эксплуатации оборудования;</a:t>
            </a:r>
          </a:p>
          <a:p>
            <a:pPr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иными локальными нормативными документами работодателя по охране труда.</a:t>
            </a:r>
          </a:p>
          <a:p>
            <a:pPr>
              <a:buFontTx/>
              <a:buChar char="-"/>
            </a:pPr>
            <a:endParaRPr lang="ru-RU" sz="2000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ru-RU" sz="2000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</TotalTime>
  <Words>794</Words>
  <Application>Microsoft Office PowerPoint</Application>
  <PresentationFormat>Широкоэкранный</PresentationFormat>
  <Paragraphs>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Результативность проведенных мероприятий</vt:lpstr>
      <vt:lpstr>Нарушения требований охраны труда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</dc:title>
  <dc:creator>0009</dc:creator>
  <cp:lastModifiedBy>Gigabyte</cp:lastModifiedBy>
  <cp:revision>111</cp:revision>
  <dcterms:created xsi:type="dcterms:W3CDTF">2021-04-05T07:14:05Z</dcterms:created>
  <dcterms:modified xsi:type="dcterms:W3CDTF">2025-04-22T09:51:09Z</dcterms:modified>
</cp:coreProperties>
</file>