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209" y="172972"/>
            <a:ext cx="6701790" cy="66850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06877" cy="270052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720844" y="423062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533768" y="2041652"/>
            <a:ext cx="5410200" cy="38468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2312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90209" y="172972"/>
            <a:ext cx="6701790" cy="6685024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2706877" cy="270052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955" y="399821"/>
            <a:ext cx="11880595" cy="642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 u="sng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346953" y="6465214"/>
            <a:ext cx="149605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068557" y="6465214"/>
            <a:ext cx="24447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1" Type="http://schemas.openxmlformats.org/officeDocument/2006/relationships/image" Target="../media/image27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image" Target="../media/image37.jpg"/><Relationship Id="rId12" Type="http://schemas.openxmlformats.org/officeDocument/2006/relationships/image" Target="../media/image38.jpg"/><Relationship Id="rId13" Type="http://schemas.openxmlformats.org/officeDocument/2006/relationships/image" Target="../media/image39.jpg"/><Relationship Id="rId14" Type="http://schemas.openxmlformats.org/officeDocument/2006/relationships/image" Target="../media/image40.jpg"/><Relationship Id="rId15" Type="http://schemas.openxmlformats.org/officeDocument/2006/relationships/image" Target="../media/image4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jpg"/><Relationship Id="rId3" Type="http://schemas.openxmlformats.org/officeDocument/2006/relationships/image" Target="../media/image43.jpg"/><Relationship Id="rId4" Type="http://schemas.openxmlformats.org/officeDocument/2006/relationships/image" Target="../media/image44.png"/><Relationship Id="rId5" Type="http://schemas.openxmlformats.org/officeDocument/2006/relationships/image" Target="../media/image45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6.png"/><Relationship Id="rId3" Type="http://schemas.openxmlformats.org/officeDocument/2006/relationships/image" Target="../media/image47.jpg"/><Relationship Id="rId4" Type="http://schemas.openxmlformats.org/officeDocument/2006/relationships/image" Target="../media/image48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jpg"/><Relationship Id="rId3" Type="http://schemas.openxmlformats.org/officeDocument/2006/relationships/image" Target="../media/image53.jpg"/><Relationship Id="rId4" Type="http://schemas.openxmlformats.org/officeDocument/2006/relationships/image" Target="../media/image54.png"/><Relationship Id="rId5" Type="http://schemas.openxmlformats.org/officeDocument/2006/relationships/image" Target="../media/image5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crm.lab-ecostar.ru/public/projects/7a49ab11-b40f-4139-9902-ba12bfbd1b03?token=9457f4c9923a7af566ae3611" TargetMode="External"/><Relationship Id="rId3" Type="http://schemas.openxmlformats.org/officeDocument/2006/relationships/image" Target="../media/image56.jpg"/><Relationship Id="rId4" Type="http://schemas.openxmlformats.org/officeDocument/2006/relationships/image" Target="../media/image57.jpg"/><Relationship Id="rId5" Type="http://schemas.openxmlformats.org/officeDocument/2006/relationships/image" Target="../media/image58.pn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53.jpg"/><Relationship Id="rId6" Type="http://schemas.openxmlformats.org/officeDocument/2006/relationships/image" Target="../media/image60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olga-oreshkova@yandex.ru" TargetMode="External"/><Relationship Id="rId3" Type="http://schemas.openxmlformats.org/officeDocument/2006/relationships/hyperlink" Target="https://umc67.ru/" TargetMode="External"/><Relationship Id="rId4" Type="http://schemas.openxmlformats.org/officeDocument/2006/relationships/hyperlink" Target="mailto:umc@umc67.ru" TargetMode="External"/><Relationship Id="rId5" Type="http://schemas.openxmlformats.org/officeDocument/2006/relationships/image" Target="../media/image61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Relationship Id="rId4" Type="http://schemas.openxmlformats.org/officeDocument/2006/relationships/image" Target="../media/image1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-2"/>
            <a:ext cx="12192000" cy="6858000"/>
            <a:chOff x="0" y="-2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-2"/>
              <a:ext cx="7662671" cy="685799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6432041" y="0"/>
              <a:ext cx="5760085" cy="6858000"/>
            </a:xfrm>
            <a:custGeom>
              <a:avLst/>
              <a:gdLst/>
              <a:ahLst/>
              <a:cxnLst/>
              <a:rect l="l" t="t" r="r" b="b"/>
              <a:pathLst>
                <a:path w="5760084" h="6858000">
                  <a:moveTo>
                    <a:pt x="575995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5759958" y="6858000"/>
                  </a:lnTo>
                  <a:lnTo>
                    <a:pt x="5759958" y="0"/>
                  </a:lnTo>
                  <a:close/>
                </a:path>
              </a:pathLst>
            </a:custGeom>
            <a:solidFill>
              <a:srgbClr val="FFFFFF">
                <a:alpha val="59999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232395" y="324358"/>
            <a:ext cx="33826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25" b="1">
                <a:solidFill>
                  <a:srgbClr val="C00000"/>
                </a:solidFill>
                <a:latin typeface="Calibri"/>
                <a:cs typeface="Calibri"/>
              </a:rPr>
              <a:t>УЧЕБНО-</a:t>
            </a: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МЕТОДИЧЕСКИЙ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232395" y="653541"/>
            <a:ext cx="8813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ЦЕНТР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232395" y="982726"/>
            <a:ext cx="4112260" cy="5302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C00000"/>
                </a:solidFill>
                <a:latin typeface="Calibri"/>
                <a:cs typeface="Calibri"/>
              </a:rPr>
              <a:t>СМОЛПРОФОБЪЕДИНЕНИЯ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40"/>
              </a:spcBef>
            </a:pPr>
            <a:endParaRPr sz="2400">
              <a:latin typeface="Calibri"/>
              <a:cs typeface="Calibri"/>
            </a:endParaRPr>
          </a:p>
          <a:p>
            <a:pPr marL="12700" marR="1456690">
              <a:lnSpc>
                <a:spcPts val="3020"/>
              </a:lnSpc>
            </a:pP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ЦИФРОВИЗАЦИЯ </a:t>
            </a: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dirty="0" sz="2800" spc="-2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ОБЛАСТИ </a:t>
            </a:r>
            <a:r>
              <a:rPr dirty="0" sz="2800" spc="-30" b="1">
                <a:solidFill>
                  <a:srgbClr val="001F5F"/>
                </a:solidFill>
                <a:latin typeface="Calibri"/>
                <a:cs typeface="Calibri"/>
              </a:rPr>
              <a:t>ОХРАНЫ</a:t>
            </a:r>
            <a:r>
              <a:rPr dirty="0" sz="2800" spc="-1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ТРУДА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ts val="3190"/>
              </a:lnSpc>
            </a:pP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РАБОТА</a:t>
            </a:r>
            <a:endParaRPr sz="2800">
              <a:latin typeface="Calibri"/>
              <a:cs typeface="Calibri"/>
            </a:endParaRPr>
          </a:p>
          <a:p>
            <a:pPr marL="12700" marR="1739264">
              <a:lnSpc>
                <a:spcPts val="3030"/>
              </a:lnSpc>
              <a:spcBef>
                <a:spcPts val="204"/>
              </a:spcBef>
            </a:pP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dirty="0" sz="2800" spc="-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ЦИФРОВЫХ ПЛАТФОРМАХ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15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dirty="0" sz="2800" spc="-20" b="1">
                <a:solidFill>
                  <a:srgbClr val="001F5F"/>
                </a:solidFill>
                <a:latin typeface="Calibri"/>
                <a:cs typeface="Calibri"/>
              </a:rPr>
              <a:t>ЭИАС</a:t>
            </a:r>
            <a:endParaRPr sz="2800">
              <a:latin typeface="Calibri"/>
              <a:cs typeface="Calibri"/>
            </a:endParaRPr>
          </a:p>
          <a:p>
            <a:pPr marL="12700">
              <a:lnSpc>
                <a:spcPts val="3195"/>
              </a:lnSpc>
            </a:pPr>
            <a:r>
              <a:rPr dirty="0" sz="2800" b="1">
                <a:solidFill>
                  <a:srgbClr val="001F5F"/>
                </a:solidFill>
                <a:latin typeface="Calibri"/>
                <a:cs typeface="Calibri"/>
              </a:rPr>
              <a:t>«РЕГИОН.</a:t>
            </a:r>
            <a:r>
              <a:rPr dirty="0" sz="2800" spc="-13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30" b="1">
                <a:solidFill>
                  <a:srgbClr val="001F5F"/>
                </a:solidFill>
                <a:latin typeface="Calibri"/>
                <a:cs typeface="Calibri"/>
              </a:rPr>
              <a:t>ОХРАНА</a:t>
            </a:r>
            <a:r>
              <a:rPr dirty="0" sz="2800" spc="-12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001F5F"/>
                </a:solidFill>
                <a:latin typeface="Calibri"/>
                <a:cs typeface="Calibri"/>
              </a:rPr>
              <a:t>ТРУДА»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8421369" y="769746"/>
            <a:ext cx="15252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ОСНОВАН </a:t>
            </a: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dirty="0" sz="1200" spc="-10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001F5F"/>
                </a:solidFill>
                <a:latin typeface="Calibri"/>
                <a:cs typeface="Calibri"/>
              </a:rPr>
              <a:t>1919</a:t>
            </a:r>
            <a:r>
              <a:rPr dirty="0" sz="1200" spc="-5" b="1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dirty="0" sz="1200" spc="-20" b="1">
                <a:solidFill>
                  <a:srgbClr val="001F5F"/>
                </a:solidFill>
                <a:latin typeface="Calibri"/>
                <a:cs typeface="Calibri"/>
              </a:rPr>
              <a:t>ГОДУ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994" y="1551050"/>
            <a:ext cx="11880215" cy="4805680"/>
            <a:chOff x="155994" y="1551050"/>
            <a:chExt cx="11880215" cy="4805680"/>
          </a:xfrm>
        </p:grpSpPr>
        <p:sp>
          <p:nvSpPr>
            <p:cNvPr id="3" name="object 3" descr=""/>
            <p:cNvSpPr/>
            <p:nvPr/>
          </p:nvSpPr>
          <p:spPr>
            <a:xfrm>
              <a:off x="155994" y="1551050"/>
              <a:ext cx="11880215" cy="4805680"/>
            </a:xfrm>
            <a:custGeom>
              <a:avLst/>
              <a:gdLst/>
              <a:ahLst/>
              <a:cxnLst/>
              <a:rect l="l" t="t" r="r" b="b"/>
              <a:pathLst>
                <a:path w="11880215" h="4805680">
                  <a:moveTo>
                    <a:pt x="11879961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11879961" y="4805299"/>
                  </a:lnTo>
                  <a:lnTo>
                    <a:pt x="1187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481602" y="5013475"/>
              <a:ext cx="989965" cy="1024890"/>
            </a:xfrm>
            <a:custGeom>
              <a:avLst/>
              <a:gdLst/>
              <a:ahLst/>
              <a:cxnLst/>
              <a:rect l="l" t="t" r="r" b="b"/>
              <a:pathLst>
                <a:path w="989964" h="1024889">
                  <a:moveTo>
                    <a:pt x="989352" y="0"/>
                  </a:moveTo>
                  <a:lnTo>
                    <a:pt x="0" y="0"/>
                  </a:lnTo>
                  <a:lnTo>
                    <a:pt x="0" y="1024352"/>
                  </a:lnTo>
                  <a:lnTo>
                    <a:pt x="989352" y="1024352"/>
                  </a:lnTo>
                  <a:lnTo>
                    <a:pt x="989352" y="0"/>
                  </a:lnTo>
                  <a:close/>
                </a:path>
              </a:pathLst>
            </a:custGeom>
            <a:solidFill>
              <a:srgbClr val="408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436747" y="5013475"/>
              <a:ext cx="989965" cy="1024890"/>
            </a:xfrm>
            <a:custGeom>
              <a:avLst/>
              <a:gdLst/>
              <a:ahLst/>
              <a:cxnLst/>
              <a:rect l="l" t="t" r="r" b="b"/>
              <a:pathLst>
                <a:path w="989964" h="1024889">
                  <a:moveTo>
                    <a:pt x="989352" y="0"/>
                  </a:moveTo>
                  <a:lnTo>
                    <a:pt x="0" y="0"/>
                  </a:lnTo>
                  <a:lnTo>
                    <a:pt x="0" y="1024352"/>
                  </a:lnTo>
                  <a:lnTo>
                    <a:pt x="989352" y="1024352"/>
                  </a:lnTo>
                  <a:lnTo>
                    <a:pt x="989352" y="0"/>
                  </a:lnTo>
                  <a:close/>
                </a:path>
              </a:pathLst>
            </a:custGeom>
            <a:solidFill>
              <a:srgbClr val="BE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92305" y="5013475"/>
              <a:ext cx="989965" cy="1024890"/>
            </a:xfrm>
            <a:custGeom>
              <a:avLst/>
              <a:gdLst/>
              <a:ahLst/>
              <a:cxnLst/>
              <a:rect l="l" t="t" r="r" b="b"/>
              <a:pathLst>
                <a:path w="989965" h="1024889">
                  <a:moveTo>
                    <a:pt x="989425" y="0"/>
                  </a:moveTo>
                  <a:lnTo>
                    <a:pt x="0" y="0"/>
                  </a:lnTo>
                  <a:lnTo>
                    <a:pt x="0" y="1024352"/>
                  </a:lnTo>
                  <a:lnTo>
                    <a:pt x="989425" y="1024352"/>
                  </a:lnTo>
                  <a:lnTo>
                    <a:pt x="989425" y="0"/>
                  </a:lnTo>
                  <a:close/>
                </a:path>
              </a:pathLst>
            </a:custGeom>
            <a:solidFill>
              <a:srgbClr val="877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36738" y="1746300"/>
              <a:ext cx="2034539" cy="3206115"/>
            </a:xfrm>
            <a:custGeom>
              <a:avLst/>
              <a:gdLst/>
              <a:ahLst/>
              <a:cxnLst/>
              <a:rect l="l" t="t" r="r" b="b"/>
              <a:pathLst>
                <a:path w="2034539" h="3206115">
                  <a:moveTo>
                    <a:pt x="2034209" y="2181301"/>
                  </a:moveTo>
                  <a:lnTo>
                    <a:pt x="0" y="2181301"/>
                  </a:lnTo>
                  <a:lnTo>
                    <a:pt x="0" y="3205721"/>
                  </a:lnTo>
                  <a:lnTo>
                    <a:pt x="2034209" y="3205721"/>
                  </a:lnTo>
                  <a:lnTo>
                    <a:pt x="2034209" y="2181301"/>
                  </a:lnTo>
                  <a:close/>
                </a:path>
                <a:path w="2034539" h="3206115">
                  <a:moveTo>
                    <a:pt x="2034209" y="0"/>
                  </a:moveTo>
                  <a:lnTo>
                    <a:pt x="1044854" y="0"/>
                  </a:lnTo>
                  <a:lnTo>
                    <a:pt x="1044854" y="1024343"/>
                  </a:lnTo>
                  <a:lnTo>
                    <a:pt x="2034209" y="1024343"/>
                  </a:lnTo>
                  <a:lnTo>
                    <a:pt x="2034209" y="0"/>
                  </a:lnTo>
                  <a:close/>
                </a:path>
              </a:pathLst>
            </a:custGeom>
            <a:solidFill>
              <a:srgbClr val="EF92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2305" y="3927595"/>
              <a:ext cx="989425" cy="10247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305" y="1746290"/>
              <a:ext cx="5329706" cy="452111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2479120" y="2690470"/>
              <a:ext cx="2995930" cy="2736850"/>
            </a:xfrm>
            <a:custGeom>
              <a:avLst/>
              <a:gdLst/>
              <a:ahLst/>
              <a:cxnLst/>
              <a:rect l="l" t="t" r="r" b="b"/>
              <a:pathLst>
                <a:path w="2995929" h="2736850">
                  <a:moveTo>
                    <a:pt x="1493935" y="0"/>
                  </a:moveTo>
                  <a:lnTo>
                    <a:pt x="0" y="2736438"/>
                  </a:lnTo>
                  <a:lnTo>
                    <a:pt x="2995373" y="2729753"/>
                  </a:lnTo>
                  <a:lnTo>
                    <a:pt x="1493935" y="0"/>
                  </a:lnTo>
                  <a:close/>
                </a:path>
              </a:pathLst>
            </a:custGeom>
            <a:solidFill>
              <a:srgbClr val="877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726246" y="2690470"/>
              <a:ext cx="2503805" cy="2286000"/>
            </a:xfrm>
            <a:custGeom>
              <a:avLst/>
              <a:gdLst/>
              <a:ahLst/>
              <a:cxnLst/>
              <a:rect l="l" t="t" r="r" b="b"/>
              <a:pathLst>
                <a:path w="2503804" h="2286000">
                  <a:moveTo>
                    <a:pt x="1250261" y="0"/>
                  </a:moveTo>
                  <a:lnTo>
                    <a:pt x="0" y="2283695"/>
                  </a:lnTo>
                  <a:lnTo>
                    <a:pt x="2503709" y="2285468"/>
                  </a:lnTo>
                  <a:lnTo>
                    <a:pt x="1250261" y="0"/>
                  </a:lnTo>
                  <a:close/>
                </a:path>
              </a:pathLst>
            </a:custGeom>
            <a:solidFill>
              <a:srgbClr val="408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988943" y="2698473"/>
              <a:ext cx="1977389" cy="1796414"/>
            </a:xfrm>
            <a:custGeom>
              <a:avLst/>
              <a:gdLst/>
              <a:ahLst/>
              <a:cxnLst/>
              <a:rect l="l" t="t" r="r" b="b"/>
              <a:pathLst>
                <a:path w="1977389" h="1796414">
                  <a:moveTo>
                    <a:pt x="984896" y="0"/>
                  </a:moveTo>
                  <a:lnTo>
                    <a:pt x="0" y="1794905"/>
                  </a:lnTo>
                  <a:lnTo>
                    <a:pt x="1977013" y="1795847"/>
                  </a:lnTo>
                  <a:lnTo>
                    <a:pt x="984896" y="0"/>
                  </a:lnTo>
                  <a:close/>
                </a:path>
              </a:pathLst>
            </a:custGeom>
            <a:solidFill>
              <a:srgbClr val="BE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3230733" y="2698473"/>
              <a:ext cx="1494790" cy="1356995"/>
            </a:xfrm>
            <a:custGeom>
              <a:avLst/>
              <a:gdLst/>
              <a:ahLst/>
              <a:cxnLst/>
              <a:rect l="l" t="t" r="r" b="b"/>
              <a:pathLst>
                <a:path w="1494789" h="1356995">
                  <a:moveTo>
                    <a:pt x="743106" y="0"/>
                  </a:moveTo>
                  <a:lnTo>
                    <a:pt x="0" y="1354574"/>
                  </a:lnTo>
                  <a:lnTo>
                    <a:pt x="1494296" y="1356457"/>
                  </a:lnTo>
                  <a:lnTo>
                    <a:pt x="743106" y="0"/>
                  </a:lnTo>
                  <a:close/>
                </a:path>
              </a:pathLst>
            </a:custGeom>
            <a:solidFill>
              <a:srgbClr val="69A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3479633" y="2690470"/>
              <a:ext cx="991235" cy="904240"/>
            </a:xfrm>
            <a:custGeom>
              <a:avLst/>
              <a:gdLst/>
              <a:ahLst/>
              <a:cxnLst/>
              <a:rect l="l" t="t" r="r" b="b"/>
              <a:pathLst>
                <a:path w="991235" h="904239">
                  <a:moveTo>
                    <a:pt x="493421" y="0"/>
                  </a:moveTo>
                  <a:lnTo>
                    <a:pt x="0" y="903572"/>
                  </a:lnTo>
                  <a:lnTo>
                    <a:pt x="990657" y="904043"/>
                  </a:lnTo>
                  <a:lnTo>
                    <a:pt x="493421" y="0"/>
                  </a:lnTo>
                  <a:close/>
                </a:path>
              </a:pathLst>
            </a:custGeom>
            <a:solidFill>
              <a:srgbClr val="EF926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3478021" y="399821"/>
            <a:ext cx="8558530" cy="619125"/>
          </a:xfrm>
          <a:custGeom>
            <a:avLst/>
            <a:gdLst/>
            <a:ahLst/>
            <a:cxnLst/>
            <a:rect l="l" t="t" r="r" b="b"/>
            <a:pathLst>
              <a:path w="8558530" h="619125">
                <a:moveTo>
                  <a:pt x="8558022" y="0"/>
                </a:moveTo>
                <a:lnTo>
                  <a:pt x="0" y="0"/>
                </a:lnTo>
                <a:lnTo>
                  <a:pt x="0" y="618718"/>
                </a:lnTo>
                <a:lnTo>
                  <a:pt x="8558022" y="618718"/>
                </a:lnTo>
                <a:lnTo>
                  <a:pt x="855802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478021" y="399821"/>
            <a:ext cx="855853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663700">
              <a:lnSpc>
                <a:spcPct val="100000"/>
              </a:lnSpc>
              <a:spcBef>
                <a:spcPts val="1060"/>
              </a:spcBef>
              <a:tabLst>
                <a:tab pos="257302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/>
              <a:t>ЛОКАЛЬНАЯ</a:t>
            </a:r>
            <a:r>
              <a:rPr dirty="0" spc="-90"/>
              <a:t> </a:t>
            </a:r>
            <a:r>
              <a:rPr dirty="0" spc="-20"/>
              <a:t>ОБЛАСТЬ</a:t>
            </a:r>
            <a:r>
              <a:rPr dirty="0" spc="-80"/>
              <a:t> </a:t>
            </a:r>
            <a:r>
              <a:rPr dirty="0"/>
              <a:t>ВНЕДРЕНИЯ</a:t>
            </a:r>
            <a:r>
              <a:rPr dirty="0" spc="-60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17" name="object 17" descr=""/>
          <p:cNvGrpSpPr/>
          <p:nvPr/>
        </p:nvGrpSpPr>
        <p:grpSpPr>
          <a:xfrm>
            <a:off x="3829811" y="1799844"/>
            <a:ext cx="7903845" cy="1678305"/>
            <a:chOff x="3829811" y="1799844"/>
            <a:chExt cx="7903845" cy="1678305"/>
          </a:xfrm>
        </p:grpSpPr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29811" y="1799844"/>
              <a:ext cx="2660904" cy="167792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3889120" y="1840357"/>
              <a:ext cx="2546350" cy="1564640"/>
            </a:xfrm>
            <a:custGeom>
              <a:avLst/>
              <a:gdLst/>
              <a:ahLst/>
              <a:cxnLst/>
              <a:rect l="l" t="t" r="r" b="b"/>
              <a:pathLst>
                <a:path w="2546350" h="1564639">
                  <a:moveTo>
                    <a:pt x="2510408" y="0"/>
                  </a:moveTo>
                  <a:lnTo>
                    <a:pt x="2366264" y="0"/>
                  </a:lnTo>
                  <a:lnTo>
                    <a:pt x="2352216" y="2831"/>
                  </a:lnTo>
                  <a:lnTo>
                    <a:pt x="2340752" y="10556"/>
                  </a:lnTo>
                  <a:lnTo>
                    <a:pt x="2333027" y="22020"/>
                  </a:lnTo>
                  <a:lnTo>
                    <a:pt x="2330195" y="36067"/>
                  </a:lnTo>
                  <a:lnTo>
                    <a:pt x="2330195" y="299973"/>
                  </a:lnTo>
                  <a:lnTo>
                    <a:pt x="0" y="1564131"/>
                  </a:lnTo>
                  <a:lnTo>
                    <a:pt x="2330195" y="428625"/>
                  </a:lnTo>
                  <a:lnTo>
                    <a:pt x="2546350" y="428625"/>
                  </a:lnTo>
                  <a:lnTo>
                    <a:pt x="2546350" y="36067"/>
                  </a:lnTo>
                  <a:lnTo>
                    <a:pt x="2543520" y="22020"/>
                  </a:lnTo>
                  <a:lnTo>
                    <a:pt x="2535809" y="10556"/>
                  </a:lnTo>
                  <a:lnTo>
                    <a:pt x="2524382" y="2831"/>
                  </a:lnTo>
                  <a:lnTo>
                    <a:pt x="2510408" y="0"/>
                  </a:lnTo>
                  <a:close/>
                </a:path>
                <a:path w="2546350" h="1564639">
                  <a:moveTo>
                    <a:pt x="2546350" y="428625"/>
                  </a:moveTo>
                  <a:lnTo>
                    <a:pt x="2330195" y="428625"/>
                  </a:lnTo>
                  <a:lnTo>
                    <a:pt x="2330195" y="478281"/>
                  </a:lnTo>
                  <a:lnTo>
                    <a:pt x="2333027" y="492329"/>
                  </a:lnTo>
                  <a:lnTo>
                    <a:pt x="2340752" y="503793"/>
                  </a:lnTo>
                  <a:lnTo>
                    <a:pt x="2352216" y="511518"/>
                  </a:lnTo>
                  <a:lnTo>
                    <a:pt x="2366264" y="514350"/>
                  </a:lnTo>
                  <a:lnTo>
                    <a:pt x="2510408" y="514350"/>
                  </a:lnTo>
                  <a:lnTo>
                    <a:pt x="2524382" y="511518"/>
                  </a:lnTo>
                  <a:lnTo>
                    <a:pt x="2535808" y="503793"/>
                  </a:lnTo>
                  <a:lnTo>
                    <a:pt x="2543520" y="492329"/>
                  </a:lnTo>
                  <a:lnTo>
                    <a:pt x="2546350" y="478281"/>
                  </a:lnTo>
                  <a:lnTo>
                    <a:pt x="2546350" y="428625"/>
                  </a:lnTo>
                  <a:close/>
                </a:path>
              </a:pathLst>
            </a:custGeom>
            <a:solidFill>
              <a:srgbClr val="F4AC8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74663" y="1812048"/>
              <a:ext cx="5658612" cy="646163"/>
            </a:xfrm>
            <a:prstGeom prst="rect">
              <a:avLst/>
            </a:prstGeom>
          </p:spPr>
        </p:pic>
      </p:grpSp>
      <p:sp>
        <p:nvSpPr>
          <p:cNvPr id="21" name="object 21" descr=""/>
          <p:cNvSpPr txBox="1"/>
          <p:nvPr/>
        </p:nvSpPr>
        <p:spPr>
          <a:xfrm>
            <a:off x="6134608" y="1851990"/>
            <a:ext cx="5544820" cy="532765"/>
          </a:xfrm>
          <a:prstGeom prst="rect">
            <a:avLst/>
          </a:prstGeom>
          <a:solidFill>
            <a:srgbClr val="F4AC87"/>
          </a:solidFill>
        </p:spPr>
        <p:txBody>
          <a:bodyPr wrap="square" lIns="0" tIns="86995" rIns="0" bIns="0" rtlCol="0" vert="horz">
            <a:spAutoFit/>
          </a:bodyPr>
          <a:lstStyle/>
          <a:p>
            <a:pPr marL="201930" marR="1008380">
              <a:lnSpc>
                <a:spcPct val="69400"/>
              </a:lnSpc>
              <a:spcBef>
                <a:spcPts val="685"/>
              </a:spcBef>
            </a:pPr>
            <a:r>
              <a:rPr dirty="0" sz="1800" b="1">
                <a:latin typeface="Calibri"/>
                <a:cs typeface="Calibri"/>
              </a:rPr>
              <a:t>Министерство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труда</a:t>
            </a:r>
            <a:r>
              <a:rPr dirty="0" sz="1800" spc="-7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занятости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населения Смоленской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области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иные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гос.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органы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3831335" y="2697505"/>
            <a:ext cx="7901940" cy="1287780"/>
            <a:chOff x="3831335" y="2697505"/>
            <a:chExt cx="7901940" cy="1287780"/>
          </a:xfrm>
        </p:grpSpPr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31335" y="2711195"/>
              <a:ext cx="2683764" cy="1274064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3891152" y="2752216"/>
              <a:ext cx="2569845" cy="1159510"/>
            </a:xfrm>
            <a:custGeom>
              <a:avLst/>
              <a:gdLst/>
              <a:ahLst/>
              <a:cxnLst/>
              <a:rect l="l" t="t" r="r" b="b"/>
              <a:pathLst>
                <a:path w="2569845" h="1159510">
                  <a:moveTo>
                    <a:pt x="2533523" y="0"/>
                  </a:moveTo>
                  <a:lnTo>
                    <a:pt x="2389378" y="0"/>
                  </a:lnTo>
                  <a:lnTo>
                    <a:pt x="2375404" y="2831"/>
                  </a:lnTo>
                  <a:lnTo>
                    <a:pt x="2363978" y="10556"/>
                  </a:lnTo>
                  <a:lnTo>
                    <a:pt x="2356266" y="22020"/>
                  </a:lnTo>
                  <a:lnTo>
                    <a:pt x="2353437" y="36068"/>
                  </a:lnTo>
                  <a:lnTo>
                    <a:pt x="2353437" y="299974"/>
                  </a:lnTo>
                  <a:lnTo>
                    <a:pt x="0" y="1159002"/>
                  </a:lnTo>
                  <a:lnTo>
                    <a:pt x="2353437" y="428625"/>
                  </a:lnTo>
                  <a:lnTo>
                    <a:pt x="2569591" y="428625"/>
                  </a:lnTo>
                  <a:lnTo>
                    <a:pt x="2569591" y="36068"/>
                  </a:lnTo>
                  <a:lnTo>
                    <a:pt x="2566759" y="22020"/>
                  </a:lnTo>
                  <a:lnTo>
                    <a:pt x="2559034" y="10556"/>
                  </a:lnTo>
                  <a:lnTo>
                    <a:pt x="2547570" y="2831"/>
                  </a:lnTo>
                  <a:lnTo>
                    <a:pt x="2533523" y="0"/>
                  </a:lnTo>
                  <a:close/>
                </a:path>
                <a:path w="2569845" h="1159510">
                  <a:moveTo>
                    <a:pt x="2569591" y="428625"/>
                  </a:moveTo>
                  <a:lnTo>
                    <a:pt x="2353437" y="428625"/>
                  </a:lnTo>
                  <a:lnTo>
                    <a:pt x="2353437" y="478282"/>
                  </a:lnTo>
                  <a:lnTo>
                    <a:pt x="2356266" y="492329"/>
                  </a:lnTo>
                  <a:lnTo>
                    <a:pt x="2363978" y="503793"/>
                  </a:lnTo>
                  <a:lnTo>
                    <a:pt x="2375404" y="511518"/>
                  </a:lnTo>
                  <a:lnTo>
                    <a:pt x="2389378" y="514350"/>
                  </a:lnTo>
                  <a:lnTo>
                    <a:pt x="2533523" y="514350"/>
                  </a:lnTo>
                  <a:lnTo>
                    <a:pt x="2547570" y="511518"/>
                  </a:lnTo>
                  <a:lnTo>
                    <a:pt x="2559034" y="503793"/>
                  </a:lnTo>
                  <a:lnTo>
                    <a:pt x="2566759" y="492329"/>
                  </a:lnTo>
                  <a:lnTo>
                    <a:pt x="2569591" y="478282"/>
                  </a:lnTo>
                  <a:lnTo>
                    <a:pt x="2569591" y="428625"/>
                  </a:lnTo>
                  <a:close/>
                </a:path>
              </a:pathLst>
            </a:custGeom>
            <a:solidFill>
              <a:srgbClr val="8FBB8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4663" y="2697505"/>
              <a:ext cx="5658612" cy="647674"/>
            </a:xfrm>
            <a:prstGeom prst="rect">
              <a:avLst/>
            </a:prstGeom>
          </p:spPr>
        </p:pic>
      </p:grpSp>
      <p:sp>
        <p:nvSpPr>
          <p:cNvPr id="26" name="object 26" descr=""/>
          <p:cNvSpPr txBox="1"/>
          <p:nvPr/>
        </p:nvSpPr>
        <p:spPr>
          <a:xfrm>
            <a:off x="6134608" y="2738323"/>
            <a:ext cx="5544820" cy="532765"/>
          </a:xfrm>
          <a:prstGeom prst="rect">
            <a:avLst/>
          </a:prstGeom>
          <a:solidFill>
            <a:srgbClr val="8FBB85"/>
          </a:solidFill>
        </p:spPr>
        <p:txBody>
          <a:bodyPr wrap="square" lIns="0" tIns="90170" rIns="0" bIns="0" rtlCol="0" vert="horz">
            <a:spAutoFit/>
          </a:bodyPr>
          <a:lstStyle/>
          <a:p>
            <a:pPr marL="148590">
              <a:lnSpc>
                <a:spcPct val="100000"/>
              </a:lnSpc>
              <a:spcBef>
                <a:spcPts val="710"/>
              </a:spcBef>
            </a:pPr>
            <a:r>
              <a:rPr dirty="0" sz="1800" spc="-10" b="1">
                <a:latin typeface="Calibri"/>
                <a:cs typeface="Calibri"/>
              </a:rPr>
              <a:t>Смолпрофобъединение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916679" y="3555517"/>
            <a:ext cx="7816850" cy="850900"/>
            <a:chOff x="3916679" y="3555517"/>
            <a:chExt cx="7816850" cy="850900"/>
          </a:xfrm>
        </p:grpSpPr>
        <p:pic>
          <p:nvPicPr>
            <p:cNvPr id="28" name="object 2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6679" y="3561575"/>
              <a:ext cx="2718816" cy="844308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3976115" y="3601847"/>
              <a:ext cx="2604770" cy="730885"/>
            </a:xfrm>
            <a:custGeom>
              <a:avLst/>
              <a:gdLst/>
              <a:ahLst/>
              <a:cxnLst/>
              <a:rect l="l" t="t" r="r" b="b"/>
              <a:pathLst>
                <a:path w="2604770" h="730885">
                  <a:moveTo>
                    <a:pt x="2568320" y="0"/>
                  </a:moveTo>
                  <a:lnTo>
                    <a:pt x="2424176" y="0"/>
                  </a:lnTo>
                  <a:lnTo>
                    <a:pt x="2410128" y="2829"/>
                  </a:lnTo>
                  <a:lnTo>
                    <a:pt x="2398664" y="10540"/>
                  </a:lnTo>
                  <a:lnTo>
                    <a:pt x="2390939" y="21967"/>
                  </a:lnTo>
                  <a:lnTo>
                    <a:pt x="2388108" y="35940"/>
                  </a:lnTo>
                  <a:lnTo>
                    <a:pt x="2388108" y="299973"/>
                  </a:lnTo>
                  <a:lnTo>
                    <a:pt x="0" y="730630"/>
                  </a:lnTo>
                  <a:lnTo>
                    <a:pt x="2388108" y="428497"/>
                  </a:lnTo>
                  <a:lnTo>
                    <a:pt x="2604262" y="428497"/>
                  </a:lnTo>
                  <a:lnTo>
                    <a:pt x="2604262" y="35940"/>
                  </a:lnTo>
                  <a:lnTo>
                    <a:pt x="2601432" y="21967"/>
                  </a:lnTo>
                  <a:lnTo>
                    <a:pt x="2593721" y="10540"/>
                  </a:lnTo>
                  <a:lnTo>
                    <a:pt x="2582294" y="2829"/>
                  </a:lnTo>
                  <a:lnTo>
                    <a:pt x="2568320" y="0"/>
                  </a:lnTo>
                  <a:close/>
                </a:path>
                <a:path w="2604770" h="730885">
                  <a:moveTo>
                    <a:pt x="2604262" y="428497"/>
                  </a:moveTo>
                  <a:lnTo>
                    <a:pt x="2388108" y="428497"/>
                  </a:lnTo>
                  <a:lnTo>
                    <a:pt x="2388108" y="478281"/>
                  </a:lnTo>
                  <a:lnTo>
                    <a:pt x="2390939" y="492255"/>
                  </a:lnTo>
                  <a:lnTo>
                    <a:pt x="2398664" y="503681"/>
                  </a:lnTo>
                  <a:lnTo>
                    <a:pt x="2410128" y="511393"/>
                  </a:lnTo>
                  <a:lnTo>
                    <a:pt x="2424176" y="514222"/>
                  </a:lnTo>
                  <a:lnTo>
                    <a:pt x="2568320" y="514222"/>
                  </a:lnTo>
                  <a:lnTo>
                    <a:pt x="2582294" y="511393"/>
                  </a:lnTo>
                  <a:lnTo>
                    <a:pt x="2593720" y="503681"/>
                  </a:lnTo>
                  <a:lnTo>
                    <a:pt x="2601432" y="492255"/>
                  </a:lnTo>
                  <a:lnTo>
                    <a:pt x="2604262" y="478281"/>
                  </a:lnTo>
                  <a:lnTo>
                    <a:pt x="2604262" y="428497"/>
                  </a:lnTo>
                  <a:close/>
                </a:path>
              </a:pathLst>
            </a:custGeom>
            <a:solidFill>
              <a:srgbClr val="D29A9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74663" y="3555517"/>
              <a:ext cx="5658612" cy="693394"/>
            </a:xfrm>
            <a:prstGeom prst="rect">
              <a:avLst/>
            </a:prstGeom>
          </p:spPr>
        </p:pic>
      </p:grpSp>
      <p:grpSp>
        <p:nvGrpSpPr>
          <p:cNvPr id="31" name="object 31" descr=""/>
          <p:cNvGrpSpPr/>
          <p:nvPr/>
        </p:nvGrpSpPr>
        <p:grpSpPr>
          <a:xfrm>
            <a:off x="3951732" y="4506493"/>
            <a:ext cx="7781925" cy="1516380"/>
            <a:chOff x="3951732" y="4506493"/>
            <a:chExt cx="7781925" cy="1516380"/>
          </a:xfrm>
        </p:grpSpPr>
        <p:pic>
          <p:nvPicPr>
            <p:cNvPr id="32" name="object 3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997452" y="4508017"/>
              <a:ext cx="2638044" cy="6293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057142" y="4548886"/>
              <a:ext cx="2523490" cy="514350"/>
            </a:xfrm>
            <a:custGeom>
              <a:avLst/>
              <a:gdLst/>
              <a:ahLst/>
              <a:cxnLst/>
              <a:rect l="l" t="t" r="r" b="b"/>
              <a:pathLst>
                <a:path w="2523490" h="514350">
                  <a:moveTo>
                    <a:pt x="2487294" y="0"/>
                  </a:moveTo>
                  <a:lnTo>
                    <a:pt x="2343150" y="0"/>
                  </a:lnTo>
                  <a:lnTo>
                    <a:pt x="2329102" y="2831"/>
                  </a:lnTo>
                  <a:lnTo>
                    <a:pt x="2317638" y="10556"/>
                  </a:lnTo>
                  <a:lnTo>
                    <a:pt x="2309913" y="22020"/>
                  </a:lnTo>
                  <a:lnTo>
                    <a:pt x="2307082" y="36068"/>
                  </a:lnTo>
                  <a:lnTo>
                    <a:pt x="2307082" y="85725"/>
                  </a:lnTo>
                  <a:lnTo>
                    <a:pt x="0" y="186689"/>
                  </a:lnTo>
                  <a:lnTo>
                    <a:pt x="2307082" y="214249"/>
                  </a:lnTo>
                  <a:lnTo>
                    <a:pt x="2307082" y="478281"/>
                  </a:lnTo>
                  <a:lnTo>
                    <a:pt x="2309913" y="492329"/>
                  </a:lnTo>
                  <a:lnTo>
                    <a:pt x="2317638" y="503793"/>
                  </a:lnTo>
                  <a:lnTo>
                    <a:pt x="2329102" y="511518"/>
                  </a:lnTo>
                  <a:lnTo>
                    <a:pt x="2343150" y="514350"/>
                  </a:lnTo>
                  <a:lnTo>
                    <a:pt x="2487294" y="514350"/>
                  </a:lnTo>
                  <a:lnTo>
                    <a:pt x="2501268" y="511518"/>
                  </a:lnTo>
                  <a:lnTo>
                    <a:pt x="2512694" y="503793"/>
                  </a:lnTo>
                  <a:lnTo>
                    <a:pt x="2520406" y="492329"/>
                  </a:lnTo>
                  <a:lnTo>
                    <a:pt x="2523236" y="478281"/>
                  </a:lnTo>
                  <a:lnTo>
                    <a:pt x="2523236" y="36068"/>
                  </a:lnTo>
                  <a:lnTo>
                    <a:pt x="2520406" y="22020"/>
                  </a:lnTo>
                  <a:lnTo>
                    <a:pt x="2512695" y="10556"/>
                  </a:lnTo>
                  <a:lnTo>
                    <a:pt x="2501268" y="2831"/>
                  </a:lnTo>
                  <a:lnTo>
                    <a:pt x="2487294" y="0"/>
                  </a:lnTo>
                  <a:close/>
                </a:path>
              </a:pathLst>
            </a:custGeom>
            <a:solidFill>
              <a:srgbClr val="629FD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1732" y="5148072"/>
              <a:ext cx="2683764" cy="874763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011295" y="5188331"/>
              <a:ext cx="2569210" cy="761365"/>
            </a:xfrm>
            <a:custGeom>
              <a:avLst/>
              <a:gdLst/>
              <a:ahLst/>
              <a:cxnLst/>
              <a:rect l="l" t="t" r="r" b="b"/>
              <a:pathLst>
                <a:path w="2569209" h="761364">
                  <a:moveTo>
                    <a:pt x="0" y="0"/>
                  </a:moveTo>
                  <a:lnTo>
                    <a:pt x="2316099" y="481457"/>
                  </a:lnTo>
                  <a:lnTo>
                    <a:pt x="2316099" y="719048"/>
                  </a:lnTo>
                  <a:lnTo>
                    <a:pt x="2319418" y="735464"/>
                  </a:lnTo>
                  <a:lnTo>
                    <a:pt x="2328465" y="748871"/>
                  </a:lnTo>
                  <a:lnTo>
                    <a:pt x="2341870" y="757910"/>
                  </a:lnTo>
                  <a:lnTo>
                    <a:pt x="2358263" y="761225"/>
                  </a:lnTo>
                  <a:lnTo>
                    <a:pt x="2526919" y="761225"/>
                  </a:lnTo>
                  <a:lnTo>
                    <a:pt x="2543365" y="757910"/>
                  </a:lnTo>
                  <a:lnTo>
                    <a:pt x="2556763" y="748871"/>
                  </a:lnTo>
                  <a:lnTo>
                    <a:pt x="2565780" y="735464"/>
                  </a:lnTo>
                  <a:lnTo>
                    <a:pt x="2569082" y="719048"/>
                  </a:lnTo>
                  <a:lnTo>
                    <a:pt x="2569082" y="361569"/>
                  </a:lnTo>
                  <a:lnTo>
                    <a:pt x="2316099" y="361569"/>
                  </a:lnTo>
                  <a:lnTo>
                    <a:pt x="0" y="0"/>
                  </a:lnTo>
                  <a:close/>
                </a:path>
                <a:path w="2569209" h="761364">
                  <a:moveTo>
                    <a:pt x="2526919" y="281686"/>
                  </a:moveTo>
                  <a:lnTo>
                    <a:pt x="2358263" y="281686"/>
                  </a:lnTo>
                  <a:lnTo>
                    <a:pt x="2341870" y="284988"/>
                  </a:lnTo>
                  <a:lnTo>
                    <a:pt x="2328465" y="294005"/>
                  </a:lnTo>
                  <a:lnTo>
                    <a:pt x="2319418" y="307403"/>
                  </a:lnTo>
                  <a:lnTo>
                    <a:pt x="2316099" y="323850"/>
                  </a:lnTo>
                  <a:lnTo>
                    <a:pt x="2316099" y="361569"/>
                  </a:lnTo>
                  <a:lnTo>
                    <a:pt x="2569082" y="361569"/>
                  </a:lnTo>
                  <a:lnTo>
                    <a:pt x="2569082" y="323850"/>
                  </a:lnTo>
                  <a:lnTo>
                    <a:pt x="2565780" y="307403"/>
                  </a:lnTo>
                  <a:lnTo>
                    <a:pt x="2556763" y="294005"/>
                  </a:lnTo>
                  <a:lnTo>
                    <a:pt x="2543365" y="284988"/>
                  </a:lnTo>
                  <a:lnTo>
                    <a:pt x="2526919" y="281686"/>
                  </a:lnTo>
                  <a:close/>
                </a:path>
              </a:pathLst>
            </a:custGeom>
            <a:solidFill>
              <a:srgbClr val="ACA2C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4664" y="4506493"/>
              <a:ext cx="5658612" cy="647674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6134608" y="3595242"/>
            <a:ext cx="5544820" cy="580390"/>
          </a:xfrm>
          <a:prstGeom prst="rect">
            <a:avLst/>
          </a:prstGeom>
          <a:solidFill>
            <a:srgbClr val="D29A9A"/>
          </a:solidFill>
        </p:spPr>
        <p:txBody>
          <a:bodyPr wrap="square" lIns="0" tIns="133985" rIns="0" bIns="0" rtlCol="0" vert="horz">
            <a:spAutoFit/>
          </a:bodyPr>
          <a:lstStyle/>
          <a:p>
            <a:pPr marL="189865" marR="2500630">
              <a:lnSpc>
                <a:spcPct val="69400"/>
              </a:lnSpc>
              <a:spcBef>
                <a:spcPts val="1055"/>
              </a:spcBef>
            </a:pPr>
            <a:r>
              <a:rPr dirty="0" sz="1800" spc="-10" b="1">
                <a:latin typeface="Calibri"/>
                <a:cs typeface="Calibri"/>
              </a:rPr>
              <a:t>Учебно-методический</a:t>
            </a:r>
            <a:r>
              <a:rPr dirty="0" sz="1800" spc="-20" b="1">
                <a:latin typeface="Calibri"/>
                <a:cs typeface="Calibri"/>
              </a:rPr>
              <a:t> центр </a:t>
            </a:r>
            <a:r>
              <a:rPr dirty="0" sz="1800" spc="-10" b="1">
                <a:latin typeface="Calibri"/>
                <a:cs typeface="Calibri"/>
              </a:rPr>
              <a:t>Смолпрофобъединения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6134608" y="4547311"/>
            <a:ext cx="5544820" cy="532765"/>
          </a:xfrm>
          <a:prstGeom prst="rect">
            <a:avLst/>
          </a:prstGeom>
          <a:solidFill>
            <a:srgbClr val="629FD6"/>
          </a:solidFill>
        </p:spPr>
        <p:txBody>
          <a:bodyPr wrap="square" lIns="0" tIns="85090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670"/>
              </a:spcBef>
            </a:pPr>
            <a:r>
              <a:rPr dirty="0" sz="1800" b="1">
                <a:latin typeface="Calibri"/>
                <a:cs typeface="Calibri"/>
              </a:rPr>
              <a:t>Организации,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учреждения,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предприятия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9" name="object 3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4664" y="5411723"/>
            <a:ext cx="5658612" cy="646163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6134608" y="5451843"/>
            <a:ext cx="5544820" cy="532765"/>
          </a:xfrm>
          <a:prstGeom prst="rect">
            <a:avLst/>
          </a:prstGeom>
          <a:solidFill>
            <a:srgbClr val="ACA2CD"/>
          </a:solidFill>
        </p:spPr>
        <p:txBody>
          <a:bodyPr wrap="square" lIns="0" tIns="80645" rIns="0" bIns="0" rtlCol="0" vert="horz">
            <a:spAutoFit/>
          </a:bodyPr>
          <a:lstStyle/>
          <a:p>
            <a:pPr marL="201930">
              <a:lnSpc>
                <a:spcPct val="100000"/>
              </a:lnSpc>
              <a:spcBef>
                <a:spcPts val="635"/>
              </a:spcBef>
            </a:pPr>
            <a:r>
              <a:rPr dirty="0" sz="1800" spc="-10" b="1">
                <a:latin typeface="Calibri"/>
                <a:cs typeface="Calibri"/>
              </a:rPr>
              <a:t>Сотрудники,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работники,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специалисты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42" name="object 4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5994" y="1551050"/>
            <a:ext cx="11880215" cy="4805680"/>
            <a:chOff x="155994" y="1551050"/>
            <a:chExt cx="11880215" cy="4805680"/>
          </a:xfrm>
        </p:grpSpPr>
        <p:sp>
          <p:nvSpPr>
            <p:cNvPr id="3" name="object 3" descr=""/>
            <p:cNvSpPr/>
            <p:nvPr/>
          </p:nvSpPr>
          <p:spPr>
            <a:xfrm>
              <a:off x="155994" y="1551050"/>
              <a:ext cx="11880215" cy="4805680"/>
            </a:xfrm>
            <a:custGeom>
              <a:avLst/>
              <a:gdLst/>
              <a:ahLst/>
              <a:cxnLst/>
              <a:rect l="l" t="t" r="r" b="b"/>
              <a:pathLst>
                <a:path w="11880215" h="4805680">
                  <a:moveTo>
                    <a:pt x="11879961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11879961" y="4805299"/>
                  </a:lnTo>
                  <a:lnTo>
                    <a:pt x="1187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0380" y="2148851"/>
              <a:ext cx="3496689" cy="358493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94177" y="2156854"/>
              <a:ext cx="2995930" cy="2736850"/>
            </a:xfrm>
            <a:custGeom>
              <a:avLst/>
              <a:gdLst/>
              <a:ahLst/>
              <a:cxnLst/>
              <a:rect l="l" t="t" r="r" b="b"/>
              <a:pathLst>
                <a:path w="2995929" h="2736850">
                  <a:moveTo>
                    <a:pt x="1493935" y="0"/>
                  </a:moveTo>
                  <a:lnTo>
                    <a:pt x="0" y="2736438"/>
                  </a:lnTo>
                  <a:lnTo>
                    <a:pt x="2995373" y="2729753"/>
                  </a:lnTo>
                  <a:lnTo>
                    <a:pt x="1493935" y="0"/>
                  </a:lnTo>
                  <a:close/>
                </a:path>
              </a:pathLst>
            </a:custGeom>
            <a:solidFill>
              <a:srgbClr val="877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841304" y="2156854"/>
              <a:ext cx="2503805" cy="2286000"/>
            </a:xfrm>
            <a:custGeom>
              <a:avLst/>
              <a:gdLst/>
              <a:ahLst/>
              <a:cxnLst/>
              <a:rect l="l" t="t" r="r" b="b"/>
              <a:pathLst>
                <a:path w="2503804" h="2286000">
                  <a:moveTo>
                    <a:pt x="1250261" y="0"/>
                  </a:moveTo>
                  <a:lnTo>
                    <a:pt x="0" y="2283695"/>
                  </a:lnTo>
                  <a:lnTo>
                    <a:pt x="2503709" y="2285468"/>
                  </a:lnTo>
                  <a:lnTo>
                    <a:pt x="1250261" y="0"/>
                  </a:lnTo>
                  <a:close/>
                </a:path>
              </a:pathLst>
            </a:custGeom>
            <a:solidFill>
              <a:srgbClr val="4083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104001" y="2164857"/>
              <a:ext cx="1977389" cy="1796414"/>
            </a:xfrm>
            <a:custGeom>
              <a:avLst/>
              <a:gdLst/>
              <a:ahLst/>
              <a:cxnLst/>
              <a:rect l="l" t="t" r="r" b="b"/>
              <a:pathLst>
                <a:path w="1977390" h="1796414">
                  <a:moveTo>
                    <a:pt x="984896" y="0"/>
                  </a:moveTo>
                  <a:lnTo>
                    <a:pt x="0" y="1794905"/>
                  </a:lnTo>
                  <a:lnTo>
                    <a:pt x="1977013" y="1795847"/>
                  </a:lnTo>
                  <a:lnTo>
                    <a:pt x="984896" y="0"/>
                  </a:lnTo>
                  <a:close/>
                </a:path>
              </a:pathLst>
            </a:custGeom>
            <a:solidFill>
              <a:srgbClr val="BE6E6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45791" y="2164857"/>
              <a:ext cx="1494790" cy="1356995"/>
            </a:xfrm>
            <a:custGeom>
              <a:avLst/>
              <a:gdLst/>
              <a:ahLst/>
              <a:cxnLst/>
              <a:rect l="l" t="t" r="r" b="b"/>
              <a:pathLst>
                <a:path w="1494790" h="1356995">
                  <a:moveTo>
                    <a:pt x="743106" y="0"/>
                  </a:moveTo>
                  <a:lnTo>
                    <a:pt x="0" y="1354574"/>
                  </a:lnTo>
                  <a:lnTo>
                    <a:pt x="1494296" y="1356457"/>
                  </a:lnTo>
                  <a:lnTo>
                    <a:pt x="743106" y="0"/>
                  </a:lnTo>
                  <a:close/>
                </a:path>
              </a:pathLst>
            </a:custGeom>
            <a:solidFill>
              <a:srgbClr val="69A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594691" y="2156854"/>
              <a:ext cx="991235" cy="904240"/>
            </a:xfrm>
            <a:custGeom>
              <a:avLst/>
              <a:gdLst/>
              <a:ahLst/>
              <a:cxnLst/>
              <a:rect l="l" t="t" r="r" b="b"/>
              <a:pathLst>
                <a:path w="991234" h="904239">
                  <a:moveTo>
                    <a:pt x="493421" y="0"/>
                  </a:moveTo>
                  <a:lnTo>
                    <a:pt x="0" y="903572"/>
                  </a:lnTo>
                  <a:lnTo>
                    <a:pt x="990657" y="904043"/>
                  </a:lnTo>
                  <a:lnTo>
                    <a:pt x="493421" y="0"/>
                  </a:lnTo>
                  <a:close/>
                </a:path>
              </a:pathLst>
            </a:custGeom>
            <a:solidFill>
              <a:srgbClr val="EF926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3334003" y="399821"/>
            <a:ext cx="8702040" cy="619125"/>
          </a:xfrm>
          <a:custGeom>
            <a:avLst/>
            <a:gdLst/>
            <a:ahLst/>
            <a:cxnLst/>
            <a:rect l="l" t="t" r="r" b="b"/>
            <a:pathLst>
              <a:path w="8702040" h="619125">
                <a:moveTo>
                  <a:pt x="8701913" y="0"/>
                </a:moveTo>
                <a:lnTo>
                  <a:pt x="0" y="0"/>
                </a:lnTo>
                <a:lnTo>
                  <a:pt x="0" y="618718"/>
                </a:lnTo>
                <a:lnTo>
                  <a:pt x="8701913" y="618718"/>
                </a:lnTo>
                <a:lnTo>
                  <a:pt x="870191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3334003" y="399821"/>
            <a:ext cx="8702040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2550">
              <a:lnSpc>
                <a:spcPts val="2260"/>
              </a:lnSpc>
              <a:tabLst>
                <a:tab pos="1747520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ЭИАС</a:t>
            </a:r>
            <a:r>
              <a:rPr dirty="0" u="sng" sz="2000" spc="-5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2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«РЕГИОН.ОХРАНА</a:t>
            </a:r>
            <a:r>
              <a:rPr dirty="0" u="sng" sz="2000" spc="-6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ТРУДА»</a:t>
            </a:r>
            <a:endParaRPr sz="2000">
              <a:latin typeface="Arial"/>
              <a:cs typeface="Arial"/>
            </a:endParaRPr>
          </a:p>
          <a:p>
            <a:pPr algn="r" marR="82550">
              <a:lnSpc>
                <a:spcPts val="2280"/>
              </a:lnSpc>
            </a:pP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ПРОГРАММНЫЕ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МОДУЛИ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8237219" y="1695069"/>
            <a:ext cx="2099310" cy="431165"/>
          </a:xfrm>
          <a:custGeom>
            <a:avLst/>
            <a:gdLst/>
            <a:ahLst/>
            <a:cxnLst/>
            <a:rect l="l" t="t" r="r" b="b"/>
            <a:pathLst>
              <a:path w="2099309" h="431164">
                <a:moveTo>
                  <a:pt x="1883663" y="0"/>
                </a:moveTo>
                <a:lnTo>
                  <a:pt x="0" y="0"/>
                </a:lnTo>
                <a:lnTo>
                  <a:pt x="0" y="430656"/>
                </a:lnTo>
                <a:lnTo>
                  <a:pt x="2098929" y="430656"/>
                </a:lnTo>
                <a:lnTo>
                  <a:pt x="2098929" y="215391"/>
                </a:lnTo>
                <a:lnTo>
                  <a:pt x="2093242" y="165991"/>
                </a:lnTo>
                <a:lnTo>
                  <a:pt x="2077046" y="120649"/>
                </a:lnTo>
                <a:lnTo>
                  <a:pt x="2051632" y="80657"/>
                </a:lnTo>
                <a:lnTo>
                  <a:pt x="2018294" y="47306"/>
                </a:lnTo>
                <a:lnTo>
                  <a:pt x="1978325" y="21885"/>
                </a:lnTo>
                <a:lnTo>
                  <a:pt x="1933017" y="5686"/>
                </a:lnTo>
                <a:lnTo>
                  <a:pt x="1883663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8397620" y="1752727"/>
            <a:ext cx="17462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ЗАКРЫТАЯ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ЧАСТЬ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610856" y="2125713"/>
            <a:ext cx="4237990" cy="4123054"/>
            <a:chOff x="7610856" y="2125713"/>
            <a:chExt cx="4237990" cy="4123054"/>
          </a:xfrm>
        </p:grpSpPr>
        <p:sp>
          <p:nvSpPr>
            <p:cNvPr id="15" name="object 15" descr=""/>
            <p:cNvSpPr/>
            <p:nvPr/>
          </p:nvSpPr>
          <p:spPr>
            <a:xfrm>
              <a:off x="8237220" y="2125713"/>
              <a:ext cx="3611245" cy="4123054"/>
            </a:xfrm>
            <a:custGeom>
              <a:avLst/>
              <a:gdLst/>
              <a:ahLst/>
              <a:cxnLst/>
              <a:rect l="l" t="t" r="r" b="b"/>
              <a:pathLst>
                <a:path w="3611245" h="4123054">
                  <a:moveTo>
                    <a:pt x="3611245" y="0"/>
                  </a:moveTo>
                  <a:lnTo>
                    <a:pt x="0" y="0"/>
                  </a:lnTo>
                  <a:lnTo>
                    <a:pt x="0" y="4122801"/>
                  </a:lnTo>
                  <a:lnTo>
                    <a:pt x="3611245" y="4122801"/>
                  </a:lnTo>
                  <a:lnTo>
                    <a:pt x="361124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10856" y="4212323"/>
              <a:ext cx="979944" cy="104395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7670165" y="4252848"/>
              <a:ext cx="866140" cy="929640"/>
            </a:xfrm>
            <a:custGeom>
              <a:avLst/>
              <a:gdLst/>
              <a:ahLst/>
              <a:cxnLst/>
              <a:rect l="l" t="t" r="r" b="b"/>
              <a:pathLst>
                <a:path w="866140" h="929639">
                  <a:moveTo>
                    <a:pt x="0" y="0"/>
                  </a:moveTo>
                  <a:lnTo>
                    <a:pt x="734313" y="629538"/>
                  </a:lnTo>
                  <a:lnTo>
                    <a:pt x="734313" y="907542"/>
                  </a:lnTo>
                  <a:lnTo>
                    <a:pt x="736050" y="916118"/>
                  </a:lnTo>
                  <a:lnTo>
                    <a:pt x="740775" y="923099"/>
                  </a:lnTo>
                  <a:lnTo>
                    <a:pt x="747762" y="927794"/>
                  </a:lnTo>
                  <a:lnTo>
                    <a:pt x="756284" y="929513"/>
                  </a:lnTo>
                  <a:lnTo>
                    <a:pt x="843914" y="929513"/>
                  </a:lnTo>
                  <a:lnTo>
                    <a:pt x="852437" y="927794"/>
                  </a:lnTo>
                  <a:lnTo>
                    <a:pt x="859424" y="923099"/>
                  </a:lnTo>
                  <a:lnTo>
                    <a:pt x="864149" y="916118"/>
                  </a:lnTo>
                  <a:lnTo>
                    <a:pt x="865885" y="907542"/>
                  </a:lnTo>
                  <a:lnTo>
                    <a:pt x="865885" y="500888"/>
                  </a:lnTo>
                  <a:lnTo>
                    <a:pt x="734313" y="500888"/>
                  </a:lnTo>
                  <a:lnTo>
                    <a:pt x="0" y="0"/>
                  </a:lnTo>
                  <a:close/>
                </a:path>
                <a:path w="866140" h="929639">
                  <a:moveTo>
                    <a:pt x="843914" y="415163"/>
                  </a:moveTo>
                  <a:lnTo>
                    <a:pt x="756284" y="415163"/>
                  </a:lnTo>
                  <a:lnTo>
                    <a:pt x="747762" y="416881"/>
                  </a:lnTo>
                  <a:lnTo>
                    <a:pt x="740775" y="421576"/>
                  </a:lnTo>
                  <a:lnTo>
                    <a:pt x="736050" y="428557"/>
                  </a:lnTo>
                  <a:lnTo>
                    <a:pt x="734313" y="437133"/>
                  </a:lnTo>
                  <a:lnTo>
                    <a:pt x="734313" y="500888"/>
                  </a:lnTo>
                  <a:lnTo>
                    <a:pt x="865885" y="500888"/>
                  </a:lnTo>
                  <a:lnTo>
                    <a:pt x="865885" y="437133"/>
                  </a:lnTo>
                  <a:lnTo>
                    <a:pt x="864149" y="428557"/>
                  </a:lnTo>
                  <a:lnTo>
                    <a:pt x="859424" y="421576"/>
                  </a:lnTo>
                  <a:lnTo>
                    <a:pt x="852437" y="416881"/>
                  </a:lnTo>
                  <a:lnTo>
                    <a:pt x="843914" y="415163"/>
                  </a:lnTo>
                  <a:close/>
                </a:path>
              </a:pathLst>
            </a:custGeom>
            <a:solidFill>
              <a:srgbClr val="C987B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93608" y="4639068"/>
              <a:ext cx="3486911" cy="646163"/>
            </a:xfrm>
            <a:prstGeom prst="rect">
              <a:avLst/>
            </a:prstGeom>
          </p:spPr>
        </p:pic>
      </p:grpSp>
      <p:sp>
        <p:nvSpPr>
          <p:cNvPr id="19" name="object 19" descr=""/>
          <p:cNvSpPr txBox="1"/>
          <p:nvPr/>
        </p:nvSpPr>
        <p:spPr>
          <a:xfrm>
            <a:off x="8353043" y="4679645"/>
            <a:ext cx="3372485" cy="532765"/>
          </a:xfrm>
          <a:prstGeom prst="rect">
            <a:avLst/>
          </a:prstGeom>
          <a:solidFill>
            <a:srgbClr val="C987B5"/>
          </a:solidFill>
        </p:spPr>
        <p:txBody>
          <a:bodyPr wrap="square" lIns="0" tIns="3810" rIns="0" bIns="0" rtlCol="0" vert="horz">
            <a:spAutoFit/>
          </a:bodyPr>
          <a:lstStyle/>
          <a:p>
            <a:pPr marL="158750">
              <a:lnSpc>
                <a:spcPts val="1830"/>
              </a:lnSpc>
              <a:spcBef>
                <a:spcPts val="30"/>
              </a:spcBef>
            </a:pPr>
            <a:r>
              <a:rPr dirty="0" sz="1800" spc="-10" b="1">
                <a:latin typeface="Calibri"/>
                <a:cs typeface="Calibri"/>
              </a:rPr>
              <a:t>КОНТРОЛЬНО-</a:t>
            </a:r>
            <a:endParaRPr sz="1800">
              <a:latin typeface="Calibri"/>
              <a:cs typeface="Calibri"/>
            </a:endParaRPr>
          </a:p>
          <a:p>
            <a:pPr marL="158750">
              <a:lnSpc>
                <a:spcPts val="1830"/>
              </a:lnSpc>
            </a:pPr>
            <a:r>
              <a:rPr dirty="0" sz="1800" b="1">
                <a:latin typeface="Calibri"/>
                <a:cs typeface="Calibri"/>
              </a:rPr>
              <a:t>АНАЛИТИЧЕСКИЕ</a:t>
            </a:r>
            <a:r>
              <a:rPr dirty="0" sz="1800" spc="-10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МОДУЛИ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6502907" y="5398008"/>
            <a:ext cx="5280660" cy="658495"/>
            <a:chOff x="6502907" y="5398008"/>
            <a:chExt cx="5280660" cy="658495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2907" y="5398008"/>
              <a:ext cx="2092452" cy="629386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562978" y="5438902"/>
              <a:ext cx="1977389" cy="514350"/>
            </a:xfrm>
            <a:custGeom>
              <a:avLst/>
              <a:gdLst/>
              <a:ahLst/>
              <a:cxnLst/>
              <a:rect l="l" t="t" r="r" b="b"/>
              <a:pathLst>
                <a:path w="1977390" h="514350">
                  <a:moveTo>
                    <a:pt x="0" y="36195"/>
                  </a:moveTo>
                  <a:lnTo>
                    <a:pt x="1845437" y="214312"/>
                  </a:lnTo>
                  <a:lnTo>
                    <a:pt x="1845437" y="492417"/>
                  </a:lnTo>
                  <a:lnTo>
                    <a:pt x="1847173" y="500948"/>
                  </a:lnTo>
                  <a:lnTo>
                    <a:pt x="1851898" y="507915"/>
                  </a:lnTo>
                  <a:lnTo>
                    <a:pt x="1858885" y="512614"/>
                  </a:lnTo>
                  <a:lnTo>
                    <a:pt x="1867407" y="514337"/>
                  </a:lnTo>
                  <a:lnTo>
                    <a:pt x="1955038" y="514337"/>
                  </a:lnTo>
                  <a:lnTo>
                    <a:pt x="1963560" y="512614"/>
                  </a:lnTo>
                  <a:lnTo>
                    <a:pt x="1970547" y="507915"/>
                  </a:lnTo>
                  <a:lnTo>
                    <a:pt x="1975272" y="500948"/>
                  </a:lnTo>
                  <a:lnTo>
                    <a:pt x="1977009" y="492417"/>
                  </a:lnTo>
                  <a:lnTo>
                    <a:pt x="1977009" y="85725"/>
                  </a:lnTo>
                  <a:lnTo>
                    <a:pt x="1845437" y="85725"/>
                  </a:lnTo>
                  <a:lnTo>
                    <a:pt x="0" y="36195"/>
                  </a:lnTo>
                  <a:close/>
                </a:path>
                <a:path w="1977390" h="514350">
                  <a:moveTo>
                    <a:pt x="1955038" y="0"/>
                  </a:moveTo>
                  <a:lnTo>
                    <a:pt x="1867407" y="0"/>
                  </a:lnTo>
                  <a:lnTo>
                    <a:pt x="1858885" y="1718"/>
                  </a:lnTo>
                  <a:lnTo>
                    <a:pt x="1851898" y="6413"/>
                  </a:lnTo>
                  <a:lnTo>
                    <a:pt x="1847173" y="13394"/>
                  </a:lnTo>
                  <a:lnTo>
                    <a:pt x="1845437" y="21971"/>
                  </a:lnTo>
                  <a:lnTo>
                    <a:pt x="1845437" y="85725"/>
                  </a:lnTo>
                  <a:lnTo>
                    <a:pt x="1977009" y="85725"/>
                  </a:lnTo>
                  <a:lnTo>
                    <a:pt x="1977009" y="21971"/>
                  </a:lnTo>
                  <a:lnTo>
                    <a:pt x="1975272" y="13394"/>
                  </a:lnTo>
                  <a:lnTo>
                    <a:pt x="1970547" y="6413"/>
                  </a:lnTo>
                  <a:lnTo>
                    <a:pt x="1963560" y="1718"/>
                  </a:lnTo>
                  <a:lnTo>
                    <a:pt x="1955038" y="0"/>
                  </a:lnTo>
                  <a:close/>
                </a:path>
              </a:pathLst>
            </a:custGeom>
            <a:solidFill>
              <a:srgbClr val="EBDD4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98179" y="5410200"/>
              <a:ext cx="3485387" cy="646163"/>
            </a:xfrm>
            <a:prstGeom prst="rect">
              <a:avLst/>
            </a:prstGeom>
          </p:spPr>
        </p:pic>
      </p:grpSp>
      <p:sp>
        <p:nvSpPr>
          <p:cNvPr id="24" name="object 24" descr=""/>
          <p:cNvSpPr txBox="1"/>
          <p:nvPr/>
        </p:nvSpPr>
        <p:spPr>
          <a:xfrm>
            <a:off x="8356981" y="5450484"/>
            <a:ext cx="3372485" cy="532765"/>
          </a:xfrm>
          <a:prstGeom prst="rect">
            <a:avLst/>
          </a:prstGeom>
          <a:solidFill>
            <a:srgbClr val="EBDD48"/>
          </a:solidFill>
        </p:spPr>
        <p:txBody>
          <a:bodyPr wrap="square" lIns="0" tIns="112395" rIns="0" bIns="0" rtlCol="0" vert="horz">
            <a:spAutoFit/>
          </a:bodyPr>
          <a:lstStyle/>
          <a:p>
            <a:pPr marL="159385">
              <a:lnSpc>
                <a:spcPct val="100000"/>
              </a:lnSpc>
              <a:spcBef>
                <a:spcPts val="885"/>
              </a:spcBef>
            </a:pPr>
            <a:r>
              <a:rPr dirty="0" sz="1800" spc="-10" b="1">
                <a:latin typeface="Calibri"/>
                <a:cs typeface="Calibri"/>
              </a:rPr>
              <a:t>ФОРМИРУЮЩИЕ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МОДУЛИ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320306" y="1695069"/>
            <a:ext cx="2099310" cy="431165"/>
          </a:xfrm>
          <a:custGeom>
            <a:avLst/>
            <a:gdLst/>
            <a:ahLst/>
            <a:cxnLst/>
            <a:rect l="l" t="t" r="r" b="b"/>
            <a:pathLst>
              <a:path w="2099310" h="431164">
                <a:moveTo>
                  <a:pt x="1883651" y="0"/>
                </a:moveTo>
                <a:lnTo>
                  <a:pt x="0" y="0"/>
                </a:lnTo>
                <a:lnTo>
                  <a:pt x="0" y="430656"/>
                </a:lnTo>
                <a:lnTo>
                  <a:pt x="2098916" y="430656"/>
                </a:lnTo>
                <a:lnTo>
                  <a:pt x="2098916" y="215391"/>
                </a:lnTo>
                <a:lnTo>
                  <a:pt x="2093230" y="165991"/>
                </a:lnTo>
                <a:lnTo>
                  <a:pt x="2077033" y="120649"/>
                </a:lnTo>
                <a:lnTo>
                  <a:pt x="2051620" y="80657"/>
                </a:lnTo>
                <a:lnTo>
                  <a:pt x="2018282" y="47306"/>
                </a:lnTo>
                <a:lnTo>
                  <a:pt x="1978312" y="21885"/>
                </a:lnTo>
                <a:lnTo>
                  <a:pt x="1933004" y="5686"/>
                </a:lnTo>
                <a:lnTo>
                  <a:pt x="1883651" y="0"/>
                </a:lnTo>
                <a:close/>
              </a:path>
            </a:pathLst>
          </a:custGeom>
          <a:solidFill>
            <a:srgbClr val="000000">
              <a:alpha val="1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72236" y="1752727"/>
            <a:ext cx="17608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latin typeface="Calibri"/>
                <a:cs typeface="Calibri"/>
              </a:rPr>
              <a:t>ОТКРЫТАЯ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ЧАСТЬ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320306" y="2125713"/>
            <a:ext cx="4667885" cy="4123054"/>
            <a:chOff x="320306" y="2125713"/>
            <a:chExt cx="4667885" cy="4123054"/>
          </a:xfrm>
        </p:grpSpPr>
        <p:sp>
          <p:nvSpPr>
            <p:cNvPr id="28" name="object 28" descr=""/>
            <p:cNvSpPr/>
            <p:nvPr/>
          </p:nvSpPr>
          <p:spPr>
            <a:xfrm>
              <a:off x="320306" y="2125713"/>
              <a:ext cx="3611245" cy="4123054"/>
            </a:xfrm>
            <a:custGeom>
              <a:avLst/>
              <a:gdLst/>
              <a:ahLst/>
              <a:cxnLst/>
              <a:rect l="l" t="t" r="r" b="b"/>
              <a:pathLst>
                <a:path w="3611245" h="4123054">
                  <a:moveTo>
                    <a:pt x="3611245" y="0"/>
                  </a:moveTo>
                  <a:lnTo>
                    <a:pt x="0" y="0"/>
                  </a:lnTo>
                  <a:lnTo>
                    <a:pt x="0" y="4122801"/>
                  </a:lnTo>
                  <a:lnTo>
                    <a:pt x="3611245" y="4122801"/>
                  </a:lnTo>
                  <a:lnTo>
                    <a:pt x="3611245" y="0"/>
                  </a:lnTo>
                  <a:close/>
                </a:path>
              </a:pathLst>
            </a:custGeom>
            <a:solidFill>
              <a:srgbClr val="000000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23487" y="2784347"/>
              <a:ext cx="1464564" cy="2467355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583559" y="2824352"/>
              <a:ext cx="1349375" cy="2353310"/>
            </a:xfrm>
            <a:custGeom>
              <a:avLst/>
              <a:gdLst/>
              <a:ahLst/>
              <a:cxnLst/>
              <a:rect l="l" t="t" r="r" b="b"/>
              <a:pathLst>
                <a:path w="1349375" h="2353310">
                  <a:moveTo>
                    <a:pt x="109600" y="1838833"/>
                  </a:moveTo>
                  <a:lnTo>
                    <a:pt x="21843" y="1838833"/>
                  </a:lnTo>
                  <a:lnTo>
                    <a:pt x="13340" y="1840551"/>
                  </a:lnTo>
                  <a:lnTo>
                    <a:pt x="6397" y="1845246"/>
                  </a:lnTo>
                  <a:lnTo>
                    <a:pt x="1716" y="1852227"/>
                  </a:lnTo>
                  <a:lnTo>
                    <a:pt x="0" y="1860804"/>
                  </a:lnTo>
                  <a:lnTo>
                    <a:pt x="0" y="2331212"/>
                  </a:lnTo>
                  <a:lnTo>
                    <a:pt x="1716" y="2339788"/>
                  </a:lnTo>
                  <a:lnTo>
                    <a:pt x="6397" y="2346769"/>
                  </a:lnTo>
                  <a:lnTo>
                    <a:pt x="13340" y="2351464"/>
                  </a:lnTo>
                  <a:lnTo>
                    <a:pt x="21843" y="2353183"/>
                  </a:lnTo>
                  <a:lnTo>
                    <a:pt x="109600" y="2353183"/>
                  </a:lnTo>
                  <a:lnTo>
                    <a:pt x="118104" y="2351464"/>
                  </a:lnTo>
                  <a:lnTo>
                    <a:pt x="125047" y="2346769"/>
                  </a:lnTo>
                  <a:lnTo>
                    <a:pt x="129728" y="2339788"/>
                  </a:lnTo>
                  <a:lnTo>
                    <a:pt x="131444" y="2331212"/>
                  </a:lnTo>
                  <a:lnTo>
                    <a:pt x="131444" y="2053209"/>
                  </a:lnTo>
                  <a:lnTo>
                    <a:pt x="207742" y="1924558"/>
                  </a:lnTo>
                  <a:lnTo>
                    <a:pt x="131444" y="1924558"/>
                  </a:lnTo>
                  <a:lnTo>
                    <a:pt x="131444" y="1860804"/>
                  </a:lnTo>
                  <a:lnTo>
                    <a:pt x="129728" y="1852227"/>
                  </a:lnTo>
                  <a:lnTo>
                    <a:pt x="125047" y="1845246"/>
                  </a:lnTo>
                  <a:lnTo>
                    <a:pt x="118104" y="1840551"/>
                  </a:lnTo>
                  <a:lnTo>
                    <a:pt x="109600" y="1838833"/>
                  </a:lnTo>
                  <a:close/>
                </a:path>
                <a:path w="1349375" h="2353310">
                  <a:moveTo>
                    <a:pt x="1349120" y="0"/>
                  </a:moveTo>
                  <a:lnTo>
                    <a:pt x="131444" y="1924558"/>
                  </a:lnTo>
                  <a:lnTo>
                    <a:pt x="207742" y="1924558"/>
                  </a:lnTo>
                  <a:lnTo>
                    <a:pt x="1349120" y="0"/>
                  </a:lnTo>
                  <a:close/>
                </a:path>
              </a:pathLst>
            </a:custGeom>
            <a:solidFill>
              <a:srgbClr val="17856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73380" y="4610112"/>
              <a:ext cx="3486912" cy="646163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432752" y="4649927"/>
              <a:ext cx="3372485" cy="532765"/>
            </a:xfrm>
            <a:custGeom>
              <a:avLst/>
              <a:gdLst/>
              <a:ahLst/>
              <a:cxnLst/>
              <a:rect l="l" t="t" r="r" b="b"/>
              <a:pathLst>
                <a:path w="3372485" h="532764">
                  <a:moveTo>
                    <a:pt x="3371977" y="0"/>
                  </a:moveTo>
                  <a:lnTo>
                    <a:pt x="0" y="0"/>
                  </a:lnTo>
                  <a:lnTo>
                    <a:pt x="0" y="532434"/>
                  </a:lnTo>
                  <a:lnTo>
                    <a:pt x="3371977" y="532434"/>
                  </a:lnTo>
                  <a:lnTo>
                    <a:pt x="3371977" y="0"/>
                  </a:lnTo>
                  <a:close/>
                </a:path>
              </a:pathLst>
            </a:custGeom>
            <a:solidFill>
              <a:srgbClr val="17856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578307" y="4641342"/>
            <a:ext cx="2534285" cy="490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83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МОДУЛИ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830"/>
              </a:lnSpc>
            </a:pPr>
            <a:r>
              <a:rPr dirty="0" sz="1800" spc="-20" b="1">
                <a:solidFill>
                  <a:srgbClr val="FFFFFF"/>
                </a:solidFill>
                <a:latin typeface="Calibri"/>
                <a:cs typeface="Calibri"/>
              </a:rPr>
              <a:t>ПРЕДОСТАВЛЕНИЯ</a:t>
            </a:r>
            <a:r>
              <a:rPr dirty="0" sz="180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УСЛУГ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373379" y="4227563"/>
            <a:ext cx="4372610" cy="1812289"/>
            <a:chOff x="373379" y="4227563"/>
            <a:chExt cx="4372610" cy="1812289"/>
          </a:xfrm>
        </p:grpSpPr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523487" y="4227563"/>
              <a:ext cx="1222248" cy="1781555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3583559" y="4268469"/>
              <a:ext cx="1107440" cy="1666875"/>
            </a:xfrm>
            <a:custGeom>
              <a:avLst/>
              <a:gdLst/>
              <a:ahLst/>
              <a:cxnLst/>
              <a:rect l="l" t="t" r="r" b="b"/>
              <a:pathLst>
                <a:path w="1107439" h="1666875">
                  <a:moveTo>
                    <a:pt x="104901" y="1215770"/>
                  </a:moveTo>
                  <a:lnTo>
                    <a:pt x="20954" y="1215770"/>
                  </a:lnTo>
                  <a:lnTo>
                    <a:pt x="12805" y="1217402"/>
                  </a:lnTo>
                  <a:lnTo>
                    <a:pt x="6143" y="1221866"/>
                  </a:lnTo>
                  <a:lnTo>
                    <a:pt x="1649" y="1228522"/>
                  </a:lnTo>
                  <a:lnTo>
                    <a:pt x="0" y="1236725"/>
                  </a:lnTo>
                  <a:lnTo>
                    <a:pt x="0" y="1645665"/>
                  </a:lnTo>
                  <a:lnTo>
                    <a:pt x="1649" y="1653830"/>
                  </a:lnTo>
                  <a:lnTo>
                    <a:pt x="6143" y="1660499"/>
                  </a:lnTo>
                  <a:lnTo>
                    <a:pt x="12805" y="1664996"/>
                  </a:lnTo>
                  <a:lnTo>
                    <a:pt x="20954" y="1666646"/>
                  </a:lnTo>
                  <a:lnTo>
                    <a:pt x="104901" y="1666646"/>
                  </a:lnTo>
                  <a:lnTo>
                    <a:pt x="113051" y="1664996"/>
                  </a:lnTo>
                  <a:lnTo>
                    <a:pt x="119713" y="1660499"/>
                  </a:lnTo>
                  <a:lnTo>
                    <a:pt x="124207" y="1653830"/>
                  </a:lnTo>
                  <a:lnTo>
                    <a:pt x="125856" y="1645665"/>
                  </a:lnTo>
                  <a:lnTo>
                    <a:pt x="125856" y="1403603"/>
                  </a:lnTo>
                  <a:lnTo>
                    <a:pt x="204683" y="1290827"/>
                  </a:lnTo>
                  <a:lnTo>
                    <a:pt x="125856" y="1290827"/>
                  </a:lnTo>
                  <a:lnTo>
                    <a:pt x="125856" y="1236725"/>
                  </a:lnTo>
                  <a:lnTo>
                    <a:pt x="124207" y="1228522"/>
                  </a:lnTo>
                  <a:lnTo>
                    <a:pt x="119713" y="1221866"/>
                  </a:lnTo>
                  <a:lnTo>
                    <a:pt x="113051" y="1217402"/>
                  </a:lnTo>
                  <a:lnTo>
                    <a:pt x="104901" y="1215770"/>
                  </a:lnTo>
                  <a:close/>
                </a:path>
                <a:path w="1107439" h="1666875">
                  <a:moveTo>
                    <a:pt x="1106931" y="0"/>
                  </a:moveTo>
                  <a:lnTo>
                    <a:pt x="125856" y="1290827"/>
                  </a:lnTo>
                  <a:lnTo>
                    <a:pt x="204683" y="1290827"/>
                  </a:lnTo>
                  <a:lnTo>
                    <a:pt x="1106931" y="0"/>
                  </a:lnTo>
                  <a:close/>
                </a:path>
              </a:pathLst>
            </a:custGeom>
            <a:solidFill>
              <a:srgbClr val="2C83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379" y="5391911"/>
              <a:ext cx="3486912" cy="647674"/>
            </a:xfrm>
            <a:prstGeom prst="rect">
              <a:avLst/>
            </a:prstGeom>
          </p:spPr>
        </p:pic>
      </p:grpSp>
      <p:sp>
        <p:nvSpPr>
          <p:cNvPr id="38" name="object 38" descr=""/>
          <p:cNvSpPr txBox="1"/>
          <p:nvPr/>
        </p:nvSpPr>
        <p:spPr>
          <a:xfrm>
            <a:off x="432752" y="5432729"/>
            <a:ext cx="3372485" cy="532765"/>
          </a:xfrm>
          <a:prstGeom prst="rect">
            <a:avLst/>
          </a:prstGeom>
          <a:solidFill>
            <a:srgbClr val="2C8386"/>
          </a:solidFill>
        </p:spPr>
        <p:txBody>
          <a:bodyPr wrap="square" lIns="0" tIns="97155" rIns="0" bIns="0" rtlCol="0" vert="horz">
            <a:spAutoFit/>
          </a:bodyPr>
          <a:lstStyle/>
          <a:p>
            <a:pPr marL="158115" marR="1090930">
              <a:lnSpc>
                <a:spcPct val="69400"/>
              </a:lnSpc>
              <a:spcBef>
                <a:spcPts val="765"/>
              </a:spcBef>
            </a:pPr>
            <a:r>
              <a:rPr dirty="0" sz="1800" spc="-10" b="1">
                <a:solidFill>
                  <a:srgbClr val="FFFFFF"/>
                </a:solidFill>
                <a:latin typeface="Calibri"/>
                <a:cs typeface="Calibri"/>
              </a:rPr>
              <a:t>ИНФОРМАЦИОННЫЕ МОДУЛИ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9" name="object 39" descr=""/>
          <p:cNvGrpSpPr/>
          <p:nvPr/>
        </p:nvGrpSpPr>
        <p:grpSpPr>
          <a:xfrm>
            <a:off x="432752" y="2247392"/>
            <a:ext cx="3291840" cy="2609215"/>
            <a:chOff x="432752" y="2247392"/>
            <a:chExt cx="3291840" cy="2609215"/>
          </a:xfrm>
        </p:grpSpPr>
        <p:pic>
          <p:nvPicPr>
            <p:cNvPr id="40" name="object 4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2752" y="2247392"/>
              <a:ext cx="2577973" cy="2037333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1895" y="3148076"/>
              <a:ext cx="1762125" cy="1708404"/>
            </a:xfrm>
            <a:prstGeom prst="rect">
              <a:avLst/>
            </a:prstGeom>
          </p:spPr>
        </p:pic>
      </p:grpSp>
      <p:grpSp>
        <p:nvGrpSpPr>
          <p:cNvPr id="42" name="object 42" descr=""/>
          <p:cNvGrpSpPr/>
          <p:nvPr/>
        </p:nvGrpSpPr>
        <p:grpSpPr>
          <a:xfrm>
            <a:off x="8306689" y="2235707"/>
            <a:ext cx="3452495" cy="2454275"/>
            <a:chOff x="8306689" y="2235707"/>
            <a:chExt cx="3452495" cy="2454275"/>
          </a:xfrm>
        </p:grpSpPr>
        <p:pic>
          <p:nvPicPr>
            <p:cNvPr id="43" name="object 4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306689" y="2235707"/>
              <a:ext cx="2685414" cy="207873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9420733" y="2652140"/>
              <a:ext cx="2338451" cy="1854707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584184" y="3141471"/>
              <a:ext cx="2909697" cy="1548002"/>
            </a:xfrm>
            <a:prstGeom prst="rect">
              <a:avLst/>
            </a:prstGeom>
          </p:spPr>
        </p:pic>
      </p:grpSp>
      <p:sp>
        <p:nvSpPr>
          <p:cNvPr id="46" name="object 4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47" name="object 4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15435" y="399821"/>
            <a:ext cx="8420735" cy="619125"/>
          </a:xfrm>
          <a:custGeom>
            <a:avLst/>
            <a:gdLst/>
            <a:ahLst/>
            <a:cxnLst/>
            <a:rect l="l" t="t" r="r" b="b"/>
            <a:pathLst>
              <a:path w="8420735" h="619125">
                <a:moveTo>
                  <a:pt x="8420608" y="0"/>
                </a:moveTo>
                <a:lnTo>
                  <a:pt x="0" y="0"/>
                </a:lnTo>
                <a:lnTo>
                  <a:pt x="0" y="618718"/>
                </a:lnTo>
                <a:lnTo>
                  <a:pt x="8420608" y="618718"/>
                </a:lnTo>
                <a:lnTo>
                  <a:pt x="8420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3185">
              <a:lnSpc>
                <a:spcPts val="2260"/>
              </a:lnSpc>
              <a:tabLst>
                <a:tab pos="195643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ОТКРЫТАЯ</a:t>
            </a:r>
            <a:endParaRPr sz="2000">
              <a:latin typeface="Arial"/>
              <a:cs typeface="Arial"/>
            </a:endParaRPr>
          </a:p>
          <a:p>
            <a:pPr algn="r" marR="82550">
              <a:lnSpc>
                <a:spcPts val="2280"/>
              </a:lnSpc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5994" y="1551050"/>
            <a:ext cx="11880215" cy="4805680"/>
            <a:chOff x="155994" y="1551050"/>
            <a:chExt cx="11880215" cy="4805680"/>
          </a:xfrm>
        </p:grpSpPr>
        <p:sp>
          <p:nvSpPr>
            <p:cNvPr id="5" name="object 5" descr=""/>
            <p:cNvSpPr/>
            <p:nvPr/>
          </p:nvSpPr>
          <p:spPr>
            <a:xfrm>
              <a:off x="155994" y="1551050"/>
              <a:ext cx="11880215" cy="4805680"/>
            </a:xfrm>
            <a:custGeom>
              <a:avLst/>
              <a:gdLst/>
              <a:ahLst/>
              <a:cxnLst/>
              <a:rect l="l" t="t" r="r" b="b"/>
              <a:pathLst>
                <a:path w="11880215" h="4805680">
                  <a:moveTo>
                    <a:pt x="11879961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11879961" y="4805299"/>
                  </a:lnTo>
                  <a:lnTo>
                    <a:pt x="1187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290" y="1715896"/>
              <a:ext cx="3519297" cy="379501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94551" y="1715909"/>
              <a:ext cx="4114800" cy="408901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85301" y="2932074"/>
              <a:ext cx="2989199" cy="317169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39312" y="2746768"/>
              <a:ext cx="3519296" cy="3223006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15435" y="399821"/>
            <a:ext cx="8420735" cy="619125"/>
          </a:xfrm>
          <a:custGeom>
            <a:avLst/>
            <a:gdLst/>
            <a:ahLst/>
            <a:cxnLst/>
            <a:rect l="l" t="t" r="r" b="b"/>
            <a:pathLst>
              <a:path w="8420735" h="619125">
                <a:moveTo>
                  <a:pt x="8420608" y="0"/>
                </a:moveTo>
                <a:lnTo>
                  <a:pt x="0" y="0"/>
                </a:lnTo>
                <a:lnTo>
                  <a:pt x="0" y="618718"/>
                </a:lnTo>
                <a:lnTo>
                  <a:pt x="8420608" y="618718"/>
                </a:lnTo>
                <a:lnTo>
                  <a:pt x="8420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47920">
              <a:lnSpc>
                <a:spcPts val="2260"/>
              </a:lnSpc>
              <a:tabLst>
                <a:tab pos="690435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ЗАКРЫТАЯ</a:t>
            </a:r>
            <a:endParaRPr sz="2000">
              <a:latin typeface="Arial"/>
              <a:cs typeface="Arial"/>
            </a:endParaRPr>
          </a:p>
          <a:p>
            <a:pPr marL="4208780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(обучение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20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организация)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22313" y="3673652"/>
            <a:ext cx="4722113" cy="304228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23850" y="1631784"/>
            <a:ext cx="11654155" cy="4084954"/>
            <a:chOff x="223850" y="1631784"/>
            <a:chExt cx="11654155" cy="4084954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850" y="1631784"/>
              <a:ext cx="5922391" cy="408457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729132" y="2988055"/>
              <a:ext cx="812800" cy="2647950"/>
            </a:xfrm>
            <a:custGeom>
              <a:avLst/>
              <a:gdLst/>
              <a:ahLst/>
              <a:cxnLst/>
              <a:rect l="l" t="t" r="r" b="b"/>
              <a:pathLst>
                <a:path w="812800" h="2647950">
                  <a:moveTo>
                    <a:pt x="812800" y="0"/>
                  </a:moveTo>
                  <a:lnTo>
                    <a:pt x="0" y="0"/>
                  </a:lnTo>
                  <a:lnTo>
                    <a:pt x="0" y="2647569"/>
                  </a:lnTo>
                  <a:lnTo>
                    <a:pt x="812800" y="2647569"/>
                  </a:lnTo>
                  <a:lnTo>
                    <a:pt x="8128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729132" y="2988055"/>
              <a:ext cx="812800" cy="2647950"/>
            </a:xfrm>
            <a:custGeom>
              <a:avLst/>
              <a:gdLst/>
              <a:ahLst/>
              <a:cxnLst/>
              <a:rect l="l" t="t" r="r" b="b"/>
              <a:pathLst>
                <a:path w="812800" h="2647950">
                  <a:moveTo>
                    <a:pt x="0" y="2647569"/>
                  </a:moveTo>
                  <a:lnTo>
                    <a:pt x="812800" y="2647569"/>
                  </a:lnTo>
                  <a:lnTo>
                    <a:pt x="812800" y="0"/>
                  </a:lnTo>
                  <a:lnTo>
                    <a:pt x="0" y="0"/>
                  </a:lnTo>
                  <a:lnTo>
                    <a:pt x="0" y="2647569"/>
                  </a:lnTo>
                  <a:close/>
                </a:path>
              </a:pathLst>
            </a:custGeom>
            <a:ln w="12700">
              <a:solidFill>
                <a:srgbClr val="6442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63513" y="1663191"/>
              <a:ext cx="6114415" cy="180492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15435" y="399821"/>
            <a:ext cx="8420735" cy="619125"/>
          </a:xfrm>
          <a:custGeom>
            <a:avLst/>
            <a:gdLst/>
            <a:ahLst/>
            <a:cxnLst/>
            <a:rect l="l" t="t" r="r" b="b"/>
            <a:pathLst>
              <a:path w="8420735" h="619125">
                <a:moveTo>
                  <a:pt x="8420608" y="0"/>
                </a:moveTo>
                <a:lnTo>
                  <a:pt x="0" y="0"/>
                </a:lnTo>
                <a:lnTo>
                  <a:pt x="0" y="618718"/>
                </a:lnTo>
                <a:lnTo>
                  <a:pt x="8420608" y="618718"/>
                </a:lnTo>
                <a:lnTo>
                  <a:pt x="8420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47920">
              <a:lnSpc>
                <a:spcPts val="2260"/>
              </a:lnSpc>
              <a:tabLst>
                <a:tab pos="690435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ЗАКРЫТАЯ</a:t>
            </a:r>
            <a:endParaRPr sz="2000">
              <a:latin typeface="Arial"/>
              <a:cs typeface="Arial"/>
            </a:endParaRPr>
          </a:p>
          <a:p>
            <a:pPr marL="3837940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(обучение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–</a:t>
            </a:r>
            <a:r>
              <a:rPr dirty="0" sz="20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учебный</a:t>
            </a:r>
            <a:r>
              <a:rPr dirty="0" sz="20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центр)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994" y="1551050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79475" y="5811418"/>
            <a:ext cx="28244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Реестр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обученных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на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Минтруда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55994" y="1807082"/>
            <a:ext cx="11515725" cy="3794760"/>
            <a:chOff x="155994" y="1807082"/>
            <a:chExt cx="11515725" cy="379476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994" y="1807082"/>
              <a:ext cx="7754111" cy="349986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700760" y="2947834"/>
              <a:ext cx="1197610" cy="2647950"/>
            </a:xfrm>
            <a:custGeom>
              <a:avLst/>
              <a:gdLst/>
              <a:ahLst/>
              <a:cxnLst/>
              <a:rect l="l" t="t" r="r" b="b"/>
              <a:pathLst>
                <a:path w="1197610" h="2647950">
                  <a:moveTo>
                    <a:pt x="1197470" y="0"/>
                  </a:moveTo>
                  <a:lnTo>
                    <a:pt x="0" y="0"/>
                  </a:lnTo>
                  <a:lnTo>
                    <a:pt x="0" y="2647569"/>
                  </a:lnTo>
                  <a:lnTo>
                    <a:pt x="1197470" y="2647569"/>
                  </a:lnTo>
                  <a:lnTo>
                    <a:pt x="119747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700760" y="2947834"/>
              <a:ext cx="1197610" cy="2647950"/>
            </a:xfrm>
            <a:custGeom>
              <a:avLst/>
              <a:gdLst/>
              <a:ahLst/>
              <a:cxnLst/>
              <a:rect l="l" t="t" r="r" b="b"/>
              <a:pathLst>
                <a:path w="1197610" h="2647950">
                  <a:moveTo>
                    <a:pt x="0" y="2647569"/>
                  </a:moveTo>
                  <a:lnTo>
                    <a:pt x="1197470" y="2647569"/>
                  </a:lnTo>
                  <a:lnTo>
                    <a:pt x="1197470" y="0"/>
                  </a:lnTo>
                  <a:lnTo>
                    <a:pt x="0" y="0"/>
                  </a:lnTo>
                  <a:lnTo>
                    <a:pt x="0" y="2647569"/>
                  </a:lnTo>
                  <a:close/>
                </a:path>
              </a:pathLst>
            </a:custGeom>
            <a:ln w="12700">
              <a:solidFill>
                <a:srgbClr val="6442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07758" y="1831466"/>
              <a:ext cx="4463669" cy="1711070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7989823" y="3578478"/>
            <a:ext cx="3651250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Calibri"/>
                <a:cs typeface="Calibri"/>
              </a:rPr>
              <a:t>ФИС</a:t>
            </a:r>
            <a:r>
              <a:rPr dirty="0" sz="1600" spc="-5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ФРДО </a:t>
            </a:r>
            <a:r>
              <a:rPr dirty="0" sz="1600">
                <a:latin typeface="Calibri"/>
                <a:cs typeface="Calibri"/>
              </a:rPr>
              <a:t>—</a:t>
            </a:r>
            <a:r>
              <a:rPr dirty="0" sz="1600" spc="-4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это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Федеральная информационная</a:t>
            </a:r>
            <a:r>
              <a:rPr dirty="0" sz="1600" spc="-5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система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«Федеральный </a:t>
            </a:r>
            <a:r>
              <a:rPr dirty="0" sz="1600">
                <a:latin typeface="Calibri"/>
                <a:cs typeface="Calibri"/>
              </a:rPr>
              <a:t>реестр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сведений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о</a:t>
            </a:r>
            <a:r>
              <a:rPr dirty="0" sz="1600" spc="-4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документах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об </a:t>
            </a:r>
            <a:r>
              <a:rPr dirty="0" sz="1600">
                <a:latin typeface="Calibri"/>
                <a:cs typeface="Calibri"/>
              </a:rPr>
              <a:t>образовании</a:t>
            </a:r>
            <a:r>
              <a:rPr dirty="0" sz="1600" spc="-3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и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(или)</a:t>
            </a:r>
            <a:r>
              <a:rPr dirty="0" sz="1600" spc="-3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о</a:t>
            </a:r>
            <a:r>
              <a:rPr dirty="0" sz="1600" spc="-2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квалификации,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latin typeface="Calibri"/>
                <a:cs typeface="Calibri"/>
              </a:rPr>
              <a:t>документах </a:t>
            </a:r>
            <a:r>
              <a:rPr dirty="0" sz="1600">
                <a:latin typeface="Calibri"/>
                <a:cs typeface="Calibri"/>
              </a:rPr>
              <a:t>об </a:t>
            </a:r>
            <a:r>
              <a:rPr dirty="0" sz="1600" spc="-10">
                <a:latin typeface="Calibri"/>
                <a:cs typeface="Calibri"/>
              </a:rPr>
              <a:t>обучении»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96178" y="5026520"/>
            <a:ext cx="6381750" cy="1257300"/>
          </a:xfrm>
          <a:prstGeom prst="rect">
            <a:avLst/>
          </a:prstGeom>
        </p:spPr>
      </p:pic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15435" y="399821"/>
            <a:ext cx="8420735" cy="619125"/>
          </a:xfrm>
          <a:custGeom>
            <a:avLst/>
            <a:gdLst/>
            <a:ahLst/>
            <a:cxnLst/>
            <a:rect l="l" t="t" r="r" b="b"/>
            <a:pathLst>
              <a:path w="8420735" h="619125">
                <a:moveTo>
                  <a:pt x="8420608" y="0"/>
                </a:moveTo>
                <a:lnTo>
                  <a:pt x="0" y="0"/>
                </a:lnTo>
                <a:lnTo>
                  <a:pt x="0" y="618718"/>
                </a:lnTo>
                <a:lnTo>
                  <a:pt x="8420608" y="618718"/>
                </a:lnTo>
                <a:lnTo>
                  <a:pt x="8420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2550">
              <a:lnSpc>
                <a:spcPts val="2260"/>
              </a:lnSpc>
              <a:tabLst>
                <a:tab pos="195643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ЗАКРЫТАЯ</a:t>
            </a:r>
            <a:endParaRPr sz="2000">
              <a:latin typeface="Arial"/>
              <a:cs typeface="Arial"/>
            </a:endParaRPr>
          </a:p>
          <a:p>
            <a:pPr algn="r" marR="83820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r>
              <a:rPr dirty="0" sz="2000" spc="-1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(отчеты)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55994" y="1551050"/>
            <a:ext cx="11880215" cy="4805680"/>
            <a:chOff x="155994" y="1551050"/>
            <a:chExt cx="11880215" cy="4805680"/>
          </a:xfrm>
        </p:grpSpPr>
        <p:sp>
          <p:nvSpPr>
            <p:cNvPr id="5" name="object 5" descr=""/>
            <p:cNvSpPr/>
            <p:nvPr/>
          </p:nvSpPr>
          <p:spPr>
            <a:xfrm>
              <a:off x="155994" y="1551050"/>
              <a:ext cx="11880215" cy="4805680"/>
            </a:xfrm>
            <a:custGeom>
              <a:avLst/>
              <a:gdLst/>
              <a:ahLst/>
              <a:cxnLst/>
              <a:rect l="l" t="t" r="r" b="b"/>
              <a:pathLst>
                <a:path w="11880215" h="4805680">
                  <a:moveTo>
                    <a:pt x="11879961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11879961" y="4805299"/>
                  </a:lnTo>
                  <a:lnTo>
                    <a:pt x="1187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6854" y="1676018"/>
              <a:ext cx="3047873" cy="265188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47258" y="1587868"/>
              <a:ext cx="6617208" cy="4359402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5170" y="1748662"/>
              <a:ext cx="3077463" cy="336067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7837" y="4268812"/>
              <a:ext cx="4235069" cy="1991614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615435" y="399821"/>
            <a:ext cx="8420735" cy="619125"/>
          </a:xfrm>
          <a:custGeom>
            <a:avLst/>
            <a:gdLst/>
            <a:ahLst/>
            <a:cxnLst/>
            <a:rect l="l" t="t" r="r" b="b"/>
            <a:pathLst>
              <a:path w="8420735" h="619125">
                <a:moveTo>
                  <a:pt x="8420608" y="0"/>
                </a:moveTo>
                <a:lnTo>
                  <a:pt x="0" y="0"/>
                </a:lnTo>
                <a:lnTo>
                  <a:pt x="0" y="618718"/>
                </a:lnTo>
                <a:lnTo>
                  <a:pt x="8420608" y="618718"/>
                </a:lnTo>
                <a:lnTo>
                  <a:pt x="84206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2550">
              <a:lnSpc>
                <a:spcPts val="2260"/>
              </a:lnSpc>
              <a:tabLst>
                <a:tab pos="195643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ЗАКРЫТАЯ</a:t>
            </a:r>
            <a:endParaRPr sz="2000">
              <a:latin typeface="Arial"/>
              <a:cs typeface="Arial"/>
            </a:endParaRPr>
          </a:p>
          <a:p>
            <a:pPr algn="r" marR="83185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(СОУТ</a:t>
            </a: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2000" spc="-8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организация)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994" y="1551050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279263" y="2356865"/>
            <a:ext cx="2891155" cy="324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Добрый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день!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60"/>
              </a:spcBef>
            </a:pPr>
            <a:r>
              <a:rPr dirty="0" sz="1800" b="1">
                <a:latin typeface="Calibri"/>
                <a:cs typeface="Calibri"/>
              </a:rPr>
              <a:t>По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вашей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заявке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УМЦ</a:t>
            </a:r>
            <a:endParaRPr sz="1800">
              <a:latin typeface="Calibri"/>
              <a:cs typeface="Calibri"/>
            </a:endParaRPr>
          </a:p>
          <a:p>
            <a:pPr marL="12700" marR="18415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Смолпрофобъединения </a:t>
            </a:r>
            <a:r>
              <a:rPr dirty="0" sz="1800" spc="-25" b="1">
                <a:latin typeface="Calibri"/>
                <a:cs typeface="Calibri"/>
              </a:rPr>
              <a:t>был </a:t>
            </a:r>
            <a:r>
              <a:rPr dirty="0" sz="1800" b="1">
                <a:latin typeface="Calibri"/>
                <a:cs typeface="Calibri"/>
              </a:rPr>
              <a:t>создан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новый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u="sng" sz="1800" spc="-10" b="1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libri"/>
                <a:cs typeface="Calibri"/>
                <a:hlinkClick r:id="rId2"/>
              </a:rPr>
              <a:t>проект.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dirty="0" sz="1800" spc="-20" b="1">
                <a:latin typeface="Calibri"/>
                <a:cs typeface="Calibri"/>
              </a:rPr>
              <a:t>Теперь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вы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можете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Calibri"/>
                <a:cs typeface="Calibri"/>
              </a:rPr>
              <a:t>отслеживать,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на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каком</a:t>
            </a:r>
            <a:r>
              <a:rPr dirty="0" sz="1800" spc="-10" b="1">
                <a:latin typeface="Calibri"/>
                <a:cs typeface="Calibri"/>
              </a:rPr>
              <a:t> этапе</a:t>
            </a:r>
            <a:endParaRPr sz="1800">
              <a:latin typeface="Calibri"/>
              <a:cs typeface="Calibri"/>
            </a:endParaRPr>
          </a:p>
          <a:p>
            <a:pPr marL="12700" marR="59118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идёт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работа,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в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режиме онлайн.</a:t>
            </a:r>
            <a:endParaRPr sz="1800">
              <a:latin typeface="Calibri"/>
              <a:cs typeface="Calibri"/>
            </a:endParaRPr>
          </a:p>
          <a:p>
            <a:pPr marL="12700" marR="762635">
              <a:lnSpc>
                <a:spcPct val="100000"/>
              </a:lnSpc>
              <a:spcBef>
                <a:spcPts val="805"/>
              </a:spcBef>
            </a:pPr>
            <a:r>
              <a:rPr dirty="0" sz="1800" b="1">
                <a:latin typeface="Calibri"/>
                <a:cs typeface="Calibri"/>
              </a:rPr>
              <a:t>Просто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перейдите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по </a:t>
            </a:r>
            <a:r>
              <a:rPr dirty="0" u="sng" sz="1800" spc="-10" b="1">
                <a:solidFill>
                  <a:srgbClr val="AC1F1F"/>
                </a:solidFill>
                <a:uFill>
                  <a:solidFill>
                    <a:srgbClr val="AC1F1F"/>
                  </a:solidFill>
                </a:uFill>
                <a:latin typeface="Calibri"/>
                <a:cs typeface="Calibri"/>
                <a:hlinkClick r:id="rId2"/>
              </a:rPr>
              <a:t>ссылке.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82232" y="1779523"/>
            <a:ext cx="11473815" cy="3527425"/>
            <a:chOff x="282232" y="1779523"/>
            <a:chExt cx="11473815" cy="352742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232" y="1779523"/>
              <a:ext cx="4421124" cy="2609723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85796" y="2816986"/>
              <a:ext cx="2859278" cy="2489962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97898" y="2528569"/>
              <a:ext cx="2657982" cy="277837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8321421" y="2687573"/>
              <a:ext cx="496570" cy="2532380"/>
            </a:xfrm>
            <a:custGeom>
              <a:avLst/>
              <a:gdLst/>
              <a:ahLst/>
              <a:cxnLst/>
              <a:rect l="l" t="t" r="r" b="b"/>
              <a:pathLst>
                <a:path w="496570" h="2532379">
                  <a:moveTo>
                    <a:pt x="248157" y="0"/>
                  </a:moveTo>
                  <a:lnTo>
                    <a:pt x="248157" y="633095"/>
                  </a:lnTo>
                  <a:lnTo>
                    <a:pt x="0" y="633095"/>
                  </a:lnTo>
                  <a:lnTo>
                    <a:pt x="0" y="1899158"/>
                  </a:lnTo>
                  <a:lnTo>
                    <a:pt x="248157" y="1899158"/>
                  </a:lnTo>
                  <a:lnTo>
                    <a:pt x="248157" y="2532253"/>
                  </a:lnTo>
                  <a:lnTo>
                    <a:pt x="496315" y="1266063"/>
                  </a:lnTo>
                  <a:lnTo>
                    <a:pt x="248157" y="0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21421" y="2687573"/>
              <a:ext cx="496570" cy="2532380"/>
            </a:xfrm>
            <a:custGeom>
              <a:avLst/>
              <a:gdLst/>
              <a:ahLst/>
              <a:cxnLst/>
              <a:rect l="l" t="t" r="r" b="b"/>
              <a:pathLst>
                <a:path w="496570" h="2532379">
                  <a:moveTo>
                    <a:pt x="0" y="633095"/>
                  </a:moveTo>
                  <a:lnTo>
                    <a:pt x="248157" y="633095"/>
                  </a:lnTo>
                  <a:lnTo>
                    <a:pt x="248157" y="0"/>
                  </a:lnTo>
                  <a:lnTo>
                    <a:pt x="496315" y="1266063"/>
                  </a:lnTo>
                  <a:lnTo>
                    <a:pt x="248157" y="2532253"/>
                  </a:lnTo>
                  <a:lnTo>
                    <a:pt x="248157" y="1899158"/>
                  </a:lnTo>
                  <a:lnTo>
                    <a:pt x="0" y="1899158"/>
                  </a:lnTo>
                  <a:lnTo>
                    <a:pt x="0" y="633095"/>
                  </a:lnTo>
                  <a:close/>
                </a:path>
              </a:pathLst>
            </a:custGeom>
            <a:ln w="12699">
              <a:solidFill>
                <a:srgbClr val="6442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0209" y="172972"/>
              <a:ext cx="6701790" cy="668502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2706877" cy="2700528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55994" y="1551050"/>
              <a:ext cx="11880215" cy="4805680"/>
            </a:xfrm>
            <a:custGeom>
              <a:avLst/>
              <a:gdLst/>
              <a:ahLst/>
              <a:cxnLst/>
              <a:rect l="l" t="t" r="r" b="b"/>
              <a:pathLst>
                <a:path w="11880215" h="4805680">
                  <a:moveTo>
                    <a:pt x="11879961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11879961" y="4805299"/>
                  </a:lnTo>
                  <a:lnTo>
                    <a:pt x="1187996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49351" y="2749041"/>
            <a:ext cx="2002789" cy="276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Формирование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on-line-</a:t>
            </a:r>
            <a:endParaRPr sz="1800">
              <a:latin typeface="Arial"/>
              <a:cs typeface="Arial"/>
            </a:endParaRPr>
          </a:p>
          <a:p>
            <a:pPr marL="12700" marR="348615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экспертных заключений </a:t>
            </a:r>
            <a:r>
              <a:rPr dirty="0" sz="1800" b="1">
                <a:latin typeface="Arial"/>
                <a:cs typeface="Arial"/>
              </a:rPr>
              <a:t>на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spc="-40" b="1">
                <a:latin typeface="Arial"/>
                <a:cs typeface="Arial"/>
              </a:rPr>
              <a:t>результаты </a:t>
            </a:r>
            <a:r>
              <a:rPr dirty="0" sz="1800" spc="-10" b="1">
                <a:latin typeface="Arial"/>
                <a:cs typeface="Arial"/>
              </a:rPr>
              <a:t>СОУТ,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оценку</a:t>
            </a:r>
            <a:endParaRPr sz="1800">
              <a:latin typeface="Arial"/>
              <a:cs typeface="Arial"/>
            </a:endParaRPr>
          </a:p>
          <a:p>
            <a:pPr marL="12700" marR="505459">
              <a:lnSpc>
                <a:spcPct val="100000"/>
              </a:lnSpc>
              <a:spcBef>
                <a:spcPts val="5"/>
              </a:spcBef>
            </a:pPr>
            <a:r>
              <a:rPr dirty="0" sz="1800" spc="-10" b="1">
                <a:latin typeface="Arial"/>
                <a:cs typeface="Arial"/>
              </a:rPr>
              <a:t>профрисков, аудит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 b="1">
                <a:latin typeface="Arial"/>
                <a:cs typeface="Arial"/>
              </a:rPr>
              <a:t>документов</a:t>
            </a:r>
            <a:r>
              <a:rPr dirty="0" sz="1800" spc="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и</a:t>
            </a:r>
            <a:r>
              <a:rPr dirty="0" sz="1800" spc="-3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т.д.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863975" y="1587868"/>
            <a:ext cx="8001000" cy="4359910"/>
            <a:chOff x="3863975" y="1587868"/>
            <a:chExt cx="8001000" cy="4359910"/>
          </a:xfrm>
        </p:grpSpPr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47258" y="1587868"/>
              <a:ext cx="6617208" cy="435940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63975" y="1683080"/>
              <a:ext cx="3528948" cy="406628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3615435" y="399821"/>
            <a:ext cx="8420735" cy="619125"/>
          </a:xfrm>
          <a:prstGeom prst="rect">
            <a:avLst/>
          </a:prstGeom>
          <a:solidFill>
            <a:srgbClr val="FFFFFF"/>
          </a:solidFill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4947920">
              <a:lnSpc>
                <a:spcPts val="2260"/>
              </a:lnSpc>
              <a:tabLst>
                <a:tab pos="6904355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ЗАКРЫТАЯ</a:t>
            </a:r>
            <a:endParaRPr sz="2000">
              <a:latin typeface="Arial"/>
              <a:cs typeface="Arial"/>
            </a:endParaRPr>
          </a:p>
          <a:p>
            <a:pPr marL="4409440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ЧАСТЬ</a:t>
            </a:r>
            <a:r>
              <a:rPr dirty="0" sz="2000" spc="-1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(экспертиза-профсоюз)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346953" y="6465214"/>
            <a:ext cx="14960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Орешкова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О.А. 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720844" y="399821"/>
            <a:ext cx="7315200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2334260">
              <a:lnSpc>
                <a:spcPts val="2260"/>
              </a:lnSpc>
              <a:tabLst>
                <a:tab pos="3243580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ИТОГИ</a:t>
            </a:r>
            <a:r>
              <a:rPr dirty="0" u="sng" sz="2000" spc="-7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РЕАЛИЗАЦИИ</a:t>
            </a:r>
            <a:r>
              <a:rPr dirty="0" u="sng" sz="2000" spc="-6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ПРОЕКТА</a:t>
            </a:r>
            <a:endParaRPr sz="2000">
              <a:latin typeface="Arial"/>
              <a:cs typeface="Arial"/>
            </a:endParaRPr>
          </a:p>
          <a:p>
            <a:pPr algn="r" marR="82550">
              <a:lnSpc>
                <a:spcPts val="2280"/>
              </a:lnSpc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Статистика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994" y="1551050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589889" y="1686066"/>
            <a:ext cx="6492875" cy="123126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Количество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активных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пользователей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45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935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чел.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Количество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зарегистрированных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организаций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–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11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569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Из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них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1524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Смоленск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Смоленская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область.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346953" y="6465214"/>
            <a:ext cx="14960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Орешкова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О.А. 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  <p:sp>
        <p:nvSpPr>
          <p:cNvPr id="6" name="object 6" descr=""/>
          <p:cNvSpPr txBox="1"/>
          <p:nvPr/>
        </p:nvSpPr>
        <p:spPr>
          <a:xfrm>
            <a:off x="589889" y="2986786"/>
            <a:ext cx="924560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86409" algn="l"/>
              </a:tabLst>
            </a:pP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497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679829" y="2986786"/>
            <a:ext cx="1028128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6405" algn="l"/>
                <a:tab pos="2687320" algn="l"/>
                <a:tab pos="3722370" algn="l"/>
                <a:tab pos="4194810" algn="l"/>
                <a:tab pos="5947410" algn="l"/>
                <a:tab pos="7692390" algn="l"/>
                <a:tab pos="8163559" algn="l"/>
              </a:tabLst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электронных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заявок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подано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на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прохождение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мероприятий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по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дополнительному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89889" y="3163798"/>
            <a:ext cx="5524500" cy="831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2100"/>
              </a:lnSpc>
              <a:spcBef>
                <a:spcPts val="100"/>
              </a:spcBef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профессиональному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образованию</a:t>
            </a:r>
            <a:r>
              <a:rPr dirty="0" sz="2000" spc="-7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в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2024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году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Из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них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8966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на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обучение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по</a:t>
            </a:r>
            <a:r>
              <a:rPr dirty="0" sz="2000" spc="-1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охране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труда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89889" y="3969232"/>
            <a:ext cx="11369675" cy="1504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145155">
              <a:lnSpc>
                <a:spcPct val="131500"/>
              </a:lnSpc>
              <a:spcBef>
                <a:spcPts val="100"/>
              </a:spcBef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Зарегистрировано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24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проекта</a:t>
            </a:r>
            <a:r>
              <a:rPr dirty="0" sz="20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по</a:t>
            </a:r>
            <a:r>
              <a:rPr dirty="0" sz="2000" spc="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специальной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оценке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условий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труда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Сформировано</a:t>
            </a:r>
            <a:r>
              <a:rPr dirty="0" sz="2000" spc="-7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18</a:t>
            </a:r>
            <a:r>
              <a:rPr dirty="0" sz="2000" spc="-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отчетов</a:t>
            </a:r>
            <a:r>
              <a:rPr dirty="0" sz="20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по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оценке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профессиональных</a:t>
            </a:r>
            <a:r>
              <a:rPr dirty="0" sz="2000" spc="-9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рисков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  <a:spcBef>
                <a:spcPts val="765"/>
              </a:spcBef>
              <a:tabLst>
                <a:tab pos="467995" algn="l"/>
                <a:tab pos="2141855" algn="l"/>
                <a:tab pos="2830195" algn="l"/>
                <a:tab pos="3096895" algn="l"/>
                <a:tab pos="3760470" algn="l"/>
                <a:tab pos="4767580" algn="l"/>
                <a:tab pos="5904865" algn="l"/>
                <a:tab pos="7362190" algn="l"/>
                <a:tab pos="9009380" algn="l"/>
                <a:tab pos="9571990" algn="l"/>
              </a:tabLst>
            </a:pP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На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сегодняшний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день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в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базе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данных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системы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достаточно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информации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для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	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формирования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статистической</a:t>
            </a:r>
            <a:r>
              <a:rPr dirty="0" sz="2000" spc="-12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отчетности.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720844" y="399821"/>
            <a:ext cx="7315200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3185">
              <a:lnSpc>
                <a:spcPts val="2260"/>
              </a:lnSpc>
              <a:tabLst>
                <a:tab pos="909319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ЗАДАЧИ</a:t>
            </a:r>
            <a:endParaRPr sz="2000">
              <a:latin typeface="Arial"/>
              <a:cs typeface="Arial"/>
            </a:endParaRPr>
          </a:p>
          <a:p>
            <a:pPr algn="r" marR="85725">
              <a:lnSpc>
                <a:spcPts val="2280"/>
              </a:lnSpc>
              <a:tabLst>
                <a:tab pos="349250" algn="l"/>
              </a:tabLst>
            </a:pP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	И</a:t>
            </a:r>
            <a:r>
              <a:rPr dirty="0" u="sng" sz="2000" spc="-3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ОЖИДАЕМЫЕ</a:t>
            </a:r>
            <a:r>
              <a:rPr dirty="0" u="sng" sz="20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ПОКАЗАТЕЛИ</a:t>
            </a:r>
            <a:r>
              <a:rPr dirty="0" u="sng" sz="2000" spc="-7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РЕЗУЛЬТАТИВНОСТИ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96672" y="1551050"/>
            <a:ext cx="11739880" cy="4805680"/>
          </a:xfrm>
          <a:custGeom>
            <a:avLst/>
            <a:gdLst/>
            <a:ahLst/>
            <a:cxnLst/>
            <a:rect l="l" t="t" r="r" b="b"/>
            <a:pathLst>
              <a:path w="11739880" h="4805680">
                <a:moveTo>
                  <a:pt x="11739372" y="0"/>
                </a:moveTo>
                <a:lnTo>
                  <a:pt x="0" y="0"/>
                </a:lnTo>
                <a:lnTo>
                  <a:pt x="0" y="4805299"/>
                </a:lnTo>
                <a:lnTo>
                  <a:pt x="11739372" y="4805299"/>
                </a:lnTo>
                <a:lnTo>
                  <a:pt x="117393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75615" y="1897227"/>
            <a:ext cx="11283315" cy="232791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365"/>
              </a:spcBef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формирование</a:t>
            </a:r>
            <a:r>
              <a:rPr dirty="0" sz="2000" spc="-114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единого</a:t>
            </a:r>
            <a:r>
              <a:rPr dirty="0" sz="2000" spc="-9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информационного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пространства;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организация</a:t>
            </a:r>
            <a:r>
              <a:rPr dirty="0" sz="2000" spc="-7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безопасного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доступа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хранения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обрабатываемой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информации;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50"/>
              </a:spcBef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реализация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возможностей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сетевого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взаимодействия;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осуществление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стандартизированного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ввода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сбора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информации;</a:t>
            </a:r>
            <a:endParaRPr sz="2000">
              <a:latin typeface="Arial"/>
              <a:cs typeface="Arial"/>
            </a:endParaRPr>
          </a:p>
          <a:p>
            <a:pPr marL="240665" indent="-227965">
              <a:lnSpc>
                <a:spcPct val="100000"/>
              </a:lnSpc>
              <a:spcBef>
                <a:spcPts val="265"/>
              </a:spcBef>
              <a:buChar char="•"/>
              <a:tabLst>
                <a:tab pos="240665" algn="l"/>
              </a:tabLst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формирование</a:t>
            </a:r>
            <a:r>
              <a:rPr dirty="0" sz="2000" spc="-10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статистической</a:t>
            </a:r>
            <a:r>
              <a:rPr dirty="0" sz="2000" spc="-8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6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аналитической</a:t>
            </a:r>
            <a:r>
              <a:rPr dirty="0" sz="2000" spc="-10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отчетности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любого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уровня;</a:t>
            </a:r>
            <a:endParaRPr sz="2000">
              <a:latin typeface="Arial"/>
              <a:cs typeface="Arial"/>
            </a:endParaRPr>
          </a:p>
          <a:p>
            <a:pPr marL="241300" marR="5080" indent="-228600">
              <a:lnSpc>
                <a:spcPts val="2160"/>
              </a:lnSpc>
              <a:spcBef>
                <a:spcPts val="525"/>
              </a:spcBef>
              <a:buChar char="•"/>
              <a:tabLst>
                <a:tab pos="241300" algn="l"/>
              </a:tabLst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организация</a:t>
            </a:r>
            <a:r>
              <a:rPr dirty="0" sz="2000" spc="-12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ведения</a:t>
            </a:r>
            <a:r>
              <a:rPr dirty="0" sz="2000" spc="-9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документации,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сопровождающей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процесс</a:t>
            </a:r>
            <a:r>
              <a:rPr dirty="0" sz="2000" spc="-9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управления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охраной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труда,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в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электронном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виде;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46953" y="6465214"/>
            <a:ext cx="14960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Орешкова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О.А. 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algn="r" marR="81280">
              <a:lnSpc>
                <a:spcPct val="100000"/>
              </a:lnSpc>
              <a:spcBef>
                <a:spcPts val="1060"/>
              </a:spcBef>
              <a:tabLst>
                <a:tab pos="768985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/>
              <a:t>О</a:t>
            </a:r>
            <a:r>
              <a:rPr dirty="0" spc="-25"/>
              <a:t> </a:t>
            </a:r>
            <a:r>
              <a:rPr dirty="0" spc="-10"/>
              <a:t>ЦЕНТРЕ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1231" y="1578089"/>
            <a:ext cx="5861050" cy="4815205"/>
            <a:chOff x="151231" y="1578089"/>
            <a:chExt cx="5861050" cy="4815205"/>
          </a:xfrm>
        </p:grpSpPr>
        <p:sp>
          <p:nvSpPr>
            <p:cNvPr id="4" name="object 4" descr=""/>
            <p:cNvSpPr/>
            <p:nvPr/>
          </p:nvSpPr>
          <p:spPr>
            <a:xfrm>
              <a:off x="155994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5851525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5851525" y="4805299"/>
                  </a:lnTo>
                  <a:lnTo>
                    <a:pt x="585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5994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0" y="4805299"/>
                  </a:moveTo>
                  <a:lnTo>
                    <a:pt x="5851525" y="4805299"/>
                  </a:lnTo>
                  <a:lnTo>
                    <a:pt x="5851525" y="0"/>
                  </a:lnTo>
                  <a:lnTo>
                    <a:pt x="0" y="0"/>
                  </a:lnTo>
                  <a:lnTo>
                    <a:pt x="0" y="4805299"/>
                  </a:lnTo>
                  <a:close/>
                </a:path>
              </a:pathLst>
            </a:custGeom>
            <a:ln w="9525">
              <a:solidFill>
                <a:srgbClr val="7B4A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34797" y="1608277"/>
            <a:ext cx="5695950" cy="198945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УЧЕБНО-МЕТОДИЧЕСКИЙ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ЦЕНТР"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СМОЛПРОФОБЪЕДИНЕНИЯ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75"/>
              </a:spcBef>
            </a:pPr>
            <a:endParaRPr sz="2000">
              <a:latin typeface="Arial"/>
              <a:cs typeface="Arial"/>
            </a:endParaRPr>
          </a:p>
          <a:p>
            <a:pPr algn="just" marL="281940" marR="5080">
              <a:lnSpc>
                <a:spcPct val="100000"/>
              </a:lnSpc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одно</a:t>
            </a:r>
            <a:r>
              <a:rPr dirty="0" sz="1800" spc="31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из</a:t>
            </a:r>
            <a:r>
              <a:rPr dirty="0" sz="1800" spc="3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старейших</a:t>
            </a:r>
            <a:r>
              <a:rPr dirty="0" sz="1800" spc="31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учреждений</a:t>
            </a:r>
            <a:r>
              <a:rPr dirty="0" sz="1800" spc="32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региона</a:t>
            </a:r>
            <a:r>
              <a:rPr dirty="0" sz="1800" spc="30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</a:t>
            </a:r>
            <a:r>
              <a:rPr dirty="0" sz="1800" spc="3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ведет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свою</a:t>
            </a:r>
            <a:r>
              <a:rPr dirty="0" sz="1800" spc="165">
                <a:solidFill>
                  <a:srgbClr val="52312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деятельность</a:t>
            </a:r>
            <a:r>
              <a:rPr dirty="0" sz="1800" spc="170">
                <a:solidFill>
                  <a:srgbClr val="52312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</a:t>
            </a:r>
            <a:r>
              <a:rPr dirty="0" sz="1800" spc="165">
                <a:solidFill>
                  <a:srgbClr val="523127"/>
                </a:solidFill>
                <a:latin typeface="Arial"/>
                <a:cs typeface="Arial"/>
              </a:rPr>
              <a:t> 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момента</a:t>
            </a:r>
            <a:r>
              <a:rPr dirty="0" sz="1800" spc="170">
                <a:solidFill>
                  <a:srgbClr val="523127"/>
                </a:solidFill>
                <a:latin typeface="Arial"/>
                <a:cs typeface="Arial"/>
              </a:rPr>
              <a:t>  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организации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2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1919</a:t>
            </a:r>
            <a:r>
              <a:rPr dirty="0" sz="1800" spc="2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C00000"/>
                </a:solidFill>
                <a:latin typeface="Arial"/>
                <a:cs typeface="Arial"/>
              </a:rPr>
              <a:t>году</a:t>
            </a:r>
            <a:r>
              <a:rPr dirty="0" sz="1800" spc="2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при</a:t>
            </a:r>
            <a:r>
              <a:rPr dirty="0" sz="1800" spc="254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культотделе</a:t>
            </a:r>
            <a:r>
              <a:rPr dirty="0" sz="1800" spc="2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губернского</a:t>
            </a:r>
            <a:r>
              <a:rPr dirty="0" sz="1800" spc="254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совета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4545" y="3572002"/>
            <a:ext cx="5422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48765" algn="l"/>
                <a:tab pos="3002915" algn="l"/>
                <a:tab pos="3916045" algn="l"/>
                <a:tab pos="4371340" algn="l"/>
              </a:tabLst>
            </a:pP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профсоюзов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	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постоянных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	</a:t>
            </a:r>
            <a:r>
              <a:rPr dirty="0" u="sng" sz="1800" spc="-1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курсов</a:t>
            </a:r>
            <a:r>
              <a:rPr dirty="0" u="sng" sz="180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800" spc="-25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по</a:t>
            </a:r>
            <a:r>
              <a:rPr dirty="0" u="sng" sz="180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	</a:t>
            </a:r>
            <a:r>
              <a:rPr dirty="0" u="sng" sz="1800" spc="-1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обучению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04545" y="3719829"/>
            <a:ext cx="5101590" cy="827405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u="sng" sz="180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актива</a:t>
            </a:r>
            <a:r>
              <a:rPr dirty="0" u="sng" sz="1800" spc="-25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и</a:t>
            </a:r>
            <a:r>
              <a:rPr dirty="0" u="sng" sz="1800" spc="-15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>
                <a:solidFill>
                  <a:srgbClr val="523127"/>
                </a:solidFill>
                <a:uFill>
                  <a:solidFill>
                    <a:srgbClr val="523127"/>
                  </a:solidFill>
                </a:uFill>
                <a:latin typeface="Arial"/>
                <a:cs typeface="Arial"/>
              </a:rPr>
              <a:t>трудящихся</a:t>
            </a:r>
            <a:endParaRPr sz="1800">
              <a:latin typeface="Arial"/>
              <a:cs typeface="Arial"/>
            </a:endParaRPr>
          </a:p>
          <a:p>
            <a:pPr marL="332105">
              <a:lnSpc>
                <a:spcPct val="100000"/>
              </a:lnSpc>
              <a:spcBef>
                <a:spcPts val="994"/>
              </a:spcBef>
            </a:pP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В</a:t>
            </a:r>
            <a:r>
              <a:rPr dirty="0" u="sng" sz="1800" spc="-5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2024</a:t>
            </a:r>
            <a:r>
              <a:rPr dirty="0" u="sng" sz="18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год</a:t>
            </a:r>
            <a:r>
              <a:rPr dirty="0" u="sng" sz="1800" spc="40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-</a:t>
            </a:r>
            <a:r>
              <a:rPr dirty="0" u="sng" sz="1800" spc="-45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105</a:t>
            </a:r>
            <a:r>
              <a:rPr dirty="0" u="sng" sz="1800" spc="-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лет</a:t>
            </a:r>
            <a:r>
              <a:rPr dirty="0" u="sng" sz="1800" spc="-4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деятельности</a:t>
            </a:r>
            <a:r>
              <a:rPr dirty="0" u="sng" sz="1800" spc="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18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центра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4545" y="4648327"/>
            <a:ext cx="4614545" cy="1196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marR="60198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лицензия</a:t>
            </a:r>
            <a:r>
              <a:rPr dirty="0" sz="18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на</a:t>
            </a:r>
            <a:r>
              <a:rPr dirty="0" sz="1800" spc="-3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право</a:t>
            </a:r>
            <a:r>
              <a:rPr dirty="0" sz="18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осуществления образовательной</a:t>
            </a:r>
            <a:r>
              <a:rPr dirty="0" sz="1800" spc="-114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деятельности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ts val="1939"/>
              </a:lnSpc>
              <a:spcBef>
                <a:spcPts val="1040"/>
              </a:spcBef>
              <a:buChar char="•"/>
              <a:tabLst>
                <a:tab pos="299085" algn="l"/>
              </a:tabLst>
            </a:pP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аккредитован</a:t>
            </a:r>
            <a:r>
              <a:rPr dirty="0" sz="1800" spc="-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при</a:t>
            </a:r>
            <a:r>
              <a:rPr dirty="0" sz="1800" spc="-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Министерстве</a:t>
            </a:r>
            <a:r>
              <a:rPr dirty="0" sz="1800" spc="-7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труда</a:t>
            </a:r>
            <a:r>
              <a:rPr dirty="0" sz="1800" spc="-50">
                <a:solidFill>
                  <a:srgbClr val="523127"/>
                </a:solidFill>
                <a:latin typeface="Arial"/>
                <a:cs typeface="Arial"/>
              </a:rPr>
              <a:t> и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социальной</a:t>
            </a:r>
            <a:r>
              <a:rPr dirty="0" sz="1800" spc="-4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защиты</a:t>
            </a:r>
            <a:r>
              <a:rPr dirty="0" sz="1800" spc="-25">
                <a:solidFill>
                  <a:srgbClr val="523127"/>
                </a:solidFill>
                <a:latin typeface="Arial"/>
                <a:cs typeface="Arial"/>
              </a:rPr>
              <a:t> РФ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179756" y="1578089"/>
            <a:ext cx="5861050" cy="4815205"/>
            <a:chOff x="6179756" y="1578089"/>
            <a:chExt cx="5861050" cy="4815205"/>
          </a:xfrm>
        </p:grpSpPr>
        <p:sp>
          <p:nvSpPr>
            <p:cNvPr id="11" name="object 11" descr=""/>
            <p:cNvSpPr/>
            <p:nvPr/>
          </p:nvSpPr>
          <p:spPr>
            <a:xfrm>
              <a:off x="6184519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5851525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5851525" y="4805299"/>
                  </a:lnTo>
                  <a:lnTo>
                    <a:pt x="585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84519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0" y="4805299"/>
                  </a:moveTo>
                  <a:lnTo>
                    <a:pt x="5851525" y="4805299"/>
                  </a:lnTo>
                  <a:lnTo>
                    <a:pt x="5851525" y="0"/>
                  </a:lnTo>
                  <a:lnTo>
                    <a:pt x="0" y="0"/>
                  </a:lnTo>
                  <a:lnTo>
                    <a:pt x="0" y="4805299"/>
                  </a:lnTo>
                  <a:close/>
                </a:path>
              </a:pathLst>
            </a:custGeom>
            <a:ln w="9525">
              <a:solidFill>
                <a:srgbClr val="7B4A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6264021" y="1608277"/>
            <a:ext cx="5514975" cy="4535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НАПРАВЛЕНИЯ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  <a:p>
            <a:pPr marL="568325" indent="-286385">
              <a:lnSpc>
                <a:spcPct val="100000"/>
              </a:lnSpc>
              <a:spcBef>
                <a:spcPts val="1005"/>
              </a:spcBef>
              <a:buChar char="•"/>
              <a:tabLst>
                <a:tab pos="56832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решения</a:t>
            </a:r>
            <a:r>
              <a:rPr dirty="0" sz="1800" spc="-4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для</a:t>
            </a:r>
            <a:r>
              <a:rPr dirty="0" sz="18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специалистов</a:t>
            </a:r>
            <a:r>
              <a:rPr dirty="0" sz="18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по</a:t>
            </a:r>
            <a:r>
              <a:rPr dirty="0" sz="1800" spc="-4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охране</a:t>
            </a:r>
            <a:r>
              <a:rPr dirty="0" sz="1800" spc="-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труда</a:t>
            </a:r>
            <a:endParaRPr sz="1800">
              <a:latin typeface="Arial"/>
              <a:cs typeface="Arial"/>
            </a:endParaRPr>
          </a:p>
          <a:p>
            <a:pPr marL="927100" marR="1595120">
              <a:lnSpc>
                <a:spcPct val="100000"/>
              </a:lnSpc>
              <a:spcBef>
                <a:spcPts val="1015"/>
              </a:spcBef>
            </a:pP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специальная</a:t>
            </a:r>
            <a:r>
              <a:rPr dirty="0" sz="14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оценка</a:t>
            </a:r>
            <a:r>
              <a:rPr dirty="0" sz="1400" spc="-5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условий</a:t>
            </a:r>
            <a:r>
              <a:rPr dirty="0" sz="1400" spc="-1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3127"/>
                </a:solidFill>
                <a:latin typeface="Arial"/>
                <a:cs typeface="Arial"/>
              </a:rPr>
              <a:t>труда, производственный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3127"/>
                </a:solidFill>
                <a:latin typeface="Arial"/>
                <a:cs typeface="Arial"/>
              </a:rPr>
              <a:t>контроль,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оценка</a:t>
            </a:r>
            <a:r>
              <a:rPr dirty="0" sz="14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профессиональных</a:t>
            </a:r>
            <a:r>
              <a:rPr dirty="0" sz="14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3127"/>
                </a:solidFill>
                <a:latin typeface="Arial"/>
                <a:cs typeface="Arial"/>
              </a:rPr>
              <a:t>рисков,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400" spc="-10">
                <a:solidFill>
                  <a:srgbClr val="523127"/>
                </a:solidFill>
                <a:latin typeface="Arial"/>
                <a:cs typeface="Arial"/>
              </a:rPr>
              <a:t>разработка</a:t>
            </a:r>
            <a:r>
              <a:rPr dirty="0" sz="1400" spc="-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нормы</a:t>
            </a:r>
            <a:r>
              <a:rPr dirty="0" sz="1400" spc="-3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выдачи</a:t>
            </a:r>
            <a:r>
              <a:rPr dirty="0" sz="1400" spc="-2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523127"/>
                </a:solidFill>
                <a:latin typeface="Arial"/>
                <a:cs typeface="Arial"/>
              </a:rPr>
              <a:t>СИЗ,</a:t>
            </a:r>
            <a:endParaRPr sz="1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dirty="0" sz="1400" spc="-20">
                <a:solidFill>
                  <a:srgbClr val="523127"/>
                </a:solidFill>
                <a:latin typeface="Arial"/>
                <a:cs typeface="Arial"/>
              </a:rPr>
              <a:t>обязательное</a:t>
            </a:r>
            <a:r>
              <a:rPr dirty="0" sz="14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обучение</a:t>
            </a:r>
            <a:r>
              <a:rPr dirty="0" sz="14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по</a:t>
            </a:r>
            <a:r>
              <a:rPr dirty="0" sz="1400" spc="-1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523127"/>
                </a:solidFill>
                <a:latin typeface="Arial"/>
                <a:cs typeface="Arial"/>
              </a:rPr>
              <a:t>охране</a:t>
            </a:r>
            <a:r>
              <a:rPr dirty="0" sz="14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523127"/>
                </a:solidFill>
                <a:latin typeface="Arial"/>
                <a:cs typeface="Arial"/>
              </a:rPr>
              <a:t>труда</a:t>
            </a:r>
            <a:endParaRPr sz="1400">
              <a:latin typeface="Arial"/>
              <a:cs typeface="Arial"/>
            </a:endParaRPr>
          </a:p>
          <a:p>
            <a:pPr marL="568325" marR="5080" indent="-287020">
              <a:lnSpc>
                <a:spcPct val="100000"/>
              </a:lnSpc>
              <a:spcBef>
                <a:spcPts val="990"/>
              </a:spcBef>
              <a:buChar char="•"/>
              <a:tabLst>
                <a:tab pos="56832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организация</a:t>
            </a:r>
            <a:r>
              <a:rPr dirty="0" sz="1800" spc="-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обучения</a:t>
            </a:r>
            <a:r>
              <a:rPr dirty="0" sz="18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профсоюзных</a:t>
            </a:r>
            <a:r>
              <a:rPr dirty="0" sz="18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кадров</a:t>
            </a:r>
            <a:r>
              <a:rPr dirty="0" sz="1800" spc="-4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23127"/>
                </a:solidFill>
                <a:latin typeface="Arial"/>
                <a:cs typeface="Arial"/>
              </a:rPr>
              <a:t>и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актива</a:t>
            </a:r>
            <a:endParaRPr sz="1800">
              <a:latin typeface="Arial"/>
              <a:cs typeface="Arial"/>
            </a:endParaRPr>
          </a:p>
          <a:p>
            <a:pPr marL="568325" indent="-286385">
              <a:lnSpc>
                <a:spcPct val="100000"/>
              </a:lnSpc>
              <a:spcBef>
                <a:spcPts val="1000"/>
              </a:spcBef>
              <a:buChar char="•"/>
              <a:tabLst>
                <a:tab pos="56832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решения</a:t>
            </a:r>
            <a:r>
              <a:rPr dirty="0" sz="18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для</a:t>
            </a:r>
            <a:r>
              <a:rPr dirty="0" sz="1800" spc="-8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профсоюзного</a:t>
            </a:r>
            <a:r>
              <a:rPr dirty="0" sz="18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актива</a:t>
            </a:r>
            <a:endParaRPr sz="1800">
              <a:latin typeface="Arial"/>
              <a:cs typeface="Arial"/>
            </a:endParaRPr>
          </a:p>
          <a:p>
            <a:pPr marL="568325" marR="120650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56832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обучение</a:t>
            </a:r>
            <a:r>
              <a:rPr dirty="0" sz="1800" spc="-7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представителей</a:t>
            </a:r>
            <a:r>
              <a:rPr dirty="0" sz="1800" spc="-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социального партнерства</a:t>
            </a:r>
            <a:r>
              <a:rPr dirty="0" sz="1800" spc="-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по</a:t>
            </a:r>
            <a:r>
              <a:rPr dirty="0" sz="1800" spc="-4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актуальным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темам</a:t>
            </a:r>
            <a:r>
              <a:rPr dirty="0" sz="1800" spc="-4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-3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области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регулирования</a:t>
            </a:r>
            <a:r>
              <a:rPr dirty="0" sz="1800" spc="-8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трудовых</a:t>
            </a:r>
            <a:r>
              <a:rPr dirty="0" sz="1800" spc="-9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отношений</a:t>
            </a:r>
            <a:r>
              <a:rPr dirty="0" sz="1800" spc="-10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523127"/>
                </a:solidFill>
                <a:latin typeface="Arial"/>
                <a:cs typeface="Arial"/>
              </a:rPr>
              <a:t>по</a:t>
            </a:r>
            <a:endParaRPr sz="1800">
              <a:latin typeface="Arial"/>
              <a:cs typeface="Arial"/>
            </a:endParaRPr>
          </a:p>
          <a:p>
            <a:pPr marL="568325">
              <a:lnSpc>
                <a:spcPct val="100000"/>
              </a:lnSpc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различным</a:t>
            </a:r>
            <a:r>
              <a:rPr dirty="0" sz="1800" spc="-1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направлениям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0844" y="423062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3037205">
              <a:lnSpc>
                <a:spcPct val="100000"/>
              </a:lnSpc>
              <a:spcBef>
                <a:spcPts val="1060"/>
              </a:spcBef>
              <a:tabLst>
                <a:tab pos="3527425" algn="l"/>
              </a:tabLst>
            </a:pPr>
            <a:r>
              <a:rPr dirty="0"/>
              <a:t>	</a:t>
            </a:r>
            <a:r>
              <a:rPr dirty="0" spc="-10"/>
              <a:t>КОНТАКТНАЯ</a:t>
            </a:r>
            <a:r>
              <a:rPr dirty="0" spc="-100"/>
              <a:t> </a:t>
            </a:r>
            <a:r>
              <a:rPr dirty="0" spc="-10"/>
              <a:t>ИНФОРМАЦИЯ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155994" y="1551050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92937" y="1947163"/>
            <a:ext cx="3138170" cy="1535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7B4A3A"/>
                </a:solidFill>
                <a:latin typeface="Arial"/>
                <a:cs typeface="Arial"/>
              </a:rPr>
              <a:t>Спасибо</a:t>
            </a:r>
            <a:r>
              <a:rPr dirty="0" sz="2000" spc="-75" b="1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7B4A3A"/>
                </a:solidFill>
                <a:latin typeface="Arial"/>
                <a:cs typeface="Arial"/>
              </a:rPr>
              <a:t>за</a:t>
            </a:r>
            <a:r>
              <a:rPr dirty="0" sz="2000" spc="-45" b="1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B4A3A"/>
                </a:solidFill>
                <a:latin typeface="Arial"/>
                <a:cs typeface="Arial"/>
              </a:rPr>
              <a:t>внимание!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+7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(910)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720-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12-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55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  <a:hlinkClick r:id="rId2"/>
              </a:rPr>
              <a:t>olga-oreshkova@yandex.ru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73887" y="5252211"/>
          <a:ext cx="9598660" cy="7664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9390"/>
                <a:gridCol w="3390900"/>
                <a:gridCol w="2120900"/>
              </a:tblGrid>
              <a:tr h="766445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Россия,</a:t>
                      </a:r>
                      <a:r>
                        <a:rPr dirty="0" sz="1800" spc="-65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214000,</a:t>
                      </a:r>
                      <a:r>
                        <a:rPr dirty="0" sz="1800" spc="-55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Смоленск,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ул.</a:t>
                      </a:r>
                      <a:r>
                        <a:rPr dirty="0" sz="1800" spc="-4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Маршала</a:t>
                      </a:r>
                      <a:r>
                        <a:rPr dirty="0" sz="1800" spc="-45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Жукова,</a:t>
                      </a:r>
                      <a:r>
                        <a:rPr dirty="0" sz="1800" spc="-4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д.</a:t>
                      </a:r>
                      <a:r>
                        <a:rPr dirty="0" sz="1800" spc="-5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R w="12700">
                      <a:solidFill>
                        <a:srgbClr val="34539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1900"/>
                        </a:spcBef>
                      </a:pP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тел.:</a:t>
                      </a:r>
                      <a:r>
                        <a:rPr dirty="0" sz="1800" spc="-45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+7</a:t>
                      </a:r>
                      <a:r>
                        <a:rPr dirty="0" sz="1800" spc="-5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(4812)</a:t>
                      </a:r>
                      <a:r>
                        <a:rPr dirty="0" sz="1800" spc="-3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38-39-</a:t>
                      </a:r>
                      <a:r>
                        <a:rPr dirty="0" sz="1800" spc="-25">
                          <a:solidFill>
                            <a:srgbClr val="7B4A3A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241300">
                    <a:lnL w="12700">
                      <a:solidFill>
                        <a:srgbClr val="345391"/>
                      </a:solidFill>
                      <a:prstDash val="solid"/>
                    </a:lnL>
                    <a:lnR w="12700">
                      <a:solidFill>
                        <a:srgbClr val="345391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u="sng" sz="1800" spc="-10">
                          <a:solidFill>
                            <a:srgbClr val="AC1F1F"/>
                          </a:solidFill>
                          <a:uFill>
                            <a:solidFill>
                              <a:srgbClr val="AC1F1F"/>
                            </a:solidFill>
                          </a:uFill>
                          <a:latin typeface="Arial"/>
                          <a:cs typeface="Arial"/>
                          <a:hlinkClick r:id="rId3"/>
                        </a:rPr>
                        <a:t>https://umc67.ru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450215">
                        <a:lnSpc>
                          <a:spcPct val="100000"/>
                        </a:lnSpc>
                        <a:spcBef>
                          <a:spcPts val="994"/>
                        </a:spcBef>
                      </a:pPr>
                      <a:r>
                        <a:rPr dirty="0" sz="1800" spc="-10">
                          <a:solidFill>
                            <a:srgbClr val="C00000"/>
                          </a:solidFill>
                          <a:latin typeface="Arial"/>
                          <a:cs typeface="Arial"/>
                          <a:hlinkClick r:id="rId4"/>
                        </a:rPr>
                        <a:t>umc@umc67.ru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40640">
                    <a:lnL w="12700">
                      <a:solidFill>
                        <a:srgbClr val="345391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1855" y="1550924"/>
            <a:ext cx="2839211" cy="28240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600568" y="1576832"/>
            <a:ext cx="3556635" cy="30746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 b="1">
                <a:solidFill>
                  <a:srgbClr val="7B4A3A"/>
                </a:solidFill>
                <a:latin typeface="Arial"/>
                <a:cs typeface="Arial"/>
              </a:rPr>
              <a:t>Орешкова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7B4A3A"/>
                </a:solidFill>
                <a:latin typeface="Arial"/>
                <a:cs typeface="Arial"/>
              </a:rPr>
              <a:t>Ольга</a:t>
            </a:r>
            <a:r>
              <a:rPr dirty="0" sz="2000" spc="-50" b="1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7B4A3A"/>
                </a:solidFill>
                <a:latin typeface="Arial"/>
                <a:cs typeface="Arial"/>
              </a:rPr>
              <a:t>Александровна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Директор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учебно-методического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центра Смолпрофобъединения</a:t>
            </a:r>
            <a:endParaRPr sz="2000">
              <a:latin typeface="Arial"/>
              <a:cs typeface="Arial"/>
            </a:endParaRPr>
          </a:p>
          <a:p>
            <a:pPr marL="12700" marR="295910">
              <a:lnSpc>
                <a:spcPct val="200000"/>
              </a:lnSpc>
              <a:spcBef>
                <a:spcPts val="5"/>
              </a:spcBef>
            </a:pP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Автор-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разработчик</a:t>
            </a:r>
            <a:r>
              <a:rPr dirty="0" sz="2000" spc="1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проекта Специалист-эксперт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46953" y="6465214"/>
            <a:ext cx="149606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©</a:t>
            </a:r>
            <a:r>
              <a:rPr dirty="0" sz="1200" spc="-15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888888"/>
                </a:solidFill>
                <a:latin typeface="Calibri"/>
                <a:cs typeface="Calibri"/>
              </a:rPr>
              <a:t>Орешкова </a:t>
            </a:r>
            <a:r>
              <a:rPr dirty="0" sz="1200">
                <a:solidFill>
                  <a:srgbClr val="888888"/>
                </a:solidFill>
                <a:latin typeface="Calibri"/>
                <a:cs typeface="Calibri"/>
              </a:rPr>
              <a:t>О.А. </a:t>
            </a:r>
            <a:r>
              <a:rPr dirty="0" sz="1200" spc="-20">
                <a:solidFill>
                  <a:srgbClr val="888888"/>
                </a:solidFill>
                <a:latin typeface="Calibri"/>
                <a:cs typeface="Calibri"/>
              </a:rPr>
              <a:t>2015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17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2128520">
              <a:lnSpc>
                <a:spcPct val="100000"/>
              </a:lnSpc>
              <a:spcBef>
                <a:spcPts val="1060"/>
              </a:spcBef>
              <a:tabLst>
                <a:tab pos="2897505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НОРМАТИВНОЕ</a:t>
            </a:r>
            <a:r>
              <a:rPr dirty="0" spc="-75"/>
              <a:t> </a:t>
            </a:r>
            <a:r>
              <a:rPr dirty="0" spc="-10"/>
              <a:t>РЕГУЛИРОВАНИЕ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51231" y="1578089"/>
            <a:ext cx="5861050" cy="4815205"/>
            <a:chOff x="151231" y="1578089"/>
            <a:chExt cx="5861050" cy="4815205"/>
          </a:xfrm>
        </p:grpSpPr>
        <p:sp>
          <p:nvSpPr>
            <p:cNvPr id="4" name="object 4" descr=""/>
            <p:cNvSpPr/>
            <p:nvPr/>
          </p:nvSpPr>
          <p:spPr>
            <a:xfrm>
              <a:off x="155994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5851525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5851525" y="4805299"/>
                  </a:lnTo>
                  <a:lnTo>
                    <a:pt x="585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55994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0" y="4805299"/>
                  </a:moveTo>
                  <a:lnTo>
                    <a:pt x="5851525" y="4805299"/>
                  </a:lnTo>
                  <a:lnTo>
                    <a:pt x="5851525" y="0"/>
                  </a:lnTo>
                  <a:lnTo>
                    <a:pt x="0" y="0"/>
                  </a:lnTo>
                  <a:lnTo>
                    <a:pt x="0" y="4805299"/>
                  </a:lnTo>
                  <a:close/>
                </a:path>
              </a:pathLst>
            </a:custGeom>
            <a:ln w="9525">
              <a:solidFill>
                <a:srgbClr val="7B4A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34797" y="1608277"/>
            <a:ext cx="5638800" cy="45739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Концепция</a:t>
            </a:r>
            <a:r>
              <a:rPr dirty="0" sz="2000" spc="-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цифровизации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предполагает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применение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информационно-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коммуникационных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технологий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для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 повышения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эффективности</a:t>
            </a:r>
            <a:r>
              <a:rPr dirty="0" sz="2000" spc="-3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прозрачности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деятельности</a:t>
            </a:r>
            <a:endParaRPr sz="20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100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Задачи</a:t>
            </a:r>
            <a:r>
              <a:rPr dirty="0" sz="2000" spc="-11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цифровой</a:t>
            </a:r>
            <a:r>
              <a:rPr dirty="0" sz="2000" spc="-7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трансформации:</a:t>
            </a:r>
            <a:endParaRPr sz="20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1010"/>
              </a:spcBef>
            </a:pP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адаптация;</a:t>
            </a:r>
            <a:endParaRPr sz="20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улучшение</a:t>
            </a:r>
            <a:r>
              <a:rPr dirty="0" sz="2000" spc="-11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качественных</a:t>
            </a:r>
            <a:r>
              <a:rPr dirty="0" sz="2000" spc="-114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характеристик;</a:t>
            </a:r>
            <a:endParaRPr sz="20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994"/>
              </a:spcBef>
            </a:pP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повышение</a:t>
            </a:r>
            <a:r>
              <a:rPr dirty="0" sz="20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эффективности</a:t>
            </a:r>
            <a:endParaRPr sz="2000">
              <a:latin typeface="Arial"/>
              <a:cs typeface="Arial"/>
            </a:endParaRPr>
          </a:p>
          <a:p>
            <a:pPr marL="28194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функционирования;</a:t>
            </a:r>
            <a:endParaRPr sz="2000">
              <a:latin typeface="Arial"/>
              <a:cs typeface="Arial"/>
            </a:endParaRPr>
          </a:p>
          <a:p>
            <a:pPr marL="281940" marR="704850">
              <a:lnSpc>
                <a:spcPct val="141500"/>
              </a:lnSpc>
              <a:spcBef>
                <a:spcPts val="10"/>
              </a:spcBef>
            </a:pP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расширение</a:t>
            </a:r>
            <a:r>
              <a:rPr dirty="0" sz="2000" spc="-5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физической</a:t>
            </a:r>
            <a:r>
              <a:rPr dirty="0" sz="20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доступности;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развитие</a:t>
            </a:r>
            <a:r>
              <a:rPr dirty="0" sz="2000" spc="-7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способностей</a:t>
            </a:r>
            <a:r>
              <a:rPr dirty="0" sz="20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и</a:t>
            </a:r>
            <a:r>
              <a:rPr dirty="0" sz="2000" spc="-3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компетенций; </a:t>
            </a:r>
            <a:r>
              <a:rPr dirty="0" sz="2000">
                <a:solidFill>
                  <a:srgbClr val="523127"/>
                </a:solidFill>
                <a:latin typeface="Arial"/>
                <a:cs typeface="Arial"/>
              </a:rPr>
              <a:t>расширение</a:t>
            </a:r>
            <a:r>
              <a:rPr dirty="0" sz="20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23127"/>
                </a:solidFill>
                <a:latin typeface="Arial"/>
                <a:cs typeface="Arial"/>
              </a:rPr>
              <a:t>ассортимента.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6179756" y="1578089"/>
            <a:ext cx="5861050" cy="4815205"/>
            <a:chOff x="6179756" y="1578089"/>
            <a:chExt cx="5861050" cy="4815205"/>
          </a:xfrm>
        </p:grpSpPr>
        <p:sp>
          <p:nvSpPr>
            <p:cNvPr id="8" name="object 8" descr=""/>
            <p:cNvSpPr/>
            <p:nvPr/>
          </p:nvSpPr>
          <p:spPr>
            <a:xfrm>
              <a:off x="6184519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5851525" y="0"/>
                  </a:moveTo>
                  <a:lnTo>
                    <a:pt x="0" y="0"/>
                  </a:lnTo>
                  <a:lnTo>
                    <a:pt x="0" y="4805299"/>
                  </a:lnTo>
                  <a:lnTo>
                    <a:pt x="5851525" y="4805299"/>
                  </a:lnTo>
                  <a:lnTo>
                    <a:pt x="58515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184519" y="1582851"/>
              <a:ext cx="5851525" cy="4805680"/>
            </a:xfrm>
            <a:custGeom>
              <a:avLst/>
              <a:gdLst/>
              <a:ahLst/>
              <a:cxnLst/>
              <a:rect l="l" t="t" r="r" b="b"/>
              <a:pathLst>
                <a:path w="5851525" h="4805680">
                  <a:moveTo>
                    <a:pt x="0" y="4805299"/>
                  </a:moveTo>
                  <a:lnTo>
                    <a:pt x="5851525" y="4805299"/>
                  </a:lnTo>
                  <a:lnTo>
                    <a:pt x="5851525" y="0"/>
                  </a:lnTo>
                  <a:lnTo>
                    <a:pt x="0" y="0"/>
                  </a:lnTo>
                  <a:lnTo>
                    <a:pt x="0" y="4805299"/>
                  </a:lnTo>
                  <a:close/>
                </a:path>
              </a:pathLst>
            </a:custGeom>
            <a:ln w="9525">
              <a:solidFill>
                <a:srgbClr val="7B4A3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99085" marR="764540" indent="-287020">
              <a:lnSpc>
                <a:spcPct val="100000"/>
              </a:lnSpc>
              <a:spcBef>
                <a:spcPts val="100"/>
              </a:spcBef>
              <a:buChar char="•"/>
              <a:tabLst>
                <a:tab pos="299085" algn="l"/>
              </a:tabLst>
            </a:pPr>
            <a:r>
              <a:rPr dirty="0" spc="-10"/>
              <a:t>Федеральный</a:t>
            </a:r>
            <a:r>
              <a:rPr dirty="0" spc="-50"/>
              <a:t> </a:t>
            </a:r>
            <a:r>
              <a:rPr dirty="0"/>
              <a:t>Указ</a:t>
            </a:r>
            <a:r>
              <a:rPr dirty="0" spc="-45"/>
              <a:t> </a:t>
            </a:r>
            <a:r>
              <a:rPr dirty="0" spc="-10"/>
              <a:t>Президента</a:t>
            </a:r>
            <a:r>
              <a:rPr dirty="0" spc="-45"/>
              <a:t> </a:t>
            </a:r>
            <a:r>
              <a:rPr dirty="0"/>
              <a:t>РФ</a:t>
            </a:r>
            <a:r>
              <a:rPr dirty="0" spc="-45"/>
              <a:t> </a:t>
            </a:r>
            <a:r>
              <a:rPr dirty="0" spc="-25"/>
              <a:t>от </a:t>
            </a:r>
            <a:r>
              <a:rPr dirty="0"/>
              <a:t>09.05.2017</a:t>
            </a:r>
            <a:r>
              <a:rPr dirty="0" spc="-35"/>
              <a:t> </a:t>
            </a:r>
            <a:r>
              <a:rPr dirty="0"/>
              <a:t>№203</a:t>
            </a:r>
            <a:r>
              <a:rPr dirty="0" spc="-45"/>
              <a:t> </a:t>
            </a:r>
            <a:r>
              <a:rPr dirty="0"/>
              <a:t>«О</a:t>
            </a:r>
            <a:r>
              <a:rPr dirty="0" spc="-45"/>
              <a:t> </a:t>
            </a:r>
            <a:r>
              <a:rPr dirty="0"/>
              <a:t>стратегии</a:t>
            </a:r>
            <a:r>
              <a:rPr dirty="0" spc="-45"/>
              <a:t> </a:t>
            </a:r>
            <a:r>
              <a:rPr dirty="0" spc="-10"/>
              <a:t>развития информационного</a:t>
            </a:r>
            <a:r>
              <a:rPr dirty="0" spc="-45"/>
              <a:t> </a:t>
            </a:r>
            <a:r>
              <a:rPr dirty="0"/>
              <a:t>общества</a:t>
            </a:r>
            <a:r>
              <a:rPr dirty="0" spc="-45"/>
              <a:t> </a:t>
            </a:r>
            <a:r>
              <a:rPr dirty="0" spc="-10"/>
              <a:t>Российской </a:t>
            </a:r>
            <a:r>
              <a:rPr dirty="0"/>
              <a:t>Федерации</a:t>
            </a:r>
            <a:r>
              <a:rPr dirty="0" spc="-75"/>
              <a:t> </a:t>
            </a:r>
            <a:r>
              <a:rPr dirty="0"/>
              <a:t>на</a:t>
            </a:r>
            <a:r>
              <a:rPr dirty="0" spc="-50"/>
              <a:t> </a:t>
            </a:r>
            <a:r>
              <a:rPr dirty="0"/>
              <a:t>2017–2030</a:t>
            </a:r>
            <a:r>
              <a:rPr dirty="0" spc="-25"/>
              <a:t> </a:t>
            </a:r>
            <a:r>
              <a:rPr dirty="0" spc="-10"/>
              <a:t>гг.».</a:t>
            </a:r>
          </a:p>
          <a:p>
            <a:pPr marL="299085" marR="1022985" indent="-287020">
              <a:lnSpc>
                <a:spcPct val="100000"/>
              </a:lnSpc>
              <a:spcBef>
                <a:spcPts val="1010"/>
              </a:spcBef>
              <a:buChar char="•"/>
              <a:tabLst>
                <a:tab pos="299085" algn="l"/>
              </a:tabLst>
            </a:pPr>
            <a:r>
              <a:rPr dirty="0"/>
              <a:t>Национальная</a:t>
            </a:r>
            <a:r>
              <a:rPr dirty="0" spc="-40"/>
              <a:t> </a:t>
            </a:r>
            <a:r>
              <a:rPr dirty="0"/>
              <a:t>программа</a:t>
            </a:r>
            <a:r>
              <a:rPr dirty="0" spc="-30"/>
              <a:t> </a:t>
            </a:r>
            <a:r>
              <a:rPr dirty="0" spc="-10"/>
              <a:t>«Цифровая </a:t>
            </a:r>
            <a:r>
              <a:rPr dirty="0"/>
              <a:t>экономика</a:t>
            </a:r>
            <a:r>
              <a:rPr dirty="0" spc="-45"/>
              <a:t> </a:t>
            </a:r>
            <a:r>
              <a:rPr dirty="0"/>
              <a:t>Российской</a:t>
            </a:r>
            <a:r>
              <a:rPr dirty="0" spc="-45"/>
              <a:t> </a:t>
            </a:r>
            <a:r>
              <a:rPr dirty="0" spc="-10"/>
              <a:t>Федерации»,</a:t>
            </a:r>
          </a:p>
          <a:p>
            <a:pPr marL="299085" marR="154940">
              <a:lnSpc>
                <a:spcPct val="100000"/>
              </a:lnSpc>
            </a:pPr>
            <a:r>
              <a:rPr dirty="0"/>
              <a:t>утверждённая</a:t>
            </a:r>
            <a:r>
              <a:rPr dirty="0" spc="-45"/>
              <a:t> </a:t>
            </a:r>
            <a:r>
              <a:rPr dirty="0" spc="-10"/>
              <a:t>Распоряжением</a:t>
            </a:r>
            <a:r>
              <a:rPr dirty="0" spc="-70"/>
              <a:t> </a:t>
            </a:r>
            <a:r>
              <a:rPr dirty="0" spc="-10"/>
              <a:t>Правительства </a:t>
            </a:r>
            <a:r>
              <a:rPr dirty="0"/>
              <a:t>РФ</a:t>
            </a:r>
            <a:r>
              <a:rPr dirty="0" spc="-45"/>
              <a:t> </a:t>
            </a:r>
            <a:r>
              <a:rPr dirty="0"/>
              <a:t>от</a:t>
            </a:r>
            <a:r>
              <a:rPr dirty="0" spc="-40"/>
              <a:t> </a:t>
            </a:r>
            <a:r>
              <a:rPr dirty="0"/>
              <a:t>28.07.2017</a:t>
            </a:r>
            <a:r>
              <a:rPr dirty="0" spc="-20"/>
              <a:t> </a:t>
            </a:r>
            <a:r>
              <a:rPr dirty="0" spc="-10"/>
              <a:t>№1632-</a:t>
            </a:r>
            <a:r>
              <a:rPr dirty="0" spc="-25"/>
              <a:t>р.</a:t>
            </a:r>
          </a:p>
          <a:p>
            <a:pPr marL="299085" indent="-286385">
              <a:lnSpc>
                <a:spcPct val="100000"/>
              </a:lnSpc>
              <a:spcBef>
                <a:spcPts val="994"/>
              </a:spcBef>
              <a:buChar char="•"/>
              <a:tabLst>
                <a:tab pos="299085" algn="l"/>
              </a:tabLst>
            </a:pPr>
            <a:r>
              <a:rPr dirty="0" spc="-10"/>
              <a:t>Распоряжение</a:t>
            </a:r>
            <a:r>
              <a:rPr dirty="0" spc="-35"/>
              <a:t> </a:t>
            </a:r>
            <a:r>
              <a:rPr dirty="0" spc="-10"/>
              <a:t>Правительства</a:t>
            </a:r>
            <a:r>
              <a:rPr dirty="0" spc="-50"/>
              <a:t> </a:t>
            </a:r>
            <a:r>
              <a:rPr dirty="0"/>
              <a:t>РФ</a:t>
            </a:r>
            <a:r>
              <a:rPr dirty="0" spc="-65"/>
              <a:t> </a:t>
            </a:r>
            <a:r>
              <a:rPr dirty="0"/>
              <a:t>от</a:t>
            </a:r>
            <a:r>
              <a:rPr dirty="0" spc="-50"/>
              <a:t> </a:t>
            </a:r>
            <a:r>
              <a:rPr dirty="0" spc="-10"/>
              <a:t>16.03.2024</a:t>
            </a:r>
          </a:p>
          <a:p>
            <a:pPr marL="299085" marR="557530">
              <a:lnSpc>
                <a:spcPct val="100000"/>
              </a:lnSpc>
            </a:pPr>
            <a:r>
              <a:rPr dirty="0" spc="-10"/>
              <a:t>№637-</a:t>
            </a:r>
            <a:r>
              <a:rPr dirty="0"/>
              <a:t>р</a:t>
            </a:r>
            <a:r>
              <a:rPr dirty="0" spc="-30"/>
              <a:t> </a:t>
            </a:r>
            <a:r>
              <a:rPr dirty="0"/>
              <a:t>«Об</a:t>
            </a:r>
            <a:r>
              <a:rPr dirty="0" spc="-25"/>
              <a:t> </a:t>
            </a:r>
            <a:r>
              <a:rPr dirty="0"/>
              <a:t>утверждении </a:t>
            </a:r>
            <a:r>
              <a:rPr dirty="0" spc="-10"/>
              <a:t>стратегического </a:t>
            </a:r>
            <a:r>
              <a:rPr dirty="0"/>
              <a:t>направления</a:t>
            </a:r>
            <a:r>
              <a:rPr dirty="0" spc="-60"/>
              <a:t> </a:t>
            </a:r>
            <a:r>
              <a:rPr dirty="0"/>
              <a:t>в</a:t>
            </a:r>
            <a:r>
              <a:rPr dirty="0" spc="-60"/>
              <a:t> </a:t>
            </a:r>
            <a:r>
              <a:rPr dirty="0"/>
              <a:t>области</a:t>
            </a:r>
            <a:r>
              <a:rPr dirty="0" spc="-80"/>
              <a:t> </a:t>
            </a:r>
            <a:r>
              <a:rPr dirty="0" spc="-10"/>
              <a:t>цифровой </a:t>
            </a:r>
            <a:r>
              <a:rPr dirty="0"/>
              <a:t>трансформации</a:t>
            </a:r>
            <a:r>
              <a:rPr dirty="0" spc="-55"/>
              <a:t> </a:t>
            </a:r>
            <a:r>
              <a:rPr dirty="0" spc="-10"/>
              <a:t>государственного управления».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994" y="1740903"/>
            <a:ext cx="4753610" cy="4237990"/>
          </a:xfrm>
          <a:custGeom>
            <a:avLst/>
            <a:gdLst/>
            <a:ahLst/>
            <a:cxnLst/>
            <a:rect l="l" t="t" r="r" b="b"/>
            <a:pathLst>
              <a:path w="4753610" h="4237990">
                <a:moveTo>
                  <a:pt x="4753610" y="0"/>
                </a:moveTo>
                <a:lnTo>
                  <a:pt x="0" y="0"/>
                </a:lnTo>
                <a:lnTo>
                  <a:pt x="0" y="4237863"/>
                </a:lnTo>
                <a:lnTo>
                  <a:pt x="4753610" y="4237863"/>
                </a:lnTo>
                <a:lnTo>
                  <a:pt x="47536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34797" y="1641269"/>
            <a:ext cx="4576445" cy="4369435"/>
          </a:xfrm>
          <a:prstGeom prst="rect">
            <a:avLst/>
          </a:prstGeom>
        </p:spPr>
        <p:txBody>
          <a:bodyPr wrap="square" lIns="0" tIns="138430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109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2014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Электронная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информационно-</a:t>
            </a:r>
            <a:endParaRPr sz="2000">
              <a:latin typeface="Arial"/>
              <a:cs typeface="Arial"/>
            </a:endParaRPr>
          </a:p>
          <a:p>
            <a:pPr marL="12700" marR="354965">
              <a:lnSpc>
                <a:spcPct val="100000"/>
              </a:lnSpc>
              <a:spcBef>
                <a:spcPts val="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аналитическая</a:t>
            </a:r>
            <a:r>
              <a:rPr dirty="0" sz="2000" spc="-1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система</a:t>
            </a:r>
            <a:r>
              <a:rPr dirty="0" sz="2000" spc="-1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«Регион»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(ЭИАС</a:t>
            </a:r>
            <a:r>
              <a:rPr dirty="0" sz="20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«Регион»)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(свидетельство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</a:t>
            </a:r>
            <a:r>
              <a:rPr dirty="0" sz="2000" spc="2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государственной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регистрации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программы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для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 ЭВМ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№2014614591</a:t>
            </a:r>
            <a:r>
              <a:rPr dirty="0" sz="2000" spc="-10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от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03.03.2014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25">
                <a:solidFill>
                  <a:srgbClr val="7B4A3A"/>
                </a:solidFill>
                <a:latin typeface="Arial"/>
                <a:cs typeface="Arial"/>
              </a:rPr>
              <a:t>г.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Федеральной</a:t>
            </a:r>
            <a:r>
              <a:rPr dirty="0" sz="2000" spc="-7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службе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7B4A3A"/>
                </a:solidFill>
                <a:latin typeface="Arial"/>
                <a:cs typeface="Arial"/>
              </a:rPr>
              <a:t>по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интеллектуальной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собственности)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-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создание</a:t>
            </a:r>
            <a:r>
              <a:rPr dirty="0" sz="2000" spc="-114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единой</a:t>
            </a:r>
            <a:r>
              <a:rPr dirty="0" sz="2000" spc="-10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автоматизированной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системы</a:t>
            </a:r>
            <a:r>
              <a:rPr dirty="0" sz="2000" spc="-11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сбора,</a:t>
            </a:r>
            <a:r>
              <a:rPr dirty="0" sz="2000" spc="-8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учета,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мониторинга</a:t>
            </a:r>
            <a:r>
              <a:rPr dirty="0" sz="2000" spc="-9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и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анализа</a:t>
            </a:r>
            <a:r>
              <a:rPr dirty="0" sz="2000" spc="-6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информации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о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деятельности </a:t>
            </a:r>
            <a:r>
              <a:rPr dirty="0" sz="2000" spc="-20">
                <a:solidFill>
                  <a:srgbClr val="7B4A3A"/>
                </a:solidFill>
                <a:latin typeface="Arial"/>
                <a:cs typeface="Arial"/>
              </a:rPr>
              <a:t>образовательной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 организации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389380">
              <a:lnSpc>
                <a:spcPct val="100000"/>
              </a:lnSpc>
              <a:spcBef>
                <a:spcPts val="1060"/>
              </a:spcBef>
              <a:tabLst>
                <a:tab pos="229870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ИСТОРИЯ</a:t>
            </a:r>
            <a:r>
              <a:rPr dirty="0" spc="-105"/>
              <a:t> </a:t>
            </a:r>
            <a:r>
              <a:rPr dirty="0"/>
              <a:t>ВОЗНИКНОВЕНИЯ</a:t>
            </a:r>
            <a:r>
              <a:rPr dirty="0" spc="-105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465320" y="1406017"/>
            <a:ext cx="7571105" cy="5005705"/>
            <a:chOff x="4465320" y="1406017"/>
            <a:chExt cx="7571105" cy="5005705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65320" y="1406017"/>
              <a:ext cx="5409183" cy="37702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5983" y="2823349"/>
              <a:ext cx="5059934" cy="3588003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994" y="1550098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34797" y="1450060"/>
            <a:ext cx="4355465" cy="4751070"/>
          </a:xfrm>
          <a:prstGeom prst="rect">
            <a:avLst/>
          </a:prstGeom>
        </p:spPr>
        <p:txBody>
          <a:bodyPr wrap="square" lIns="0" tIns="139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9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2015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II-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е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C00000"/>
                </a:solidFill>
                <a:latin typeface="Arial"/>
                <a:cs typeface="Arial"/>
              </a:rPr>
              <a:t>МЕСТО</a:t>
            </a:r>
            <a:endParaRPr sz="2000">
              <a:latin typeface="Arial"/>
              <a:cs typeface="Arial"/>
            </a:endParaRPr>
          </a:p>
          <a:p>
            <a:pPr marL="12700" marR="732790">
              <a:lnSpc>
                <a:spcPct val="100000"/>
              </a:lnSpc>
              <a:spcBef>
                <a:spcPts val="101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на</a:t>
            </a:r>
            <a:r>
              <a:rPr dirty="0" sz="20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Всероссийском</a:t>
            </a:r>
            <a:r>
              <a:rPr dirty="0" sz="2000" spc="-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конкурсе </a:t>
            </a: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проектов</a:t>
            </a:r>
            <a:r>
              <a:rPr dirty="0" sz="2000" spc="-7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региональной информатизации</a:t>
            </a:r>
            <a:r>
              <a:rPr dirty="0" sz="2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«ПРОФ-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IT»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95"/>
              </a:spcBef>
            </a:pP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Цель</a:t>
            </a:r>
            <a:r>
              <a:rPr dirty="0" sz="20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конкурса:</a:t>
            </a:r>
            <a:endParaRPr sz="2000">
              <a:latin typeface="Arial"/>
              <a:cs typeface="Arial"/>
            </a:endParaRPr>
          </a:p>
          <a:p>
            <a:pPr marL="12700" marR="740410">
              <a:lnSpc>
                <a:spcPct val="100000"/>
              </a:lnSpc>
              <a:spcBef>
                <a:spcPts val="1010"/>
              </a:spcBef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выявление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4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популяризация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инновационных</a:t>
            </a:r>
            <a:r>
              <a:rPr dirty="0" sz="2000" spc="-10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региональных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проектов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в</a:t>
            </a:r>
            <a:r>
              <a:rPr dirty="0" sz="2000" spc="-3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сферах</a:t>
            </a:r>
            <a:r>
              <a:rPr dirty="0" sz="2000" spc="-4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информатизации</a:t>
            </a:r>
            <a:endParaRPr sz="2000">
              <a:latin typeface="Arial"/>
              <a:cs typeface="Arial"/>
            </a:endParaRPr>
          </a:p>
          <a:p>
            <a:pPr marL="12700" marR="753745">
              <a:lnSpc>
                <a:spcPct val="100000"/>
              </a:lnSpc>
            </a:pP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госсектора</a:t>
            </a:r>
            <a:r>
              <a:rPr dirty="0" sz="2000" spc="-7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5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предоставления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электронных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услуг</a:t>
            </a:r>
            <a:r>
              <a:rPr dirty="0" sz="2000" spc="-6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5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сервисов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населению</a:t>
            </a:r>
            <a:r>
              <a:rPr dirty="0" sz="2000" spc="-80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7B4A3A"/>
                </a:solidFill>
                <a:latin typeface="Arial"/>
                <a:cs typeface="Arial"/>
              </a:rPr>
              <a:t>и</a:t>
            </a:r>
            <a:r>
              <a:rPr dirty="0" sz="2000" spc="-65">
                <a:solidFill>
                  <a:srgbClr val="7B4A3A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7B4A3A"/>
                </a:solidFill>
                <a:latin typeface="Arial"/>
                <a:cs typeface="Arial"/>
              </a:rPr>
              <a:t>бизнесу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389380">
              <a:lnSpc>
                <a:spcPct val="100000"/>
              </a:lnSpc>
              <a:spcBef>
                <a:spcPts val="1060"/>
              </a:spcBef>
              <a:tabLst>
                <a:tab pos="229870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ИСТОРИЯ</a:t>
            </a:r>
            <a:r>
              <a:rPr dirty="0" spc="-105"/>
              <a:t> </a:t>
            </a:r>
            <a:r>
              <a:rPr dirty="0"/>
              <a:t>ВОЗНИКНОВЕНИЯ</a:t>
            </a:r>
            <a:r>
              <a:rPr dirty="0" spc="-105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4714747" y="1756664"/>
            <a:ext cx="6979284" cy="4344670"/>
            <a:chOff x="4714747" y="1756664"/>
            <a:chExt cx="6979284" cy="43446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14747" y="1756664"/>
              <a:ext cx="4169790" cy="30923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0600" y="2036140"/>
              <a:ext cx="3082925" cy="4064635"/>
            </a:xfrm>
            <a:prstGeom prst="rect">
              <a:avLst/>
            </a:prstGeom>
          </p:spPr>
        </p:pic>
      </p:grpSp>
      <p:sp>
        <p:nvSpPr>
          <p:cNvPr id="9" name="object 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994" y="1582851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4901" y="1608277"/>
            <a:ext cx="10775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2020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389380">
              <a:lnSpc>
                <a:spcPct val="100000"/>
              </a:lnSpc>
              <a:spcBef>
                <a:spcPts val="1060"/>
              </a:spcBef>
              <a:tabLst>
                <a:tab pos="229870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ИСТОРИЯ</a:t>
            </a:r>
            <a:r>
              <a:rPr dirty="0" spc="-105"/>
              <a:t> </a:t>
            </a:r>
            <a:r>
              <a:rPr dirty="0"/>
              <a:t>ВОЗНИКНОВЕНИЯ</a:t>
            </a:r>
            <a:r>
              <a:rPr dirty="0" spc="-105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359130" y="1582800"/>
            <a:ext cx="11246485" cy="4497070"/>
            <a:chOff x="359130" y="1582800"/>
            <a:chExt cx="11246485" cy="449707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9130" y="2174938"/>
              <a:ext cx="2762631" cy="390434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4267" y="1582800"/>
              <a:ext cx="4576191" cy="282282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2560" y="2921050"/>
              <a:ext cx="4322572" cy="3158235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994" y="1582851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4901" y="1608277"/>
            <a:ext cx="10775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2020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389380">
              <a:lnSpc>
                <a:spcPct val="100000"/>
              </a:lnSpc>
              <a:spcBef>
                <a:spcPts val="1060"/>
              </a:spcBef>
              <a:tabLst>
                <a:tab pos="229870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ИСТОРИЯ</a:t>
            </a:r>
            <a:r>
              <a:rPr dirty="0" spc="-105"/>
              <a:t> </a:t>
            </a:r>
            <a:r>
              <a:rPr dirty="0"/>
              <a:t>ВОЗНИКНОВЕНИЯ</a:t>
            </a:r>
            <a:r>
              <a:rPr dirty="0" spc="-105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580237" y="1582801"/>
            <a:ext cx="11031855" cy="4566920"/>
            <a:chOff x="580237" y="1582801"/>
            <a:chExt cx="11031855" cy="456692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0237" y="2245271"/>
              <a:ext cx="2766822" cy="39043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1264" y="1582801"/>
              <a:ext cx="5658484" cy="3919473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55865" y="3985514"/>
              <a:ext cx="4055872" cy="1917827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5994" y="1582851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04901" y="1608277"/>
            <a:ext cx="1077595" cy="3314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2020</a:t>
            </a:r>
            <a:r>
              <a:rPr dirty="0" sz="20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год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720844" y="399821"/>
            <a:ext cx="7315200" cy="619125"/>
          </a:xfrm>
          <a:custGeom>
            <a:avLst/>
            <a:gdLst/>
            <a:ahLst/>
            <a:cxnLst/>
            <a:rect l="l" t="t" r="r" b="b"/>
            <a:pathLst>
              <a:path w="7315200" h="619125">
                <a:moveTo>
                  <a:pt x="7315200" y="0"/>
                </a:moveTo>
                <a:lnTo>
                  <a:pt x="0" y="0"/>
                </a:lnTo>
                <a:lnTo>
                  <a:pt x="0" y="618718"/>
                </a:lnTo>
                <a:lnTo>
                  <a:pt x="7315200" y="618718"/>
                </a:lnTo>
                <a:lnTo>
                  <a:pt x="73152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720844" y="399821"/>
            <a:ext cx="7315200" cy="619125"/>
          </a:xfrm>
          <a:prstGeom prst="rect"/>
          <a:ln w="9525">
            <a:solidFill>
              <a:srgbClr val="7B4A3A"/>
            </a:solidFill>
          </a:ln>
        </p:spPr>
        <p:txBody>
          <a:bodyPr wrap="square" lIns="0" tIns="134620" rIns="0" bIns="0" rtlCol="0" vert="horz">
            <a:spAutoFit/>
          </a:bodyPr>
          <a:lstStyle/>
          <a:p>
            <a:pPr marL="1389380">
              <a:lnSpc>
                <a:spcPct val="100000"/>
              </a:lnSpc>
              <a:spcBef>
                <a:spcPts val="1060"/>
              </a:spcBef>
              <a:tabLst>
                <a:tab pos="2298700" algn="l"/>
              </a:tabLst>
            </a:pPr>
            <a:r>
              <a:rPr dirty="0" b="0">
                <a:latin typeface="Times New Roman"/>
                <a:cs typeface="Times New Roman"/>
              </a:rPr>
              <a:t>	</a:t>
            </a:r>
            <a:r>
              <a:rPr dirty="0" spc="-10"/>
              <a:t>ИСТОРИЯ</a:t>
            </a:r>
            <a:r>
              <a:rPr dirty="0" spc="-105"/>
              <a:t> </a:t>
            </a:r>
            <a:r>
              <a:rPr dirty="0"/>
              <a:t>ВОЗНИКНОВЕНИЯ</a:t>
            </a:r>
            <a:r>
              <a:rPr dirty="0" spc="-105"/>
              <a:t> </a:t>
            </a:r>
            <a:r>
              <a:rPr dirty="0" spc="-10"/>
              <a:t>ПРОЕКТА</a:t>
            </a:r>
          </a:p>
        </p:txBody>
      </p:sp>
      <p:grpSp>
        <p:nvGrpSpPr>
          <p:cNvPr id="6" name="object 6" descr=""/>
          <p:cNvGrpSpPr/>
          <p:nvPr/>
        </p:nvGrpSpPr>
        <p:grpSpPr>
          <a:xfrm>
            <a:off x="724484" y="1658111"/>
            <a:ext cx="10820400" cy="4478020"/>
            <a:chOff x="724484" y="1658111"/>
            <a:chExt cx="10820400" cy="447802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4484" y="2231199"/>
              <a:ext cx="2760726" cy="3904361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2240" y="1658111"/>
              <a:ext cx="6062725" cy="3617087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83602" y="3701351"/>
              <a:ext cx="4560697" cy="243420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11" name="object 11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958338" y="399821"/>
            <a:ext cx="9077960" cy="619125"/>
          </a:xfrm>
          <a:custGeom>
            <a:avLst/>
            <a:gdLst/>
            <a:ahLst/>
            <a:cxnLst/>
            <a:rect l="l" t="t" r="r" b="b"/>
            <a:pathLst>
              <a:path w="9077960" h="619125">
                <a:moveTo>
                  <a:pt x="9077706" y="0"/>
                </a:moveTo>
                <a:lnTo>
                  <a:pt x="0" y="0"/>
                </a:lnTo>
                <a:lnTo>
                  <a:pt x="0" y="618718"/>
                </a:lnTo>
                <a:lnTo>
                  <a:pt x="9077706" y="618718"/>
                </a:lnTo>
                <a:lnTo>
                  <a:pt x="90777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958338" y="399821"/>
            <a:ext cx="9077960" cy="619125"/>
          </a:xfrm>
          <a:prstGeom prst="rect">
            <a:avLst/>
          </a:prstGeom>
          <a:ln w="9525">
            <a:solidFill>
              <a:srgbClr val="7B4A3A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r" marR="83820">
              <a:lnSpc>
                <a:spcPts val="2260"/>
              </a:lnSpc>
              <a:tabLst>
                <a:tab pos="1817370" algn="l"/>
              </a:tabLst>
            </a:pPr>
            <a:r>
              <a:rPr dirty="0" u="sng" sz="200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200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РЕГИОНАЛЬНЫЙ</a:t>
            </a:r>
            <a:r>
              <a:rPr dirty="0" u="sng" sz="2000" spc="-6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000" spc="-10" b="1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ПРОЕКТ</a:t>
            </a:r>
            <a:endParaRPr sz="2000">
              <a:latin typeface="Arial"/>
              <a:cs typeface="Arial"/>
            </a:endParaRPr>
          </a:p>
          <a:p>
            <a:pPr algn="r" marR="84455">
              <a:lnSpc>
                <a:spcPts val="2280"/>
              </a:lnSpc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ЭИАС</a:t>
            </a:r>
            <a:r>
              <a:rPr dirty="0" sz="20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C00000"/>
                </a:solidFill>
                <a:latin typeface="Arial"/>
                <a:cs typeface="Arial"/>
              </a:rPr>
              <a:t>«РЕГИОН.ОХРАНА</a:t>
            </a:r>
            <a:r>
              <a:rPr dirty="0" sz="2000" spc="-6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ТРУДА»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155994" y="1582851"/>
            <a:ext cx="11880215" cy="4805680"/>
          </a:xfrm>
          <a:custGeom>
            <a:avLst/>
            <a:gdLst/>
            <a:ahLst/>
            <a:cxnLst/>
            <a:rect l="l" t="t" r="r" b="b"/>
            <a:pathLst>
              <a:path w="11880215" h="4805680">
                <a:moveTo>
                  <a:pt x="11879961" y="0"/>
                </a:moveTo>
                <a:lnTo>
                  <a:pt x="0" y="0"/>
                </a:lnTo>
                <a:lnTo>
                  <a:pt x="0" y="4805299"/>
                </a:lnTo>
                <a:lnTo>
                  <a:pt x="11879961" y="4805299"/>
                </a:lnTo>
                <a:lnTo>
                  <a:pt x="118799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34797" y="1466143"/>
            <a:ext cx="11724005" cy="4076700"/>
          </a:xfrm>
          <a:prstGeom prst="rect">
            <a:avLst/>
          </a:prstGeom>
        </p:spPr>
        <p:txBody>
          <a:bodyPr wrap="square" lIns="0" tIns="1250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Цель:</a:t>
            </a:r>
            <a:endParaRPr sz="2000">
              <a:latin typeface="Arial"/>
              <a:cs typeface="Arial"/>
            </a:endParaRPr>
          </a:p>
          <a:p>
            <a:pPr algn="just" marL="281940" marR="5715">
              <a:lnSpc>
                <a:spcPts val="1939"/>
              </a:lnSpc>
              <a:spcBef>
                <a:spcPts val="1035"/>
              </a:spcBef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создание</a:t>
            </a:r>
            <a:r>
              <a:rPr dirty="0" sz="1800" spc="4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единой</a:t>
            </a:r>
            <a:r>
              <a:rPr dirty="0" sz="1800" spc="4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автоматизированной  системы  сбора,</a:t>
            </a:r>
            <a:r>
              <a:rPr dirty="0" sz="1800" spc="1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учета,</a:t>
            </a:r>
            <a:r>
              <a:rPr dirty="0" sz="1800" spc="4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мониторинга  и  анализа</a:t>
            </a:r>
            <a:r>
              <a:rPr dirty="0" sz="1800" spc="4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информации</a:t>
            </a:r>
            <a:r>
              <a:rPr dirty="0" sz="1800" spc="49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50">
                <a:solidFill>
                  <a:srgbClr val="523127"/>
                </a:solidFill>
                <a:latin typeface="Arial"/>
                <a:cs typeface="Arial"/>
              </a:rPr>
              <a:t>о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деятельности</a:t>
            </a:r>
            <a:r>
              <a:rPr dirty="0" sz="1800" spc="2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организации/предприятия</a:t>
            </a:r>
            <a:r>
              <a:rPr dirty="0" sz="1800" spc="21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2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рамках</a:t>
            </a:r>
            <a:r>
              <a:rPr dirty="0" sz="1800" spc="2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управления</a:t>
            </a:r>
            <a:r>
              <a:rPr dirty="0" sz="1800" spc="21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системой</a:t>
            </a:r>
            <a:r>
              <a:rPr dirty="0" sz="1800" spc="2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охраны</a:t>
            </a:r>
            <a:r>
              <a:rPr dirty="0" sz="1800" spc="2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труда</a:t>
            </a:r>
            <a:r>
              <a:rPr dirty="0" sz="1800" spc="21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на</a:t>
            </a:r>
            <a:r>
              <a:rPr dirty="0" sz="1800" spc="21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основе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системных</a:t>
            </a:r>
            <a:r>
              <a:rPr dirty="0" sz="18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данных;</a:t>
            </a:r>
            <a:endParaRPr sz="1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740"/>
              </a:spcBef>
            </a:pPr>
            <a:r>
              <a:rPr dirty="0" sz="2000" b="1">
                <a:solidFill>
                  <a:srgbClr val="C00000"/>
                </a:solidFill>
                <a:latin typeface="Arial"/>
                <a:cs typeface="Arial"/>
              </a:rPr>
              <a:t>Механизмы</a:t>
            </a:r>
            <a:r>
              <a:rPr dirty="0" sz="2000" spc="-12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C00000"/>
                </a:solidFill>
                <a:latin typeface="Arial"/>
                <a:cs typeface="Arial"/>
              </a:rPr>
              <a:t>реализации:</a:t>
            </a:r>
            <a:endParaRPr sz="2000">
              <a:latin typeface="Arial"/>
              <a:cs typeface="Arial"/>
            </a:endParaRPr>
          </a:p>
          <a:p>
            <a:pPr algn="just" marL="461645" indent="-179705">
              <a:lnSpc>
                <a:spcPct val="100000"/>
              </a:lnSpc>
              <a:spcBef>
                <a:spcPts val="790"/>
              </a:spcBef>
              <a:buChar char="•"/>
              <a:tabLst>
                <a:tab pos="46164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создание</a:t>
            </a:r>
            <a:r>
              <a:rPr dirty="0" sz="1800" spc="-7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единой</a:t>
            </a:r>
            <a:r>
              <a:rPr dirty="0" sz="1800" spc="-6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информационной</a:t>
            </a:r>
            <a:r>
              <a:rPr dirty="0" sz="1800" spc="3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среды</a:t>
            </a:r>
            <a:r>
              <a:rPr dirty="0" sz="1800" spc="3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(пространства)</a:t>
            </a:r>
            <a:r>
              <a:rPr dirty="0" sz="18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организации;</a:t>
            </a:r>
            <a:endParaRPr sz="1800">
              <a:latin typeface="Arial"/>
              <a:cs typeface="Arial"/>
            </a:endParaRPr>
          </a:p>
          <a:p>
            <a:pPr algn="just" marL="461645" indent="-179705">
              <a:lnSpc>
                <a:spcPct val="100000"/>
              </a:lnSpc>
              <a:spcBef>
                <a:spcPts val="780"/>
              </a:spcBef>
              <a:buChar char="•"/>
              <a:tabLst>
                <a:tab pos="46164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активное</a:t>
            </a:r>
            <a:r>
              <a:rPr dirty="0" sz="1800" spc="-5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внедрение</a:t>
            </a:r>
            <a:r>
              <a:rPr dirty="0" sz="1800" spc="-4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электронных</a:t>
            </a:r>
            <a:r>
              <a:rPr dirty="0" sz="1800" spc="-4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портфолио</a:t>
            </a:r>
            <a:r>
              <a:rPr dirty="0" sz="1800" spc="409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</a:t>
            </a:r>
            <a:r>
              <a:rPr dirty="0" sz="1800" spc="-5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сервисов</a:t>
            </a:r>
            <a:r>
              <a:rPr dirty="0" sz="1800" spc="-3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обеспечения</a:t>
            </a:r>
            <a:r>
              <a:rPr dirty="0" sz="1800" spc="-3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преемственности</a:t>
            </a:r>
            <a:r>
              <a:rPr dirty="0" sz="1800" spc="-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сведений;</a:t>
            </a:r>
            <a:endParaRPr sz="1800">
              <a:latin typeface="Arial"/>
              <a:cs typeface="Arial"/>
            </a:endParaRPr>
          </a:p>
          <a:p>
            <a:pPr algn="just" marL="462280" marR="5080" indent="-180340">
              <a:lnSpc>
                <a:spcPts val="1939"/>
              </a:lnSpc>
              <a:spcBef>
                <a:spcPts val="1040"/>
              </a:spcBef>
              <a:buChar char="•"/>
              <a:tabLst>
                <a:tab pos="462280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создание</a:t>
            </a:r>
            <a:r>
              <a:rPr dirty="0" sz="1800" spc="19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системы</a:t>
            </a:r>
            <a:r>
              <a:rPr dirty="0" sz="1800" spc="1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формирования</a:t>
            </a:r>
            <a:r>
              <a:rPr dirty="0" sz="1800" spc="19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</a:t>
            </a:r>
            <a:r>
              <a:rPr dirty="0" sz="1800" spc="19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предоставления</a:t>
            </a:r>
            <a:r>
              <a:rPr dirty="0" sz="1800" spc="19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18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электронной</a:t>
            </a:r>
            <a:r>
              <a:rPr dirty="0" sz="1800" spc="18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форме</a:t>
            </a:r>
            <a:r>
              <a:rPr dirty="0" sz="1800" spc="18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отчетности</a:t>
            </a:r>
            <a:r>
              <a:rPr dirty="0" sz="1800" spc="18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</a:t>
            </a:r>
            <a:r>
              <a:rPr dirty="0" sz="1800" spc="1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деятельности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организации</a:t>
            </a:r>
            <a:r>
              <a:rPr dirty="0" sz="1800" spc="-6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-2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рамках</a:t>
            </a:r>
            <a:r>
              <a:rPr dirty="0" sz="1800" spc="-2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охраны</a:t>
            </a:r>
            <a:r>
              <a:rPr dirty="0" sz="1800" spc="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труда;</a:t>
            </a:r>
            <a:endParaRPr sz="1800">
              <a:latin typeface="Arial"/>
              <a:cs typeface="Arial"/>
            </a:endParaRPr>
          </a:p>
          <a:p>
            <a:pPr algn="just" marL="462280" marR="6985" indent="-180340">
              <a:lnSpc>
                <a:spcPts val="1939"/>
              </a:lnSpc>
              <a:spcBef>
                <a:spcPts val="1010"/>
              </a:spcBef>
              <a:buChar char="•"/>
              <a:tabLst>
                <a:tab pos="462280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применение</a:t>
            </a:r>
            <a:r>
              <a:rPr dirty="0" sz="1800" spc="3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современных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технологий,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т.ч.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облачных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вычислений,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для</a:t>
            </a:r>
            <a:r>
              <a:rPr dirty="0" sz="1800" spc="25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автоматизации</a:t>
            </a:r>
            <a:r>
              <a:rPr dirty="0" sz="1800" spc="20">
                <a:solidFill>
                  <a:srgbClr val="523127"/>
                </a:solidFill>
                <a:latin typeface="Arial"/>
                <a:cs typeface="Arial"/>
              </a:rPr>
              <a:t> 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процессов </a:t>
            </a: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деятельности</a:t>
            </a:r>
            <a:r>
              <a:rPr dirty="0" sz="1800" spc="-110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организации;</a:t>
            </a:r>
            <a:endParaRPr sz="1800">
              <a:latin typeface="Arial"/>
              <a:cs typeface="Arial"/>
            </a:endParaRPr>
          </a:p>
          <a:p>
            <a:pPr algn="just" marL="461645" indent="-179705">
              <a:lnSpc>
                <a:spcPct val="100000"/>
              </a:lnSpc>
              <a:spcBef>
                <a:spcPts val="755"/>
              </a:spcBef>
              <a:buChar char="•"/>
              <a:tabLst>
                <a:tab pos="461645" algn="l"/>
              </a:tabLst>
            </a:pPr>
            <a:r>
              <a:rPr dirty="0" sz="1800">
                <a:solidFill>
                  <a:srgbClr val="523127"/>
                </a:solidFill>
                <a:latin typeface="Arial"/>
                <a:cs typeface="Arial"/>
              </a:rPr>
              <a:t>интеграция,</a:t>
            </a:r>
            <a:r>
              <a:rPr dirty="0" sz="1800" spc="-10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межведомственное</a:t>
            </a:r>
            <a:r>
              <a:rPr dirty="0" sz="1800" spc="-75">
                <a:solidFill>
                  <a:srgbClr val="5231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23127"/>
                </a:solidFill>
                <a:latin typeface="Arial"/>
                <a:cs typeface="Arial"/>
              </a:rPr>
              <a:t>взаимодействие.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©</a:t>
            </a:r>
            <a:r>
              <a:rPr dirty="0" spc="-15"/>
              <a:t> </a:t>
            </a:r>
            <a:r>
              <a:rPr dirty="0" spc="-10"/>
              <a:t>Орешкова </a:t>
            </a:r>
            <a:r>
              <a:rPr dirty="0"/>
              <a:t>О.А. </a:t>
            </a:r>
            <a:r>
              <a:rPr dirty="0" spc="-20"/>
              <a:t>2025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Ольга Орешкова</dc:creator>
  <dc:title>Презентация PowerPoint</dc:title>
  <dcterms:created xsi:type="dcterms:W3CDTF">2025-04-22T07:34:34Z</dcterms:created>
  <dcterms:modified xsi:type="dcterms:W3CDTF">2025-04-22T07:34:34Z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2025-04-22T00:00:00Z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2025-04-22T00:00:00Z</vt:filetime>
  </property>
  <property fmtid="{D5CDD505-2E9C-101B-9397-08002B2CF9AE}" pid="5" name="Producer">
    <vt:lpwstr>3-Heights(TM) PDF Security Shell 4.8.25.2 (http://www.pdf-tools.com)</vt:lpwstr>
  </property>
</Properties>
</file>