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326" r:id="rId2"/>
    <p:sldId id="315" r:id="rId3"/>
    <p:sldId id="328" r:id="rId4"/>
    <p:sldId id="332" r:id="rId5"/>
    <p:sldId id="334" r:id="rId6"/>
    <p:sldId id="333" r:id="rId7"/>
  </p:sldIdLst>
  <p:sldSz cx="8089900" cy="585470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471" autoAdjust="0"/>
    <p:restoredTop sz="94660"/>
  </p:normalViewPr>
  <p:slideViewPr>
    <p:cSldViewPr>
      <p:cViewPr>
        <p:scale>
          <a:sx n="66" d="100"/>
          <a:sy n="66" d="100"/>
        </p:scale>
        <p:origin x="-3282" y="-1182"/>
      </p:cViewPr>
      <p:guideLst>
        <p:guide orient="horz" pos="1844"/>
        <p:guide pos="25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29C679-8BBB-466F-9E66-938A61040EAD}" type="datetimeFigureOut">
              <a:rPr lang="ru-RU" smtClean="0"/>
              <a:pPr/>
              <a:t>11.07.2024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09650" y="801688"/>
            <a:ext cx="5540375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6E941A-C68D-40C0-888F-7543C55EC12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287463" y="1336675"/>
            <a:ext cx="4981575" cy="3605213"/>
          </a:xfrm>
          <a:prstGeom prst="rect">
            <a:avLst/>
          </a:prstGeom>
          <a:ln w="0">
            <a:noFill/>
          </a:ln>
        </p:spPr>
      </p:sp>
      <p:sp>
        <p:nvSpPr>
          <p:cNvPr id="371" name="PlaceHolder 2"/>
          <p:cNvSpPr>
            <a:spLocks noGrp="1"/>
          </p:cNvSpPr>
          <p:nvPr>
            <p:ph type="body"/>
          </p:nvPr>
        </p:nvSpPr>
        <p:spPr>
          <a:xfrm>
            <a:off x="755639" y="5145121"/>
            <a:ext cx="6045120" cy="4206959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ru-RU" sz="2000" spc="-1" dirty="0">
              <a:latin typeface="Arial"/>
            </a:endParaRPr>
          </a:p>
        </p:txBody>
      </p:sp>
      <p:sp>
        <p:nvSpPr>
          <p:cNvPr id="372" name="CustomShape 3"/>
          <p:cNvSpPr/>
          <p:nvPr/>
        </p:nvSpPr>
        <p:spPr>
          <a:xfrm>
            <a:off x="4281481" y="10155240"/>
            <a:ext cx="3273480" cy="533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A532152C-72A1-484F-807C-BBFDD0C32FB0}" type="slidenum">
              <a:rPr lang="ru-RU" spc="-1">
                <a:solidFill>
                  <a:srgbClr val="000000"/>
                </a:solidFill>
                <a:latin typeface="Times New Roman"/>
              </a:rPr>
              <a:pPr algn="r">
                <a:lnSpc>
                  <a:spcPct val="100000"/>
                </a:lnSpc>
              </a:pPr>
              <a:t>1</a:t>
            </a:fld>
            <a:endParaRPr lang="ru-RU" spc="-1" dirty="0"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04280" y="96840"/>
            <a:ext cx="72802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04280" y="1369800"/>
            <a:ext cx="7280280" cy="1619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04280" y="3143160"/>
            <a:ext cx="7280280" cy="1619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04280" y="96840"/>
            <a:ext cx="72802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04280" y="1369800"/>
            <a:ext cx="3552480" cy="1619280"/>
          </a:xfrm>
          <a:prstGeom prst="rect">
            <a:avLst/>
          </a:prstGeom>
        </p:spPr>
        <p:txBody>
          <a:bodyPr lIns="0" tIns="0" rIns="0" bIns="0">
            <a:normAutofit fontScale="83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134600" y="1369800"/>
            <a:ext cx="3552480" cy="1619280"/>
          </a:xfrm>
          <a:prstGeom prst="rect">
            <a:avLst/>
          </a:prstGeom>
        </p:spPr>
        <p:txBody>
          <a:bodyPr lIns="0" tIns="0" rIns="0" bIns="0">
            <a:normAutofit fontScale="83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04280" y="3143160"/>
            <a:ext cx="3552480" cy="1619280"/>
          </a:xfrm>
          <a:prstGeom prst="rect">
            <a:avLst/>
          </a:prstGeom>
        </p:spPr>
        <p:txBody>
          <a:bodyPr lIns="0" tIns="0" rIns="0" bIns="0">
            <a:normAutofit fontScale="83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134600" y="3143160"/>
            <a:ext cx="3552480" cy="1619280"/>
          </a:xfrm>
          <a:prstGeom prst="rect">
            <a:avLst/>
          </a:prstGeom>
        </p:spPr>
        <p:txBody>
          <a:bodyPr lIns="0" tIns="0" rIns="0" bIns="0">
            <a:normAutofit fontScale="83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04280" y="96840"/>
            <a:ext cx="72802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04280" y="1369800"/>
            <a:ext cx="2343960" cy="1619280"/>
          </a:xfrm>
          <a:prstGeom prst="rect">
            <a:avLst/>
          </a:prstGeom>
        </p:spPr>
        <p:txBody>
          <a:bodyPr lIns="0" tIns="0" rIns="0" bIns="0">
            <a:normAutofit fontScale="60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2865960" y="1369800"/>
            <a:ext cx="2343960" cy="1619280"/>
          </a:xfrm>
          <a:prstGeom prst="rect">
            <a:avLst/>
          </a:prstGeom>
        </p:spPr>
        <p:txBody>
          <a:bodyPr lIns="0" tIns="0" rIns="0" bIns="0">
            <a:normAutofit fontScale="60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5327280" y="1369800"/>
            <a:ext cx="2343960" cy="1619280"/>
          </a:xfrm>
          <a:prstGeom prst="rect">
            <a:avLst/>
          </a:prstGeom>
        </p:spPr>
        <p:txBody>
          <a:bodyPr lIns="0" tIns="0" rIns="0" bIns="0">
            <a:normAutofit fontScale="60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04280" y="3143160"/>
            <a:ext cx="2343960" cy="1619280"/>
          </a:xfrm>
          <a:prstGeom prst="rect">
            <a:avLst/>
          </a:prstGeom>
        </p:spPr>
        <p:txBody>
          <a:bodyPr lIns="0" tIns="0" rIns="0" bIns="0">
            <a:normAutofit fontScale="60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2865960" y="3143160"/>
            <a:ext cx="2343960" cy="1619280"/>
          </a:xfrm>
          <a:prstGeom prst="rect">
            <a:avLst/>
          </a:prstGeom>
        </p:spPr>
        <p:txBody>
          <a:bodyPr lIns="0" tIns="0" rIns="0" bIns="0">
            <a:normAutofit fontScale="60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5327280" y="3143160"/>
            <a:ext cx="2343960" cy="1619280"/>
          </a:xfrm>
          <a:prstGeom prst="rect">
            <a:avLst/>
          </a:prstGeom>
        </p:spPr>
        <p:txBody>
          <a:bodyPr lIns="0" tIns="0" rIns="0" bIns="0">
            <a:normAutofit fontScale="60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04280" y="96840"/>
            <a:ext cx="72802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04280" y="1369800"/>
            <a:ext cx="7280280" cy="339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04280" y="96840"/>
            <a:ext cx="72802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04280" y="1369800"/>
            <a:ext cx="7280280" cy="3395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04280" y="96840"/>
            <a:ext cx="72802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04280" y="1369800"/>
            <a:ext cx="3552480" cy="3395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134600" y="1369800"/>
            <a:ext cx="3552480" cy="3395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04280" y="96840"/>
            <a:ext cx="72802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04280" y="233280"/>
            <a:ext cx="7280280" cy="45302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04280" y="96840"/>
            <a:ext cx="72802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04280" y="1369800"/>
            <a:ext cx="3552480" cy="1619280"/>
          </a:xfrm>
          <a:prstGeom prst="rect">
            <a:avLst/>
          </a:prstGeom>
        </p:spPr>
        <p:txBody>
          <a:bodyPr lIns="0" tIns="0" rIns="0" bIns="0">
            <a:normAutofit fontScale="83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134600" y="1369800"/>
            <a:ext cx="3552480" cy="3395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04280" y="3143160"/>
            <a:ext cx="3552480" cy="1619280"/>
          </a:xfrm>
          <a:prstGeom prst="rect">
            <a:avLst/>
          </a:prstGeom>
        </p:spPr>
        <p:txBody>
          <a:bodyPr lIns="0" tIns="0" rIns="0" bIns="0">
            <a:normAutofit fontScale="83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04280" y="96840"/>
            <a:ext cx="72802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04280" y="1369800"/>
            <a:ext cx="3552480" cy="3395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134600" y="1369800"/>
            <a:ext cx="3552480" cy="1619280"/>
          </a:xfrm>
          <a:prstGeom prst="rect">
            <a:avLst/>
          </a:prstGeom>
        </p:spPr>
        <p:txBody>
          <a:bodyPr lIns="0" tIns="0" rIns="0" bIns="0">
            <a:normAutofit fontScale="83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134600" y="3143160"/>
            <a:ext cx="3552480" cy="1619280"/>
          </a:xfrm>
          <a:prstGeom prst="rect">
            <a:avLst/>
          </a:prstGeom>
        </p:spPr>
        <p:txBody>
          <a:bodyPr lIns="0" tIns="0" rIns="0" bIns="0">
            <a:normAutofit fontScale="83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04280" y="96840"/>
            <a:ext cx="72802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04280" y="1369800"/>
            <a:ext cx="3552480" cy="1619280"/>
          </a:xfrm>
          <a:prstGeom prst="rect">
            <a:avLst/>
          </a:prstGeom>
        </p:spPr>
        <p:txBody>
          <a:bodyPr lIns="0" tIns="0" rIns="0" bIns="0">
            <a:normAutofit fontScale="83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134600" y="1369800"/>
            <a:ext cx="3552480" cy="1619280"/>
          </a:xfrm>
          <a:prstGeom prst="rect">
            <a:avLst/>
          </a:prstGeom>
        </p:spPr>
        <p:txBody>
          <a:bodyPr lIns="0" tIns="0" rIns="0" bIns="0">
            <a:normAutofit fontScale="83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04280" y="3143160"/>
            <a:ext cx="7280280" cy="1619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04280" y="233280"/>
            <a:ext cx="7280280" cy="977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04280" y="1369800"/>
            <a:ext cx="7280280" cy="3395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1"/>
          <p:cNvGrpSpPr/>
          <p:nvPr/>
        </p:nvGrpSpPr>
        <p:grpSpPr>
          <a:xfrm>
            <a:off x="0" y="0"/>
            <a:ext cx="8089900" cy="5854700"/>
            <a:chOff x="0" y="0"/>
            <a:chExt cx="9906000" cy="6858000"/>
          </a:xfrm>
        </p:grpSpPr>
        <p:pic>
          <p:nvPicPr>
            <p:cNvPr id="16" name="Picture 8"/>
            <p:cNvPicPr/>
            <p:nvPr/>
          </p:nvPicPr>
          <p:blipFill>
            <a:blip r:embed="rId3" cstate="print"/>
            <a:srcRect l="46531" r="120"/>
            <a:stretch/>
          </p:blipFill>
          <p:spPr>
            <a:xfrm>
              <a:off x="2144688" y="2057"/>
              <a:ext cx="4016896" cy="6855943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95" name="Picture 8"/>
            <p:cNvPicPr/>
            <p:nvPr/>
          </p:nvPicPr>
          <p:blipFill>
            <a:blip r:embed="rId3" cstate="print"/>
            <a:srcRect l="46531" r="120"/>
            <a:stretch/>
          </p:blipFill>
          <p:spPr>
            <a:xfrm>
              <a:off x="5889104" y="2057"/>
              <a:ext cx="4016896" cy="6855943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7" name="Picture 8"/>
            <p:cNvPicPr/>
            <p:nvPr/>
          </p:nvPicPr>
          <p:blipFill>
            <a:blip r:embed="rId3" cstate="print"/>
            <a:srcRect l="66820" r="120"/>
            <a:stretch/>
          </p:blipFill>
          <p:spPr>
            <a:xfrm>
              <a:off x="0" y="0"/>
              <a:ext cx="2489176" cy="6855943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94" name="Рукописный ввод 30"/>
          <p:cNvPicPr/>
          <p:nvPr/>
        </p:nvPicPr>
        <p:blipFill>
          <a:blip r:embed="rId4" cstate="print"/>
          <a:stretch/>
        </p:blipFill>
        <p:spPr>
          <a:xfrm>
            <a:off x="2454952" y="1417685"/>
            <a:ext cx="8702" cy="11195"/>
          </a:xfrm>
          <a:prstGeom prst="rect">
            <a:avLst/>
          </a:prstGeom>
          <a:ln w="0">
            <a:noFill/>
          </a:ln>
        </p:spPr>
      </p:pic>
      <p:sp>
        <p:nvSpPr>
          <p:cNvPr id="96" name="CustomShape 1"/>
          <p:cNvSpPr/>
          <p:nvPr/>
        </p:nvSpPr>
        <p:spPr>
          <a:xfrm>
            <a:off x="4691822" y="3173244"/>
            <a:ext cx="2666888" cy="44667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 anchor="t">
            <a:spAutoFit/>
          </a:bodyPr>
          <a:lstStyle/>
          <a:p>
            <a:pPr algn="ctr"/>
            <a:endParaRPr lang="ru-RU" sz="2800" b="1" spc="-1" dirty="0">
              <a:solidFill>
                <a:srgbClr val="FF0000"/>
              </a:solidFill>
              <a:latin typeface="Montserrat Medium"/>
              <a:ea typeface="DejaVu Sans"/>
            </a:endParaRPr>
          </a:p>
        </p:txBody>
      </p:sp>
      <p:sp>
        <p:nvSpPr>
          <p:cNvPr id="99" name="CustomShape 3"/>
          <p:cNvSpPr/>
          <p:nvPr/>
        </p:nvSpPr>
        <p:spPr>
          <a:xfrm>
            <a:off x="5867953" y="5386290"/>
            <a:ext cx="529569" cy="15388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000" b="1" spc="-1" dirty="0" smtClean="0">
                <a:solidFill>
                  <a:srgbClr val="0070C0"/>
                </a:solidFill>
                <a:latin typeface="Montserrat"/>
                <a:ea typeface="DejaVu Sans"/>
              </a:rPr>
              <a:t>2024 год</a:t>
            </a:r>
            <a:endParaRPr lang="ru-RU" sz="1000" b="1" spc="-1" dirty="0">
              <a:solidFill>
                <a:srgbClr val="0070C0"/>
              </a:solidFill>
              <a:latin typeface="Arial"/>
            </a:endParaRPr>
          </a:p>
        </p:txBody>
      </p:sp>
      <p:pic>
        <p:nvPicPr>
          <p:cNvPr id="102" name="Graphic 6"/>
          <p:cNvPicPr/>
          <p:nvPr/>
        </p:nvPicPr>
        <p:blipFill>
          <a:blip r:embed="rId5" cstate="print"/>
          <a:stretch/>
        </p:blipFill>
        <p:spPr>
          <a:xfrm>
            <a:off x="6573631" y="406936"/>
            <a:ext cx="1193849" cy="453744"/>
          </a:xfrm>
          <a:prstGeom prst="rect">
            <a:avLst/>
          </a:prstGeom>
          <a:ln w="0">
            <a:noFill/>
          </a:ln>
        </p:spPr>
      </p:pic>
      <p:sp>
        <p:nvSpPr>
          <p:cNvPr id="21" name="CustomShape 5"/>
          <p:cNvSpPr/>
          <p:nvPr/>
        </p:nvSpPr>
        <p:spPr>
          <a:xfrm>
            <a:off x="258736" y="284144"/>
            <a:ext cx="5778722" cy="53995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23526" rIns="47051" bIns="23526" anchor="t">
            <a:spAutoFit/>
          </a:bodyPr>
          <a:lstStyle/>
          <a:p>
            <a:pPr algn="ctr">
              <a:spcBef>
                <a:spcPts val="314"/>
              </a:spcBef>
              <a:spcAft>
                <a:spcPts val="314"/>
              </a:spcAft>
            </a:pPr>
            <a:r>
              <a:rPr lang="ru-RU" sz="1600" b="1" spc="-1" dirty="0" smtClean="0">
                <a:solidFill>
                  <a:srgbClr val="C00000"/>
                </a:solidFill>
                <a:latin typeface="Montserrat Medium"/>
              </a:rPr>
              <a:t>Министерство труда и занятости населения Смоленской области</a:t>
            </a:r>
            <a:endParaRPr lang="ru-RU" sz="1600" spc="-1" dirty="0">
              <a:solidFill>
                <a:srgbClr val="C00000"/>
              </a:solidFill>
              <a:latin typeface="Arial"/>
            </a:endParaRPr>
          </a:p>
        </p:txBody>
      </p:sp>
      <p:sp>
        <p:nvSpPr>
          <p:cNvPr id="12" name="CustomShape 1"/>
          <p:cNvSpPr/>
          <p:nvPr/>
        </p:nvSpPr>
        <p:spPr>
          <a:xfrm>
            <a:off x="3868531" y="1697880"/>
            <a:ext cx="4071262" cy="64633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 anchor="t">
            <a:spAutoFit/>
          </a:bodyPr>
          <a:lstStyle/>
          <a:p>
            <a:pPr algn="ctr">
              <a:lnSpc>
                <a:spcPct val="150000"/>
              </a:lnSpc>
            </a:pPr>
            <a:endParaRPr lang="ru-RU" sz="2800" b="1" spc="-1" dirty="0">
              <a:solidFill>
                <a:srgbClr val="0070C0"/>
              </a:solidFill>
              <a:latin typeface="Montserrat Medium"/>
              <a:ea typeface="DejaVu Sans"/>
            </a:endParaRPr>
          </a:p>
        </p:txBody>
      </p:sp>
      <p:sp>
        <p:nvSpPr>
          <p:cNvPr id="13" name="Заголовок 1"/>
          <p:cNvSpPr/>
          <p:nvPr/>
        </p:nvSpPr>
        <p:spPr>
          <a:xfrm>
            <a:off x="258736" y="1641466"/>
            <a:ext cx="7215238" cy="207170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79560" tIns="39960" rIns="79560" bIns="39960" anchor="ctr">
            <a:normAutofit/>
          </a:bodyPr>
          <a:lstStyle/>
          <a:p>
            <a:pPr algn="ctr" defTabSz="796680">
              <a:lnSpc>
                <a:spcPct val="100000"/>
              </a:lnSpc>
            </a:pPr>
            <a:r>
              <a:rPr lang="ru-RU" sz="2800" b="1" spc="-1" dirty="0" smtClean="0">
                <a:solidFill>
                  <a:schemeClr val="tx2">
                    <a:lumMod val="75000"/>
                  </a:schemeClr>
                </a:solidFill>
                <a:latin typeface="Montserrat Medium"/>
              </a:rPr>
              <a:t>Механизм целевого обучения </a:t>
            </a:r>
          </a:p>
          <a:p>
            <a:pPr algn="ctr" defTabSz="796680">
              <a:lnSpc>
                <a:spcPct val="100000"/>
              </a:lnSpc>
            </a:pPr>
            <a:r>
              <a:rPr lang="ru-RU" sz="2800" b="1" spc="-1" dirty="0" smtClean="0">
                <a:solidFill>
                  <a:schemeClr val="tx2">
                    <a:lumMod val="75000"/>
                  </a:schemeClr>
                </a:solidFill>
                <a:latin typeface="Montserrat Medium"/>
              </a:rPr>
              <a:t>(для </a:t>
            </a:r>
            <a:r>
              <a:rPr lang="ru-RU" sz="2800" b="1" spc="-1" dirty="0" smtClean="0">
                <a:solidFill>
                  <a:schemeClr val="tx2">
                    <a:lumMod val="75000"/>
                  </a:schemeClr>
                </a:solidFill>
                <a:latin typeface="Montserrat Medium"/>
              </a:rPr>
              <a:t>студентов</a:t>
            </a:r>
            <a:r>
              <a:rPr lang="ru-RU" sz="2800" b="1" spc="-1" smtClean="0">
                <a:solidFill>
                  <a:schemeClr val="tx2">
                    <a:lumMod val="75000"/>
                  </a:schemeClr>
                </a:solidFill>
                <a:latin typeface="Montserrat Medium"/>
              </a:rPr>
              <a:t>, находящихся </a:t>
            </a:r>
          </a:p>
          <a:p>
            <a:pPr algn="ctr" defTabSz="796680">
              <a:lnSpc>
                <a:spcPct val="100000"/>
              </a:lnSpc>
            </a:pPr>
            <a:r>
              <a:rPr lang="ru-RU" sz="2800" b="1" spc="-1" smtClean="0">
                <a:solidFill>
                  <a:schemeClr val="tx2">
                    <a:lumMod val="75000"/>
                  </a:schemeClr>
                </a:solidFill>
                <a:latin typeface="Montserrat Medium"/>
              </a:rPr>
              <a:t> </a:t>
            </a:r>
            <a:r>
              <a:rPr lang="ru-RU" sz="2800" b="1" spc="-1" dirty="0" smtClean="0">
                <a:solidFill>
                  <a:schemeClr val="tx2">
                    <a:lumMod val="75000"/>
                  </a:schemeClr>
                </a:solidFill>
                <a:latin typeface="Montserrat Medium"/>
              </a:rPr>
              <a:t>в процессе обучения)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Заголовок 1"/>
          <p:cNvSpPr/>
          <p:nvPr/>
        </p:nvSpPr>
        <p:spPr>
          <a:xfrm>
            <a:off x="0" y="1036800"/>
            <a:ext cx="8089200" cy="323172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79560" tIns="39960" rIns="79560" bIns="3996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lang="ru-RU" sz="14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lang="ru-RU" sz="14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lang="ru-RU" sz="14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65" name="Picture 4" descr="J:\Пользователи\Обмен\ВИКЕНТЬЕВА\от Инны Юргенсон\Для презентации_низ.png"/>
          <p:cNvPicPr/>
          <p:nvPr/>
        </p:nvPicPr>
        <p:blipFill>
          <a:blip r:embed="rId2"/>
          <a:stretch/>
        </p:blipFill>
        <p:spPr>
          <a:xfrm>
            <a:off x="0" y="4927614"/>
            <a:ext cx="8089200" cy="926346"/>
          </a:xfrm>
          <a:prstGeom prst="rect">
            <a:avLst/>
          </a:prstGeom>
          <a:ln w="0">
            <a:noFill/>
          </a:ln>
        </p:spPr>
      </p:pic>
      <p:pic>
        <p:nvPicPr>
          <p:cNvPr id="8" name="Graphic 6"/>
          <p:cNvPicPr/>
          <p:nvPr/>
        </p:nvPicPr>
        <p:blipFill>
          <a:blip r:embed="rId3" cstate="print"/>
          <a:stretch/>
        </p:blipFill>
        <p:spPr>
          <a:xfrm>
            <a:off x="6759594" y="141268"/>
            <a:ext cx="1193849" cy="453744"/>
          </a:xfrm>
          <a:prstGeom prst="rect">
            <a:avLst/>
          </a:prstGeom>
          <a:ln w="0">
            <a:noFill/>
          </a:ln>
        </p:spPr>
      </p:pic>
      <p:sp>
        <p:nvSpPr>
          <p:cNvPr id="9" name="Заголовок 1"/>
          <p:cNvSpPr/>
          <p:nvPr/>
        </p:nvSpPr>
        <p:spPr>
          <a:xfrm>
            <a:off x="258736" y="0"/>
            <a:ext cx="6215106" cy="56989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79560" tIns="39960" rIns="79560" bIns="39960" anchor="ctr">
            <a:normAutofit/>
          </a:bodyPr>
          <a:lstStyle/>
          <a:p>
            <a:pPr defTabSz="796680">
              <a:lnSpc>
                <a:spcPct val="100000"/>
              </a:lnSpc>
            </a:pPr>
            <a:r>
              <a:rPr lang="ru-RU" sz="1600" b="1" spc="-1" dirty="0" smtClean="0">
                <a:solidFill>
                  <a:srgbClr val="C00000"/>
                </a:solidFill>
                <a:latin typeface="Montserrat Medium"/>
              </a:rPr>
              <a:t>Новый</a:t>
            </a:r>
            <a:r>
              <a:rPr lang="ru-RU" b="1" dirty="0" smtClean="0"/>
              <a:t> </a:t>
            </a:r>
            <a:r>
              <a:rPr lang="ru-RU" sz="1600" b="1" spc="-1" dirty="0" smtClean="0">
                <a:solidFill>
                  <a:srgbClr val="C00000"/>
                </a:solidFill>
                <a:latin typeface="Montserrat Medium"/>
              </a:rPr>
              <a:t>механизм целевого обучения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30174" y="641334"/>
            <a:ext cx="7358114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Основные нововведения</a:t>
            </a:r>
          </a:p>
          <a:p>
            <a:pPr algn="ctr"/>
            <a:endParaRPr lang="ru-RU" sz="1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spcAft>
                <a:spcPts val="1200"/>
              </a:spcAft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Заказчики формируют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предложения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о заключении договоров о целевом обучении на цифровой платформе «Работа в России» (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Обязанность заказчика размещать предложения на цифровой платформе «Работа в России» не распространяется на заказчиков, указанных в абзаце 5 пункта 10 Положения) </a:t>
            </a:r>
          </a:p>
          <a:p>
            <a:pPr>
              <a:spcAft>
                <a:spcPts val="1200"/>
              </a:spcAft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Граждане подают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заявки на заключение договора о целевом обучении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в соответствии с предложениями заказчиков</a:t>
            </a:r>
          </a:p>
          <a:p>
            <a:pPr>
              <a:spcAft>
                <a:spcPts val="1200"/>
              </a:spcAft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Срок трудовой деятельности в соответствии с договором о целевом обучении –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от 3 до 5 лет</a:t>
            </a:r>
          </a:p>
          <a:p>
            <a:pPr>
              <a:spcAft>
                <a:spcPts val="1200"/>
              </a:spcAft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Возможно прохождение гражданином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практической подготовки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у заказчика/работодателя и сопровождение гражданина наставником</a:t>
            </a:r>
          </a:p>
          <a:p>
            <a:pPr>
              <a:spcAft>
                <a:spcPts val="1200"/>
              </a:spcAft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Заказчик может установить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требования к успеваемости гражданина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Заголовок 1"/>
          <p:cNvSpPr/>
          <p:nvPr/>
        </p:nvSpPr>
        <p:spPr>
          <a:xfrm>
            <a:off x="0" y="1036800"/>
            <a:ext cx="8089200" cy="323172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79560" tIns="39960" rIns="79560" bIns="3996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lang="ru-RU" sz="14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lang="ru-RU" sz="14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lang="ru-RU" sz="14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" name="Graphic 6"/>
          <p:cNvPicPr/>
          <p:nvPr/>
        </p:nvPicPr>
        <p:blipFill>
          <a:blip r:embed="rId2" cstate="print"/>
          <a:stretch/>
        </p:blipFill>
        <p:spPr>
          <a:xfrm>
            <a:off x="6759594" y="141268"/>
            <a:ext cx="1193849" cy="453744"/>
          </a:xfrm>
          <a:prstGeom prst="rect">
            <a:avLst/>
          </a:prstGeom>
          <a:ln w="0">
            <a:noFill/>
          </a:ln>
        </p:spPr>
      </p:pic>
      <p:sp>
        <p:nvSpPr>
          <p:cNvPr id="9" name="Заголовок 1"/>
          <p:cNvSpPr/>
          <p:nvPr/>
        </p:nvSpPr>
        <p:spPr>
          <a:xfrm>
            <a:off x="258736" y="0"/>
            <a:ext cx="6215106" cy="56989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79560" tIns="39960" rIns="79560" bIns="39960" anchor="ctr">
            <a:normAutofit/>
          </a:bodyPr>
          <a:lstStyle/>
          <a:p>
            <a:pPr defTabSz="796680">
              <a:lnSpc>
                <a:spcPct val="100000"/>
              </a:lnSpc>
            </a:pPr>
            <a:r>
              <a:rPr lang="ru-RU" sz="1600" b="1" spc="-1" dirty="0" smtClean="0">
                <a:solidFill>
                  <a:srgbClr val="C00000"/>
                </a:solidFill>
                <a:latin typeface="Montserrat Medium"/>
              </a:rPr>
              <a:t>Новый</a:t>
            </a:r>
            <a:r>
              <a:rPr lang="ru-RU" b="1" dirty="0" smtClean="0"/>
              <a:t> </a:t>
            </a:r>
            <a:r>
              <a:rPr lang="ru-RU" sz="1600" b="1" spc="-1" dirty="0" smtClean="0">
                <a:solidFill>
                  <a:srgbClr val="C00000"/>
                </a:solidFill>
                <a:latin typeface="Montserrat Medium"/>
              </a:rPr>
              <a:t>механизм целевого обучения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401612" y="3998920"/>
            <a:ext cx="7429552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65" name="Picture 4" descr="J:\Пользователи\Обмен\ВИКЕНТЬЕВА\от Инны Юргенсон\Для презентации_низ.png"/>
          <p:cNvPicPr/>
          <p:nvPr/>
        </p:nvPicPr>
        <p:blipFill>
          <a:blip r:embed="rId3"/>
          <a:stretch/>
        </p:blipFill>
        <p:spPr>
          <a:xfrm>
            <a:off x="0" y="4927614"/>
            <a:ext cx="8089200" cy="926346"/>
          </a:xfrm>
          <a:prstGeom prst="rect">
            <a:avLst/>
          </a:prstGeom>
          <a:ln w="0"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3050" y="712772"/>
            <a:ext cx="6429419" cy="444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Заголовок 1"/>
          <p:cNvSpPr/>
          <p:nvPr/>
        </p:nvSpPr>
        <p:spPr>
          <a:xfrm>
            <a:off x="0" y="712772"/>
            <a:ext cx="8089200" cy="323172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79560" tIns="39960" rIns="79560" bIns="3996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lang="ru-RU" sz="14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lang="ru-RU" sz="14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lang="ru-RU" sz="14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65" name="Picture 4" descr="J:\Пользователи\Обмен\ВИКЕНТЬЕВА\от Инны Юргенсон\Для презентации_низ.png"/>
          <p:cNvPicPr/>
          <p:nvPr/>
        </p:nvPicPr>
        <p:blipFill>
          <a:blip r:embed="rId2"/>
          <a:stretch/>
        </p:blipFill>
        <p:spPr>
          <a:xfrm>
            <a:off x="0" y="4927614"/>
            <a:ext cx="8089200" cy="926346"/>
          </a:xfrm>
          <a:prstGeom prst="rect">
            <a:avLst/>
          </a:prstGeom>
          <a:ln w="0">
            <a:noFill/>
          </a:ln>
        </p:spPr>
      </p:pic>
      <p:pic>
        <p:nvPicPr>
          <p:cNvPr id="8" name="Graphic 6"/>
          <p:cNvPicPr/>
          <p:nvPr/>
        </p:nvPicPr>
        <p:blipFill>
          <a:blip r:embed="rId3" cstate="print"/>
          <a:stretch/>
        </p:blipFill>
        <p:spPr>
          <a:xfrm>
            <a:off x="6759594" y="141268"/>
            <a:ext cx="1193849" cy="453744"/>
          </a:xfrm>
          <a:prstGeom prst="rect">
            <a:avLst/>
          </a:prstGeom>
          <a:ln w="0">
            <a:noFill/>
          </a:ln>
        </p:spPr>
      </p:pic>
      <p:sp>
        <p:nvSpPr>
          <p:cNvPr id="9" name="Заголовок 1"/>
          <p:cNvSpPr/>
          <p:nvPr/>
        </p:nvSpPr>
        <p:spPr>
          <a:xfrm>
            <a:off x="258736" y="0"/>
            <a:ext cx="6215106" cy="56989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79560" tIns="39960" rIns="79560" bIns="39960" anchor="ctr">
            <a:normAutofit/>
          </a:bodyPr>
          <a:lstStyle/>
          <a:p>
            <a:pPr defTabSz="796680">
              <a:lnSpc>
                <a:spcPct val="100000"/>
              </a:lnSpc>
            </a:pPr>
            <a:r>
              <a:rPr lang="ru-RU" sz="1600" b="1" spc="-1" dirty="0" smtClean="0">
                <a:solidFill>
                  <a:srgbClr val="C00000"/>
                </a:solidFill>
                <a:latin typeface="Montserrat Medium"/>
              </a:rPr>
              <a:t>Новый</a:t>
            </a:r>
            <a:r>
              <a:rPr lang="ru-RU" b="1" dirty="0" smtClean="0"/>
              <a:t> </a:t>
            </a:r>
            <a:r>
              <a:rPr lang="ru-RU" sz="1600" b="1" spc="-1" dirty="0" smtClean="0">
                <a:solidFill>
                  <a:srgbClr val="C00000"/>
                </a:solidFill>
                <a:latin typeface="Montserrat Medium"/>
              </a:rPr>
              <a:t>механизм целевого обучения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58736" y="641334"/>
            <a:ext cx="750099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Для студентов, находящихся в процессе обучения</a:t>
            </a:r>
          </a:p>
          <a:p>
            <a:endParaRPr lang="ru-RU" sz="2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2000" spc="-1" dirty="0" smtClean="0">
                <a:solidFill>
                  <a:schemeClr val="tx2">
                    <a:lumMod val="75000"/>
                  </a:schemeClr>
                </a:solidFill>
                <a:latin typeface="Montserrat Medium"/>
              </a:rPr>
              <a:t>Заказчики могут разместить предложение </a:t>
            </a:r>
            <a:r>
              <a:rPr lang="ru-RU" sz="2000" b="1" spc="-1" dirty="0" smtClean="0">
                <a:solidFill>
                  <a:schemeClr val="tx2">
                    <a:lumMod val="75000"/>
                  </a:schemeClr>
                </a:solidFill>
                <a:latin typeface="Montserrat Medium"/>
              </a:rPr>
              <a:t>в сроки, ими определяемые, </a:t>
            </a:r>
            <a:r>
              <a:rPr lang="ru-RU" sz="2000" spc="-1" dirty="0" smtClean="0">
                <a:solidFill>
                  <a:schemeClr val="tx2">
                    <a:lumMod val="75000"/>
                  </a:schemeClr>
                </a:solidFill>
                <a:latin typeface="Montserrat Medium"/>
              </a:rPr>
              <a:t>при этом они указывают:</a:t>
            </a:r>
          </a:p>
          <a:p>
            <a:endParaRPr lang="ru-RU" sz="2000" spc="-1" dirty="0" smtClean="0">
              <a:solidFill>
                <a:schemeClr val="tx2">
                  <a:lumMod val="75000"/>
                </a:schemeClr>
              </a:solidFill>
              <a:latin typeface="Montserrat Medium"/>
            </a:endParaRPr>
          </a:p>
          <a:p>
            <a:pPr>
              <a:buFontTx/>
              <a:buChar char="-"/>
            </a:pPr>
            <a:r>
              <a:rPr lang="ru-RU" sz="2000" spc="-1" dirty="0" smtClean="0">
                <a:solidFill>
                  <a:schemeClr val="tx2">
                    <a:lumMod val="75000"/>
                  </a:schemeClr>
                </a:solidFill>
                <a:latin typeface="Montserrat Medium"/>
              </a:rPr>
              <a:t> Наименование специальности  </a:t>
            </a:r>
          </a:p>
          <a:p>
            <a:pPr>
              <a:buFontTx/>
              <a:buChar char="-"/>
            </a:pPr>
            <a:r>
              <a:rPr lang="ru-RU" sz="2000" spc="-1" dirty="0" smtClean="0">
                <a:solidFill>
                  <a:schemeClr val="tx2">
                    <a:lumMod val="75000"/>
                  </a:schemeClr>
                </a:solidFill>
                <a:latin typeface="Montserrat Medium"/>
              </a:rPr>
              <a:t> Наименование образовательной организации (по желанию)</a:t>
            </a:r>
          </a:p>
          <a:p>
            <a:pPr>
              <a:buFontTx/>
              <a:buChar char="-"/>
            </a:pPr>
            <a:r>
              <a:rPr lang="ru-RU" sz="2000" spc="-1" dirty="0" smtClean="0">
                <a:solidFill>
                  <a:schemeClr val="tx2">
                    <a:lumMod val="75000"/>
                  </a:schemeClr>
                </a:solidFill>
                <a:latin typeface="Montserrat Medium"/>
              </a:rPr>
              <a:t> </a:t>
            </a:r>
            <a:r>
              <a:rPr lang="ru-RU" sz="2000" b="1" spc="-1" dirty="0" smtClean="0">
                <a:solidFill>
                  <a:schemeClr val="tx2">
                    <a:lumMod val="75000"/>
                  </a:schemeClr>
                </a:solidFill>
                <a:latin typeface="Montserrat Medium"/>
              </a:rPr>
              <a:t>Год выпуска</a:t>
            </a:r>
          </a:p>
          <a:p>
            <a:pPr>
              <a:buFontTx/>
              <a:buChar char="-"/>
            </a:pPr>
            <a:r>
              <a:rPr lang="ru-RU" sz="2000" spc="-1" dirty="0" smtClean="0">
                <a:solidFill>
                  <a:schemeClr val="tx2">
                    <a:lumMod val="75000"/>
                  </a:schemeClr>
                </a:solidFill>
                <a:latin typeface="Montserrat Medium"/>
              </a:rPr>
              <a:t> Планируемое кол-во договоров</a:t>
            </a:r>
          </a:p>
          <a:p>
            <a:pPr>
              <a:buFontTx/>
              <a:buChar char="-"/>
            </a:pPr>
            <a:r>
              <a:rPr lang="ru-RU" sz="2000" spc="-1" dirty="0" smtClean="0">
                <a:solidFill>
                  <a:schemeClr val="tx2">
                    <a:lumMod val="75000"/>
                  </a:schemeClr>
                </a:solidFill>
                <a:latin typeface="Montserrat Medium"/>
              </a:rPr>
              <a:t> </a:t>
            </a:r>
            <a:r>
              <a:rPr lang="ru-RU" sz="2000" b="1" spc="-1" dirty="0" smtClean="0">
                <a:solidFill>
                  <a:schemeClr val="tx2">
                    <a:lumMod val="75000"/>
                  </a:schemeClr>
                </a:solidFill>
                <a:latin typeface="Montserrat Medium"/>
              </a:rPr>
              <a:t>Дату до которой принимаются заявки от студентов</a:t>
            </a:r>
          </a:p>
          <a:p>
            <a:endParaRPr lang="ru-RU" sz="2000" b="1" spc="-1" dirty="0" smtClean="0">
              <a:solidFill>
                <a:schemeClr val="tx2">
                  <a:lumMod val="75000"/>
                </a:schemeClr>
              </a:solidFill>
              <a:latin typeface="Montserrat Medium"/>
            </a:endParaRPr>
          </a:p>
          <a:p>
            <a:r>
              <a:rPr lang="ru-RU" sz="2000" spc="-1" dirty="0" smtClean="0">
                <a:solidFill>
                  <a:schemeClr val="tx2">
                    <a:lumMod val="75000"/>
                  </a:schemeClr>
                </a:solidFill>
                <a:latin typeface="Montserrat Medium"/>
              </a:rPr>
              <a:t>и иные данные в соответствии с формой предложения</a:t>
            </a:r>
          </a:p>
          <a:p>
            <a:endParaRPr lang="ru-RU" sz="20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0174" y="1284276"/>
            <a:ext cx="135732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6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Заголовок 1"/>
          <p:cNvSpPr/>
          <p:nvPr/>
        </p:nvSpPr>
        <p:spPr>
          <a:xfrm>
            <a:off x="0" y="712772"/>
            <a:ext cx="8089200" cy="323172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79560" tIns="39960" rIns="79560" bIns="3996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lang="ru-RU" sz="14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lang="ru-RU" sz="14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lang="ru-RU" sz="14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65" name="Picture 4" descr="J:\Пользователи\Обмен\ВИКЕНТЬЕВА\от Инны Юргенсон\Для презентации_низ.png"/>
          <p:cNvPicPr/>
          <p:nvPr/>
        </p:nvPicPr>
        <p:blipFill>
          <a:blip r:embed="rId2"/>
          <a:stretch/>
        </p:blipFill>
        <p:spPr>
          <a:xfrm>
            <a:off x="0" y="4927614"/>
            <a:ext cx="8089200" cy="926346"/>
          </a:xfrm>
          <a:prstGeom prst="rect">
            <a:avLst/>
          </a:prstGeom>
          <a:ln w="0">
            <a:noFill/>
          </a:ln>
        </p:spPr>
      </p:pic>
      <p:pic>
        <p:nvPicPr>
          <p:cNvPr id="8" name="Graphic 6"/>
          <p:cNvPicPr/>
          <p:nvPr/>
        </p:nvPicPr>
        <p:blipFill>
          <a:blip r:embed="rId3" cstate="print"/>
          <a:stretch/>
        </p:blipFill>
        <p:spPr>
          <a:xfrm>
            <a:off x="6759594" y="141268"/>
            <a:ext cx="1193849" cy="453744"/>
          </a:xfrm>
          <a:prstGeom prst="rect">
            <a:avLst/>
          </a:prstGeom>
          <a:ln w="0">
            <a:noFill/>
          </a:ln>
        </p:spPr>
      </p:pic>
      <p:sp>
        <p:nvSpPr>
          <p:cNvPr id="9" name="Заголовок 1"/>
          <p:cNvSpPr/>
          <p:nvPr/>
        </p:nvSpPr>
        <p:spPr>
          <a:xfrm>
            <a:off x="258736" y="0"/>
            <a:ext cx="6215106" cy="56989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79560" tIns="39960" rIns="79560" bIns="39960" anchor="ctr">
            <a:normAutofit/>
          </a:bodyPr>
          <a:lstStyle/>
          <a:p>
            <a:pPr defTabSz="796680">
              <a:lnSpc>
                <a:spcPct val="100000"/>
              </a:lnSpc>
            </a:pPr>
            <a:r>
              <a:rPr lang="ru-RU" sz="1600" b="1" spc="-1" dirty="0" smtClean="0">
                <a:solidFill>
                  <a:srgbClr val="C00000"/>
                </a:solidFill>
                <a:latin typeface="Montserrat Medium"/>
              </a:rPr>
              <a:t>Новый</a:t>
            </a:r>
            <a:r>
              <a:rPr lang="ru-RU" b="1" dirty="0" smtClean="0"/>
              <a:t> </a:t>
            </a:r>
            <a:r>
              <a:rPr lang="ru-RU" sz="1600" b="1" spc="-1" dirty="0" smtClean="0">
                <a:solidFill>
                  <a:srgbClr val="C00000"/>
                </a:solidFill>
                <a:latin typeface="Montserrat Medium"/>
              </a:rPr>
              <a:t>механизм целевого обучения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58736" y="641334"/>
            <a:ext cx="750099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Для студентов, находящихся в процессе обучения</a:t>
            </a:r>
          </a:p>
          <a:p>
            <a:endParaRPr lang="ru-RU" sz="2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2000" spc="-1" dirty="0" smtClean="0">
                <a:solidFill>
                  <a:schemeClr val="tx2">
                    <a:lumMod val="75000"/>
                  </a:schemeClr>
                </a:solidFill>
                <a:latin typeface="Montserrat Medium"/>
              </a:rPr>
              <a:t>Заказчики могут разместить предложение </a:t>
            </a:r>
            <a:r>
              <a:rPr lang="ru-RU" sz="2000" b="1" spc="-1" dirty="0" smtClean="0">
                <a:solidFill>
                  <a:schemeClr val="tx2">
                    <a:lumMod val="75000"/>
                  </a:schemeClr>
                </a:solidFill>
                <a:latin typeface="Montserrat Medium"/>
              </a:rPr>
              <a:t>в сроки, ими определяемые, </a:t>
            </a:r>
            <a:r>
              <a:rPr lang="ru-RU" sz="2000" spc="-1" dirty="0" smtClean="0">
                <a:solidFill>
                  <a:schemeClr val="tx2">
                    <a:lumMod val="75000"/>
                  </a:schemeClr>
                </a:solidFill>
                <a:latin typeface="Montserrat Medium"/>
              </a:rPr>
              <a:t>при этом они указывают:</a:t>
            </a:r>
          </a:p>
          <a:p>
            <a:endParaRPr lang="ru-RU" sz="2000" spc="-1" dirty="0" smtClean="0">
              <a:solidFill>
                <a:schemeClr val="tx2">
                  <a:lumMod val="75000"/>
                </a:schemeClr>
              </a:solidFill>
              <a:latin typeface="Montserrat Medium"/>
            </a:endParaRPr>
          </a:p>
          <a:p>
            <a:pPr>
              <a:buFontTx/>
              <a:buChar char="-"/>
            </a:pPr>
            <a:r>
              <a:rPr lang="ru-RU" sz="2000" spc="-1" dirty="0" smtClean="0">
                <a:solidFill>
                  <a:schemeClr val="tx2">
                    <a:lumMod val="75000"/>
                  </a:schemeClr>
                </a:solidFill>
                <a:latin typeface="Montserrat Medium"/>
              </a:rPr>
              <a:t> Наименование специальности  </a:t>
            </a:r>
          </a:p>
          <a:p>
            <a:pPr>
              <a:buFontTx/>
              <a:buChar char="-"/>
            </a:pPr>
            <a:r>
              <a:rPr lang="ru-RU" sz="2000" spc="-1" dirty="0" smtClean="0">
                <a:solidFill>
                  <a:schemeClr val="tx2">
                    <a:lumMod val="75000"/>
                  </a:schemeClr>
                </a:solidFill>
                <a:latin typeface="Montserrat Medium"/>
              </a:rPr>
              <a:t> Наименование образовательной организации (по желанию)</a:t>
            </a:r>
          </a:p>
          <a:p>
            <a:pPr>
              <a:buFontTx/>
              <a:buChar char="-"/>
            </a:pPr>
            <a:r>
              <a:rPr lang="ru-RU" sz="2000" spc="-1" dirty="0" smtClean="0">
                <a:solidFill>
                  <a:schemeClr val="tx2">
                    <a:lumMod val="75000"/>
                  </a:schemeClr>
                </a:solidFill>
                <a:latin typeface="Montserrat Medium"/>
              </a:rPr>
              <a:t> </a:t>
            </a:r>
            <a:r>
              <a:rPr lang="ru-RU" sz="2000" b="1" spc="-1" dirty="0" smtClean="0">
                <a:solidFill>
                  <a:schemeClr val="tx2">
                    <a:lumMod val="75000"/>
                  </a:schemeClr>
                </a:solidFill>
                <a:latin typeface="Montserrat Medium"/>
              </a:rPr>
              <a:t>Год выпуска</a:t>
            </a:r>
          </a:p>
          <a:p>
            <a:pPr>
              <a:buFontTx/>
              <a:buChar char="-"/>
            </a:pPr>
            <a:r>
              <a:rPr lang="ru-RU" sz="2000" spc="-1" dirty="0" smtClean="0">
                <a:solidFill>
                  <a:schemeClr val="tx2">
                    <a:lumMod val="75000"/>
                  </a:schemeClr>
                </a:solidFill>
                <a:latin typeface="Montserrat Medium"/>
              </a:rPr>
              <a:t> Планируемое кол-во договоров</a:t>
            </a:r>
          </a:p>
          <a:p>
            <a:pPr>
              <a:buFontTx/>
              <a:buChar char="-"/>
            </a:pPr>
            <a:r>
              <a:rPr lang="ru-RU" sz="2000" spc="-1" dirty="0" smtClean="0">
                <a:solidFill>
                  <a:schemeClr val="tx2">
                    <a:lumMod val="75000"/>
                  </a:schemeClr>
                </a:solidFill>
                <a:latin typeface="Montserrat Medium"/>
              </a:rPr>
              <a:t> </a:t>
            </a:r>
            <a:r>
              <a:rPr lang="ru-RU" sz="2000" b="1" spc="-1" dirty="0" smtClean="0">
                <a:solidFill>
                  <a:schemeClr val="tx2">
                    <a:lumMod val="75000"/>
                  </a:schemeClr>
                </a:solidFill>
                <a:latin typeface="Montserrat Medium"/>
              </a:rPr>
              <a:t>Дату до которой принимаются заявки от студентов</a:t>
            </a:r>
          </a:p>
          <a:p>
            <a:endParaRPr lang="ru-RU" sz="2000" b="1" spc="-1" dirty="0" smtClean="0">
              <a:solidFill>
                <a:schemeClr val="tx2">
                  <a:lumMod val="75000"/>
                </a:schemeClr>
              </a:solidFill>
              <a:latin typeface="Montserrat Medium"/>
            </a:endParaRPr>
          </a:p>
          <a:p>
            <a:r>
              <a:rPr lang="ru-RU" sz="2000" spc="-1" dirty="0" smtClean="0">
                <a:solidFill>
                  <a:schemeClr val="tx2">
                    <a:lumMod val="75000"/>
                  </a:schemeClr>
                </a:solidFill>
                <a:latin typeface="Montserrat Medium"/>
              </a:rPr>
              <a:t>и иные данные в соответствии с формой предложения</a:t>
            </a:r>
          </a:p>
          <a:p>
            <a:endParaRPr lang="ru-RU" sz="20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0174" y="1284276"/>
            <a:ext cx="135732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6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Заголовок 1"/>
          <p:cNvSpPr/>
          <p:nvPr/>
        </p:nvSpPr>
        <p:spPr>
          <a:xfrm>
            <a:off x="0" y="1036800"/>
            <a:ext cx="8089200" cy="323172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79560" tIns="39960" rIns="79560" bIns="3996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lang="ru-RU" sz="14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lang="ru-RU" sz="14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lang="ru-RU" sz="14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65" name="Picture 4" descr="J:\Пользователи\Обмен\ВИКЕНТЬЕВА\от Инны Юргенсон\Для презентации_низ.png"/>
          <p:cNvPicPr/>
          <p:nvPr/>
        </p:nvPicPr>
        <p:blipFill>
          <a:blip r:embed="rId2"/>
          <a:stretch/>
        </p:blipFill>
        <p:spPr>
          <a:xfrm>
            <a:off x="0" y="4927614"/>
            <a:ext cx="8089200" cy="926346"/>
          </a:xfrm>
          <a:prstGeom prst="rect">
            <a:avLst/>
          </a:prstGeom>
          <a:ln w="0">
            <a:noFill/>
          </a:ln>
        </p:spPr>
      </p:pic>
      <p:pic>
        <p:nvPicPr>
          <p:cNvPr id="8" name="Graphic 6"/>
          <p:cNvPicPr/>
          <p:nvPr/>
        </p:nvPicPr>
        <p:blipFill>
          <a:blip r:embed="rId3" cstate="print"/>
          <a:stretch/>
        </p:blipFill>
        <p:spPr>
          <a:xfrm>
            <a:off x="6759594" y="141268"/>
            <a:ext cx="1193849" cy="453744"/>
          </a:xfrm>
          <a:prstGeom prst="rect">
            <a:avLst/>
          </a:prstGeom>
          <a:ln w="0">
            <a:noFill/>
          </a:ln>
        </p:spPr>
      </p:pic>
      <p:sp>
        <p:nvSpPr>
          <p:cNvPr id="9" name="Заголовок 1"/>
          <p:cNvSpPr/>
          <p:nvPr/>
        </p:nvSpPr>
        <p:spPr>
          <a:xfrm>
            <a:off x="258736" y="0"/>
            <a:ext cx="6215106" cy="56989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79560" tIns="39960" rIns="79560" bIns="39960" anchor="ctr">
            <a:normAutofit/>
          </a:bodyPr>
          <a:lstStyle/>
          <a:p>
            <a:pPr defTabSz="796680">
              <a:lnSpc>
                <a:spcPct val="100000"/>
              </a:lnSpc>
            </a:pPr>
            <a:r>
              <a:rPr lang="ru-RU" sz="1600" b="1" spc="-1" dirty="0" smtClean="0">
                <a:solidFill>
                  <a:srgbClr val="C00000"/>
                </a:solidFill>
                <a:latin typeface="Montserrat Medium"/>
              </a:rPr>
              <a:t>Новый</a:t>
            </a:r>
            <a:r>
              <a:rPr lang="ru-RU" b="1" dirty="0" smtClean="0"/>
              <a:t> </a:t>
            </a:r>
            <a:r>
              <a:rPr lang="ru-RU" sz="1600" b="1" spc="-1" dirty="0" smtClean="0">
                <a:solidFill>
                  <a:srgbClr val="C00000"/>
                </a:solidFill>
                <a:latin typeface="Montserrat Medium"/>
              </a:rPr>
              <a:t>механизм целевого обучения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58736" y="498458"/>
            <a:ext cx="700092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Студенты, находящиеся в процессе обучения</a:t>
            </a:r>
          </a:p>
          <a:p>
            <a:pPr algn="just"/>
            <a:endParaRPr lang="ru-RU" sz="1600" spc="-1" dirty="0" smtClean="0">
              <a:solidFill>
                <a:schemeClr val="tx2">
                  <a:lumMod val="75000"/>
                </a:schemeClr>
              </a:solidFill>
              <a:latin typeface="Montserrat Medium"/>
            </a:endParaRPr>
          </a:p>
          <a:p>
            <a:pPr algn="just"/>
            <a:r>
              <a:rPr lang="ru-RU" sz="1600" spc="-1" dirty="0" smtClean="0">
                <a:solidFill>
                  <a:schemeClr val="tx2">
                    <a:lumMod val="75000"/>
                  </a:schemeClr>
                </a:solidFill>
                <a:latin typeface="Montserrat Medium"/>
              </a:rPr>
              <a:t>Подают </a:t>
            </a:r>
            <a:r>
              <a:rPr lang="ru-RU" sz="1600" b="1" spc="-1" dirty="0" smtClean="0">
                <a:solidFill>
                  <a:schemeClr val="tx2">
                    <a:lumMod val="75000"/>
                  </a:schemeClr>
                </a:solidFill>
                <a:latin typeface="Montserrat Medium"/>
              </a:rPr>
              <a:t>заявки на заключение договора о целевом обучении </a:t>
            </a:r>
            <a:r>
              <a:rPr lang="ru-RU" sz="1600" spc="-1" dirty="0" smtClean="0">
                <a:solidFill>
                  <a:schemeClr val="tx2">
                    <a:lumMod val="75000"/>
                  </a:schemeClr>
                </a:solidFill>
                <a:latin typeface="Montserrat Medium"/>
              </a:rPr>
              <a:t>на бумаге в образовательную организацию или заказчику. </a:t>
            </a:r>
          </a:p>
          <a:p>
            <a:pPr algn="just"/>
            <a:endParaRPr lang="ru-RU" sz="1600" spc="-1" dirty="0" smtClean="0">
              <a:solidFill>
                <a:schemeClr val="tx2">
                  <a:lumMod val="75000"/>
                </a:schemeClr>
              </a:solidFill>
              <a:latin typeface="Montserrat Medium"/>
            </a:endParaRPr>
          </a:p>
          <a:p>
            <a:pPr algn="just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Заказчик (работодатель)</a:t>
            </a:r>
          </a:p>
          <a:p>
            <a:pPr algn="just"/>
            <a:endParaRPr lang="ru-RU" sz="1600" spc="-1" dirty="0" smtClean="0">
              <a:solidFill>
                <a:schemeClr val="tx2">
                  <a:lumMod val="75000"/>
                </a:schemeClr>
              </a:solidFill>
              <a:latin typeface="Montserrat Medium"/>
            </a:endParaRPr>
          </a:p>
          <a:p>
            <a:pPr algn="just"/>
            <a:r>
              <a:rPr lang="ru-RU" sz="1600" spc="-1" dirty="0" smtClean="0">
                <a:solidFill>
                  <a:schemeClr val="tx2">
                    <a:lumMod val="75000"/>
                  </a:schemeClr>
                </a:solidFill>
                <a:latin typeface="Montserrat Medium"/>
              </a:rPr>
              <a:t>Заказчик заносит поступившие заявки в личном кабинете на цифровой платформе «Работа России»</a:t>
            </a:r>
          </a:p>
          <a:p>
            <a:pPr algn="just"/>
            <a:endParaRPr lang="ru-RU" sz="1600" spc="-1" dirty="0" smtClean="0">
              <a:solidFill>
                <a:schemeClr val="tx2">
                  <a:lumMod val="75000"/>
                </a:schemeClr>
              </a:solidFill>
              <a:latin typeface="Montserrat Medium"/>
            </a:endParaRPr>
          </a:p>
          <a:p>
            <a:pPr algn="just"/>
            <a:r>
              <a:rPr lang="ru-RU" sz="1600" spc="-1" dirty="0" smtClean="0">
                <a:solidFill>
                  <a:schemeClr val="tx2">
                    <a:lumMod val="75000"/>
                  </a:schemeClr>
                </a:solidFill>
                <a:latin typeface="Montserrat Medium"/>
              </a:rPr>
              <a:t>После установленной им даты приема заявок, формирует список </a:t>
            </a:r>
            <a:r>
              <a:rPr lang="ru-RU" sz="1600" spc="-1" dirty="0" smtClean="0">
                <a:solidFill>
                  <a:schemeClr val="tx2">
                    <a:lumMod val="75000"/>
                  </a:schemeClr>
                </a:solidFill>
                <a:latin typeface="Montserrat Medium"/>
              </a:rPr>
              <a:t>студентов, подавших заявки</a:t>
            </a:r>
            <a:endParaRPr lang="ru-RU" sz="1600" spc="-1" dirty="0" smtClean="0">
              <a:solidFill>
                <a:schemeClr val="tx2">
                  <a:lumMod val="75000"/>
                </a:schemeClr>
              </a:solidFill>
              <a:latin typeface="Montserrat Medium"/>
            </a:endParaRPr>
          </a:p>
          <a:p>
            <a:pPr algn="just"/>
            <a:endParaRPr lang="ru-RU" sz="1600" spc="-1" dirty="0" smtClean="0">
              <a:solidFill>
                <a:schemeClr val="tx2">
                  <a:lumMod val="75000"/>
                </a:schemeClr>
              </a:solidFill>
              <a:latin typeface="Montserrat Medium"/>
            </a:endParaRPr>
          </a:p>
          <a:p>
            <a:pPr algn="just"/>
            <a:r>
              <a:rPr lang="ru-RU" sz="1600" spc="-1" dirty="0" smtClean="0">
                <a:solidFill>
                  <a:schemeClr val="tx2">
                    <a:lumMod val="75000"/>
                  </a:schemeClr>
                </a:solidFill>
                <a:latin typeface="Montserrat Medium"/>
              </a:rPr>
              <a:t>Заказчик проводит отбор, в соответствии с установленным им </a:t>
            </a:r>
            <a:r>
              <a:rPr lang="ru-RU" sz="1600" spc="-1" dirty="0" smtClean="0">
                <a:solidFill>
                  <a:schemeClr val="tx2">
                    <a:lumMod val="75000"/>
                  </a:schemeClr>
                </a:solidFill>
                <a:latin typeface="Montserrat Medium"/>
              </a:rPr>
              <a:t>порядком </a:t>
            </a:r>
            <a:r>
              <a:rPr lang="ru-RU" sz="1600" spc="-1" dirty="0" smtClean="0">
                <a:solidFill>
                  <a:schemeClr val="tx2">
                    <a:lumMod val="75000"/>
                  </a:schemeClr>
                </a:solidFill>
                <a:latin typeface="Montserrat Medium"/>
              </a:rPr>
              <a:t>(локальный акт), если студентов больше, чем запланированное в предложении количество договоров, </a:t>
            </a:r>
          </a:p>
          <a:p>
            <a:pPr algn="just"/>
            <a:endParaRPr lang="ru-RU" sz="1600" spc="-1" dirty="0" smtClean="0">
              <a:solidFill>
                <a:schemeClr val="tx2">
                  <a:lumMod val="75000"/>
                </a:schemeClr>
              </a:solidFill>
              <a:latin typeface="Montserrat Medium"/>
            </a:endParaRPr>
          </a:p>
          <a:p>
            <a:pPr algn="just"/>
            <a:r>
              <a:rPr lang="ru-RU" sz="1600" spc="-1" dirty="0" smtClean="0">
                <a:solidFill>
                  <a:schemeClr val="tx2">
                    <a:lumMod val="75000"/>
                  </a:schemeClr>
                </a:solidFill>
                <a:latin typeface="Montserrat Medium"/>
              </a:rPr>
              <a:t>Заказчик заключает договора</a:t>
            </a:r>
          </a:p>
          <a:p>
            <a:endParaRPr lang="ru-RU" sz="1600" dirty="0" smtClean="0"/>
          </a:p>
          <a:p>
            <a:r>
              <a:rPr lang="ru-RU" sz="1600" dirty="0" smtClean="0"/>
              <a:t> </a:t>
            </a:r>
            <a:endParaRPr lang="ru-RU" sz="14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73248" y="2141532"/>
            <a:ext cx="135732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6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1239</TotalTime>
  <Words>330</Words>
  <Application>LibreOffice/6.2.5.2$Windows_x86 LibreOffice_project/1ec314fa52f458adc18c4f025c545a4e8b22c159</Application>
  <PresentationFormat>Произвольный</PresentationFormat>
  <Paragraphs>73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dc:creator>Трудоустройство2</dc:creator>
  <cp:lastModifiedBy>Профобучениеначальни</cp:lastModifiedBy>
  <cp:revision>156</cp:revision>
  <dcterms:modified xsi:type="dcterms:W3CDTF">2024-07-11T05:10:28Z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31</vt:i4>
  </property>
</Properties>
</file>