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100" d="100"/>
          <a:sy n="100" d="100"/>
        </p:scale>
        <p:origin x="-2040" y="-3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7E32D1-A3FB-47A8-ABB9-3992D1645A70}" type="datetimeFigureOut">
              <a:rPr lang="ru-RU"/>
              <a:pPr>
                <a:defRPr/>
              </a:pPr>
              <a:t>29.07.2021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42D3BB-C206-44AC-BE5F-3175773BAD9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8726C0-E5B1-4AE4-A4E0-91891DAA8296}" type="datetimeFigureOut">
              <a:rPr lang="ru-RU"/>
              <a:pPr>
                <a:defRPr/>
              </a:pPr>
              <a:t>29.07.2021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BBC81B-AF1E-4299-8130-EACBB7764AF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59AE23-A04C-4CE3-86F3-FAD6F6BDD991}" type="datetimeFigureOut">
              <a:rPr lang="ru-RU"/>
              <a:pPr>
                <a:defRPr/>
              </a:pPr>
              <a:t>29.07.2021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B4F9BF-0172-4140-9628-F4E1D57479D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168286-BC1C-4B3B-9F88-AB847054705B}" type="datetimeFigureOut">
              <a:rPr lang="ru-RU"/>
              <a:pPr>
                <a:defRPr/>
              </a:pPr>
              <a:t>29.07.2021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DCA349-2BE9-483B-BE30-AE95C42BB19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D97C3F-F279-44B7-9940-6504CFDB32F8}" type="datetimeFigureOut">
              <a:rPr lang="ru-RU"/>
              <a:pPr>
                <a:defRPr/>
              </a:pPr>
              <a:t>29.07.2021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80826B-A885-48FE-B856-D25AC14EF1D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936FF3-D74E-4F5B-A164-08ACAEC9B878}" type="datetimeFigureOut">
              <a:rPr lang="ru-RU"/>
              <a:pPr>
                <a:defRPr/>
              </a:pPr>
              <a:t>29.07.2021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EDC8A7-5FF0-47D4-8744-1EC87FA2B50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16426B-9480-4A77-A0BE-851648AFA570}" type="datetimeFigureOut">
              <a:rPr lang="ru-RU"/>
              <a:pPr>
                <a:defRPr/>
              </a:pPr>
              <a:t>29.07.2021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D2853C-B7A0-473B-AB45-090167F3FDB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444195-7FC2-44A3-9601-F747E8F1449A}" type="datetimeFigureOut">
              <a:rPr lang="ru-RU"/>
              <a:pPr>
                <a:defRPr/>
              </a:pPr>
              <a:t>29.07.2021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4A712F-EE86-488A-A602-650CDEBB095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BACC73-572C-43D3-99E4-48D901FCD7C6}" type="datetimeFigureOut">
              <a:rPr lang="ru-RU"/>
              <a:pPr>
                <a:defRPr/>
              </a:pPr>
              <a:t>29.07.2021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6B007F-EBEA-464E-A7F6-4E711994034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4BF0F8-CB17-41D5-ABFB-999513810925}" type="datetimeFigureOut">
              <a:rPr lang="ru-RU"/>
              <a:pPr>
                <a:defRPr/>
              </a:pPr>
              <a:t>29.07.2021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A3E2CD-36F8-4234-90C5-A719FE2021F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C0AC0D-404C-42AC-8263-BCA4CE8F0691}" type="datetimeFigureOut">
              <a:rPr lang="ru-RU"/>
              <a:pPr>
                <a:defRPr/>
              </a:pPr>
              <a:t>29.07.2021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002FBB-0456-450F-8C81-5C0E415C3CC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95AD06C-F26F-4875-AC35-AA1DE0676F17}" type="datetimeFigureOut">
              <a:rPr lang="ru-RU"/>
              <a:pPr>
                <a:defRPr/>
              </a:pPr>
              <a:t>29.07.2021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D874BEF-9BE3-4FA5-9369-969C0E8D385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57250" y="428625"/>
            <a:ext cx="7386638" cy="285750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1400" b="1" dirty="0" smtClean="0"/>
              <a:t>КАК ВЫПЛАЧИВАЕТСЯ ПОСОБИЕ  ПО БЕЗРАБОТИЦЕ с 1 января 2021 года</a:t>
            </a:r>
            <a:endParaRPr lang="ru-RU" sz="1400" b="1" dirty="0"/>
          </a:p>
        </p:txBody>
      </p:sp>
      <p:sp>
        <p:nvSpPr>
          <p:cNvPr id="2051" name="Прямоугольник 5"/>
          <p:cNvSpPr>
            <a:spLocks noChangeArrowheads="1"/>
          </p:cNvSpPr>
          <p:nvPr/>
        </p:nvSpPr>
        <p:spPr bwMode="auto">
          <a:xfrm>
            <a:off x="2428875" y="785813"/>
            <a:ext cx="45720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400" b="1" dirty="0">
                <a:latin typeface="Calibri" pitchFamily="34" charset="0"/>
              </a:rPr>
              <a:t>Безработные </a:t>
            </a:r>
            <a:r>
              <a:rPr lang="ru-RU" sz="1400" b="1" dirty="0" smtClean="0">
                <a:latin typeface="Calibri" pitchFamily="34" charset="0"/>
              </a:rPr>
              <a:t>граждане</a:t>
            </a:r>
            <a:endParaRPr lang="ru-RU" sz="1400" b="1" dirty="0">
              <a:latin typeface="Calibri" pitchFamily="34" charset="0"/>
            </a:endParaRPr>
          </a:p>
        </p:txBody>
      </p:sp>
      <p:sp>
        <p:nvSpPr>
          <p:cNvPr id="13" name="Стрелка углом вверх 12"/>
          <p:cNvSpPr/>
          <p:nvPr/>
        </p:nvSpPr>
        <p:spPr>
          <a:xfrm rot="10800000">
            <a:off x="1357313" y="1000125"/>
            <a:ext cx="1928812" cy="214313"/>
          </a:xfrm>
          <a:prstGeom prst="ben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053" name="Прямоугольник 15"/>
          <p:cNvSpPr>
            <a:spLocks noChangeArrowheads="1"/>
          </p:cNvSpPr>
          <p:nvPr/>
        </p:nvSpPr>
        <p:spPr bwMode="auto">
          <a:xfrm>
            <a:off x="214313" y="1143000"/>
            <a:ext cx="2786062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200" b="1">
                <a:latin typeface="Calibri" pitchFamily="34" charset="0"/>
              </a:rPr>
              <a:t>Уволен не раньше, чем за год до постановки на учет в службе занятости и работал не меньше 26 недель </a:t>
            </a:r>
          </a:p>
        </p:txBody>
      </p:sp>
      <p:sp>
        <p:nvSpPr>
          <p:cNvPr id="2054" name="Прямоугольник 17"/>
          <p:cNvSpPr>
            <a:spLocks noChangeArrowheads="1"/>
          </p:cNvSpPr>
          <p:nvPr/>
        </p:nvSpPr>
        <p:spPr bwMode="auto">
          <a:xfrm>
            <a:off x="6715125" y="1143000"/>
            <a:ext cx="257175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200" b="1">
                <a:latin typeface="Calibri" pitchFamily="34" charset="0"/>
              </a:rPr>
              <a:t>● Никогда не работал</a:t>
            </a:r>
          </a:p>
          <a:p>
            <a:r>
              <a:rPr lang="ru-RU" sz="1200" b="1">
                <a:latin typeface="Calibri" pitchFamily="34" charset="0"/>
              </a:rPr>
              <a:t>● Не работал больше года</a:t>
            </a:r>
          </a:p>
          <a:p>
            <a:r>
              <a:rPr lang="ru-RU" sz="1200" b="1">
                <a:latin typeface="Calibri" pitchFamily="34" charset="0"/>
              </a:rPr>
              <a:t>● Работал меньше 26 недель</a:t>
            </a:r>
          </a:p>
          <a:p>
            <a:r>
              <a:rPr lang="ru-RU" sz="1200" b="1">
                <a:latin typeface="Calibri" pitchFamily="34" charset="0"/>
              </a:rPr>
              <a:t>● Уволен за нарушение трудовой дисциплины</a:t>
            </a:r>
          </a:p>
        </p:txBody>
      </p:sp>
      <p:sp>
        <p:nvSpPr>
          <p:cNvPr id="19" name="Равнобедренный треугольник 18"/>
          <p:cNvSpPr/>
          <p:nvPr/>
        </p:nvSpPr>
        <p:spPr>
          <a:xfrm rot="10800000">
            <a:off x="500063" y="1857375"/>
            <a:ext cx="642937" cy="142875"/>
          </a:xfrm>
          <a:prstGeom prst="triangle">
            <a:avLst>
              <a:gd name="adj" fmla="val 5133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1" name="Блок-схема: знак завершения 20"/>
          <p:cNvSpPr/>
          <p:nvPr/>
        </p:nvSpPr>
        <p:spPr>
          <a:xfrm>
            <a:off x="357188" y="1739900"/>
            <a:ext cx="2357437" cy="46038"/>
          </a:xfrm>
          <a:prstGeom prst="flowChartTermina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3" name="Стрелка углом вверх 22"/>
          <p:cNvSpPr/>
          <p:nvPr/>
        </p:nvSpPr>
        <p:spPr>
          <a:xfrm rot="10800000" flipH="1">
            <a:off x="6286500" y="1000125"/>
            <a:ext cx="1928813" cy="223838"/>
          </a:xfrm>
          <a:prstGeom prst="ben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4" name="Блок-схема: знак завершения 23"/>
          <p:cNvSpPr/>
          <p:nvPr/>
        </p:nvSpPr>
        <p:spPr>
          <a:xfrm>
            <a:off x="6500813" y="2097088"/>
            <a:ext cx="2357437" cy="46037"/>
          </a:xfrm>
          <a:prstGeom prst="flowChartTermina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5" name="Равнобедренный треугольник 24"/>
          <p:cNvSpPr/>
          <p:nvPr/>
        </p:nvSpPr>
        <p:spPr>
          <a:xfrm rot="10800000">
            <a:off x="8072438" y="2214563"/>
            <a:ext cx="642937" cy="142875"/>
          </a:xfrm>
          <a:prstGeom prst="triangle">
            <a:avLst>
              <a:gd name="adj" fmla="val 46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060" name="Прямоугольник 26"/>
          <p:cNvSpPr>
            <a:spLocks noChangeArrowheads="1"/>
          </p:cNvSpPr>
          <p:nvPr/>
        </p:nvSpPr>
        <p:spPr bwMode="auto">
          <a:xfrm>
            <a:off x="3071802" y="2071678"/>
            <a:ext cx="107157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1200" b="1" dirty="0">
                <a:latin typeface="Calibri" pitchFamily="34" charset="0"/>
              </a:rPr>
              <a:t>в течение </a:t>
            </a:r>
            <a:endParaRPr lang="ru-RU" sz="1200" b="1" dirty="0" smtClean="0">
              <a:latin typeface="Calibri" pitchFamily="34" charset="0"/>
            </a:endParaRPr>
          </a:p>
          <a:p>
            <a:pPr algn="ctr"/>
            <a:r>
              <a:rPr lang="ru-RU" sz="1200" b="1" dirty="0" smtClean="0">
                <a:latin typeface="Calibri" pitchFamily="34" charset="0"/>
              </a:rPr>
              <a:t>12 </a:t>
            </a:r>
            <a:r>
              <a:rPr lang="ru-RU" sz="1200" b="1" dirty="0">
                <a:latin typeface="Calibri" pitchFamily="34" charset="0"/>
              </a:rPr>
              <a:t>месяцев</a:t>
            </a:r>
          </a:p>
        </p:txBody>
      </p:sp>
      <p:sp>
        <p:nvSpPr>
          <p:cNvPr id="2061" name="Прямоугольник 27"/>
          <p:cNvSpPr>
            <a:spLocks noChangeArrowheads="1"/>
          </p:cNvSpPr>
          <p:nvPr/>
        </p:nvSpPr>
        <p:spPr bwMode="auto">
          <a:xfrm>
            <a:off x="938213" y="2109788"/>
            <a:ext cx="1347787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200" b="1" dirty="0">
                <a:latin typeface="Calibri" pitchFamily="34" charset="0"/>
              </a:rPr>
              <a:t>ПЕРИОД выплат</a:t>
            </a:r>
          </a:p>
          <a:p>
            <a:pPr algn="ctr"/>
            <a:r>
              <a:rPr lang="ru-RU" sz="1200" b="1" dirty="0">
                <a:latin typeface="Calibri" pitchFamily="34" charset="0"/>
              </a:rPr>
              <a:t> 6 месяцев</a:t>
            </a:r>
          </a:p>
        </p:txBody>
      </p:sp>
      <p:sp>
        <p:nvSpPr>
          <p:cNvPr id="29" name="Прямоугольник 28"/>
          <p:cNvSpPr/>
          <p:nvPr/>
        </p:nvSpPr>
        <p:spPr>
          <a:xfrm>
            <a:off x="1500166" y="2643182"/>
            <a:ext cx="2857520" cy="5000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dirty="0"/>
              <a:t>75</a:t>
            </a:r>
            <a:r>
              <a:rPr lang="ru-RU" sz="1200" dirty="0" smtClean="0"/>
              <a:t>% среднего заработка - но не меньше </a:t>
            </a:r>
            <a:r>
              <a:rPr lang="ru-RU" sz="1200" b="1" dirty="0" smtClean="0"/>
              <a:t>1500 </a:t>
            </a:r>
            <a:r>
              <a:rPr lang="ru-RU" sz="1200" dirty="0" smtClean="0"/>
              <a:t>руб. и не больше </a:t>
            </a:r>
            <a:r>
              <a:rPr lang="ru-RU" sz="1200" b="1" dirty="0" smtClean="0"/>
              <a:t>12 130 </a:t>
            </a:r>
            <a:r>
              <a:rPr lang="ru-RU" sz="1200" dirty="0" smtClean="0"/>
              <a:t>руб.</a:t>
            </a:r>
            <a:endParaRPr lang="ru-RU" sz="1200" dirty="0"/>
          </a:p>
        </p:txBody>
      </p:sp>
      <p:sp>
        <p:nvSpPr>
          <p:cNvPr id="31" name="Прямоугольник 30"/>
          <p:cNvSpPr/>
          <p:nvPr/>
        </p:nvSpPr>
        <p:spPr>
          <a:xfrm>
            <a:off x="1500166" y="3286124"/>
            <a:ext cx="2857520" cy="5000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dirty="0" smtClean="0"/>
              <a:t>60% </a:t>
            </a:r>
            <a:r>
              <a:rPr lang="ru-RU" sz="1200" dirty="0"/>
              <a:t>среднего заработка - но не меньше </a:t>
            </a:r>
            <a:r>
              <a:rPr lang="ru-RU" sz="1200" b="1" dirty="0"/>
              <a:t>1500</a:t>
            </a:r>
            <a:r>
              <a:rPr lang="ru-RU" sz="1200" dirty="0"/>
              <a:t> руб. и не больше </a:t>
            </a:r>
            <a:r>
              <a:rPr lang="ru-RU" sz="1200" b="1" dirty="0" smtClean="0"/>
              <a:t>5 000 </a:t>
            </a:r>
            <a:r>
              <a:rPr lang="ru-RU" sz="1200" dirty="0" smtClean="0"/>
              <a:t>руб</a:t>
            </a:r>
            <a:r>
              <a:rPr lang="ru-RU" sz="1200" dirty="0"/>
              <a:t>.</a:t>
            </a:r>
          </a:p>
        </p:txBody>
      </p:sp>
      <p:sp>
        <p:nvSpPr>
          <p:cNvPr id="33" name="Прямоугольник 32"/>
          <p:cNvSpPr/>
          <p:nvPr/>
        </p:nvSpPr>
        <p:spPr>
          <a:xfrm>
            <a:off x="357158" y="2714620"/>
            <a:ext cx="1000132" cy="2143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 smtClean="0"/>
              <a:t>1-3 месяцы</a:t>
            </a:r>
            <a:endParaRPr lang="ru-RU" sz="1200" b="1" dirty="0"/>
          </a:p>
        </p:txBody>
      </p:sp>
      <p:sp>
        <p:nvSpPr>
          <p:cNvPr id="35" name="Прямоугольник 34"/>
          <p:cNvSpPr/>
          <p:nvPr/>
        </p:nvSpPr>
        <p:spPr>
          <a:xfrm>
            <a:off x="357158" y="3286124"/>
            <a:ext cx="1000127" cy="2143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 smtClean="0"/>
              <a:t>4-6 месяцы</a:t>
            </a:r>
            <a:endParaRPr lang="ru-RU" sz="1200" b="1" dirty="0"/>
          </a:p>
        </p:txBody>
      </p:sp>
      <p:sp>
        <p:nvSpPr>
          <p:cNvPr id="2066" name="AutoShape 2" descr="https://www.humidifiergeek.com/wp-content/uploads/2018/07/humidifier-uses-on-allergies-exclamation-point-red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2067" name="AutoShape 4" descr="https://www.humidifiergeek.com/wp-content/uploads/2018/07/humidifier-uses-on-allergies-exclamation-point-red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2068" name="AutoShape 6" descr="https://www.humidifiergeek.com/wp-content/uploads/2018/07/humidifier-uses-on-allergies-exclamation-point-red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43" name="Прямоугольник 42"/>
          <p:cNvSpPr/>
          <p:nvPr/>
        </p:nvSpPr>
        <p:spPr>
          <a:xfrm>
            <a:off x="285750" y="2000250"/>
            <a:ext cx="4357688" cy="185737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2072" name="Picture 8" descr="C:\Users\Бухгалтерия3\Desktop\df6c87d505c375d354b66700c6100fc3 (1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428860" y="2071678"/>
            <a:ext cx="500066" cy="5000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73" name="Picture 9" descr="C:\Users\Бухгалтерия3\Desktop\kisspng-portable-network-graphics-clip-art-image-vector-gr-gold-simple-coins-png-clipart-best-web-clipart-5bf1ddfede7dd5.4622127615425776629113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8625" y="2143125"/>
            <a:ext cx="585788" cy="35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6" name="Прямоугольник 45"/>
          <p:cNvSpPr/>
          <p:nvPr/>
        </p:nvSpPr>
        <p:spPr>
          <a:xfrm>
            <a:off x="5072066" y="2357438"/>
            <a:ext cx="3857622" cy="121443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075" name="Прямоугольник 46"/>
          <p:cNvSpPr>
            <a:spLocks noChangeArrowheads="1"/>
          </p:cNvSpPr>
          <p:nvPr/>
        </p:nvSpPr>
        <p:spPr bwMode="auto">
          <a:xfrm>
            <a:off x="5643570" y="2643182"/>
            <a:ext cx="1347788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200" b="1" dirty="0">
                <a:latin typeface="Calibri" pitchFamily="34" charset="0"/>
              </a:rPr>
              <a:t>3 месяца</a:t>
            </a:r>
          </a:p>
        </p:txBody>
      </p:sp>
      <p:sp>
        <p:nvSpPr>
          <p:cNvPr id="2076" name="Прямоугольник 47"/>
          <p:cNvSpPr>
            <a:spLocks noChangeArrowheads="1"/>
          </p:cNvSpPr>
          <p:nvPr/>
        </p:nvSpPr>
        <p:spPr bwMode="auto">
          <a:xfrm>
            <a:off x="7653338" y="2538413"/>
            <a:ext cx="9906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200" b="1">
                <a:latin typeface="Calibri" pitchFamily="34" charset="0"/>
              </a:rPr>
              <a:t>в течение 12 месяцев</a:t>
            </a:r>
          </a:p>
        </p:txBody>
      </p:sp>
      <p:pic>
        <p:nvPicPr>
          <p:cNvPr id="2077" name="Picture 8" descr="C:\Users\Бухгалтерия3\Desktop\df6c87d505c375d354b66700c6100fc3 (1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215188" y="2571750"/>
            <a:ext cx="500062" cy="500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78" name="Picture 9" descr="C:\Users\Бухгалтерия3\Desktop\kisspng-portable-network-graphics-clip-art-image-vector-gr-gold-simple-coins-png-clipart-best-web-clipart-5bf1ddfede7dd5.4622127615425776629113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214942" y="2571744"/>
            <a:ext cx="585787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79" name="Прямоугольник 51"/>
          <p:cNvSpPr>
            <a:spLocks noChangeArrowheads="1"/>
          </p:cNvSpPr>
          <p:nvPr/>
        </p:nvSpPr>
        <p:spPr bwMode="auto">
          <a:xfrm>
            <a:off x="5510213" y="3143250"/>
            <a:ext cx="177641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400" b="1">
                <a:latin typeface="Calibri" pitchFamily="34" charset="0"/>
              </a:rPr>
              <a:t>1 500 </a:t>
            </a:r>
            <a:r>
              <a:rPr lang="ru-RU" sz="1100" b="1">
                <a:latin typeface="Calibri" pitchFamily="34" charset="0"/>
              </a:rPr>
              <a:t>руб.</a:t>
            </a:r>
          </a:p>
        </p:txBody>
      </p:sp>
      <p:sp>
        <p:nvSpPr>
          <p:cNvPr id="55" name="Блок-схема: знак завершения 54"/>
          <p:cNvSpPr/>
          <p:nvPr/>
        </p:nvSpPr>
        <p:spPr>
          <a:xfrm>
            <a:off x="6786562" y="4572008"/>
            <a:ext cx="2357438" cy="46037"/>
          </a:xfrm>
          <a:prstGeom prst="flowChartTermina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56" name="Равнобедренный треугольник 55"/>
          <p:cNvSpPr/>
          <p:nvPr/>
        </p:nvSpPr>
        <p:spPr>
          <a:xfrm rot="10800000">
            <a:off x="8215338" y="4714884"/>
            <a:ext cx="704850" cy="142875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082" name="Прямоугольник 56"/>
          <p:cNvSpPr>
            <a:spLocks noChangeArrowheads="1"/>
          </p:cNvSpPr>
          <p:nvPr/>
        </p:nvSpPr>
        <p:spPr bwMode="auto">
          <a:xfrm>
            <a:off x="4295775" y="4967288"/>
            <a:ext cx="9906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200" b="1">
                <a:latin typeface="Calibri" pitchFamily="34" charset="0"/>
              </a:rPr>
              <a:t>в течение 18 месяцев</a:t>
            </a:r>
          </a:p>
        </p:txBody>
      </p:sp>
      <p:sp>
        <p:nvSpPr>
          <p:cNvPr id="2083" name="Прямоугольник 57"/>
          <p:cNvSpPr>
            <a:spLocks noChangeArrowheads="1"/>
          </p:cNvSpPr>
          <p:nvPr/>
        </p:nvSpPr>
        <p:spPr bwMode="auto">
          <a:xfrm>
            <a:off x="785813" y="4938713"/>
            <a:ext cx="335756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200" b="1">
                <a:latin typeface="Calibri" pitchFamily="34" charset="0"/>
              </a:rPr>
              <a:t>ПЕРИОД выплат 12 месяцев</a:t>
            </a:r>
          </a:p>
        </p:txBody>
      </p:sp>
      <p:sp>
        <p:nvSpPr>
          <p:cNvPr id="59" name="Прямоугольник 58"/>
          <p:cNvSpPr/>
          <p:nvPr/>
        </p:nvSpPr>
        <p:spPr>
          <a:xfrm>
            <a:off x="1214438" y="6000750"/>
            <a:ext cx="785812" cy="285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60%</a:t>
            </a:r>
          </a:p>
        </p:txBody>
      </p:sp>
      <p:sp>
        <p:nvSpPr>
          <p:cNvPr id="60" name="Прямоугольник 59"/>
          <p:cNvSpPr/>
          <p:nvPr/>
        </p:nvSpPr>
        <p:spPr>
          <a:xfrm>
            <a:off x="1214438" y="5715000"/>
            <a:ext cx="785812" cy="21431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/>
              <a:t>4 месяца</a:t>
            </a:r>
          </a:p>
        </p:txBody>
      </p:sp>
      <p:pic>
        <p:nvPicPr>
          <p:cNvPr id="2086" name="Picture 7" descr="C:\Users\Бухгалтерия3\Desktop\humidifier-uses-on-allergies-exclamation-point-red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367088" y="5500688"/>
            <a:ext cx="5000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87" name="Прямоугольник 61"/>
          <p:cNvSpPr>
            <a:spLocks noChangeArrowheads="1"/>
          </p:cNvSpPr>
          <p:nvPr/>
        </p:nvSpPr>
        <p:spPr bwMode="auto">
          <a:xfrm>
            <a:off x="3214688" y="5857875"/>
            <a:ext cx="185737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100" b="1">
                <a:latin typeface="Calibri" pitchFamily="34" charset="0"/>
              </a:rPr>
              <a:t>Но не меньше  </a:t>
            </a:r>
            <a:r>
              <a:rPr lang="ru-RU" sz="1400" b="1">
                <a:latin typeface="Calibri" pitchFamily="34" charset="0"/>
              </a:rPr>
              <a:t>1 500 </a:t>
            </a:r>
            <a:r>
              <a:rPr lang="ru-RU" sz="1100" b="1">
                <a:latin typeface="Calibri" pitchFamily="34" charset="0"/>
              </a:rPr>
              <a:t>руб. и не больше </a:t>
            </a:r>
            <a:r>
              <a:rPr lang="ru-RU" sz="1400" b="1">
                <a:latin typeface="Calibri" pitchFamily="34" charset="0"/>
              </a:rPr>
              <a:t>12 130</a:t>
            </a:r>
            <a:r>
              <a:rPr lang="ru-RU" sz="1100" b="1">
                <a:latin typeface="Calibri" pitchFamily="34" charset="0"/>
              </a:rPr>
              <a:t> руб.</a:t>
            </a:r>
          </a:p>
        </p:txBody>
      </p:sp>
      <p:pic>
        <p:nvPicPr>
          <p:cNvPr id="2088" name="Picture 8" descr="C:\Users\Бухгалтерия3\Desktop\df6c87d505c375d354b66700c6100fc3 (1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57625" y="5000625"/>
            <a:ext cx="500063" cy="500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4" name="Прямоугольник 63"/>
          <p:cNvSpPr/>
          <p:nvPr/>
        </p:nvSpPr>
        <p:spPr>
          <a:xfrm>
            <a:off x="5500694" y="4857760"/>
            <a:ext cx="3429000" cy="121443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090" name="Прямоугольник 64"/>
          <p:cNvSpPr>
            <a:spLocks noChangeArrowheads="1"/>
          </p:cNvSpPr>
          <p:nvPr/>
        </p:nvSpPr>
        <p:spPr bwMode="auto">
          <a:xfrm>
            <a:off x="6153150" y="4967288"/>
            <a:ext cx="1347788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200" b="1" dirty="0">
                <a:latin typeface="Calibri" pitchFamily="34" charset="0"/>
              </a:rPr>
              <a:t>12 месяцев</a:t>
            </a:r>
          </a:p>
        </p:txBody>
      </p:sp>
      <p:sp>
        <p:nvSpPr>
          <p:cNvPr id="2091" name="Прямоугольник 65"/>
          <p:cNvSpPr>
            <a:spLocks noChangeArrowheads="1"/>
          </p:cNvSpPr>
          <p:nvPr/>
        </p:nvSpPr>
        <p:spPr bwMode="auto">
          <a:xfrm>
            <a:off x="7939088" y="4967288"/>
            <a:ext cx="9906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200" b="1">
                <a:latin typeface="Calibri" pitchFamily="34" charset="0"/>
              </a:rPr>
              <a:t>в течение 18 месяцев</a:t>
            </a:r>
          </a:p>
        </p:txBody>
      </p:sp>
      <p:pic>
        <p:nvPicPr>
          <p:cNvPr id="2092" name="Picture 8" descr="C:\Users\Бухгалтерия3\Desktop\df6c87d505c375d354b66700c6100fc3 (1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429500" y="4929188"/>
            <a:ext cx="500063" cy="500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93" name="Picture 9" descr="C:\Users\Бухгалтерия3\Desktop\kisspng-portable-network-graphics-clip-art-image-vector-gr-gold-simple-coins-png-clipart-best-web-clipart-5bf1ddfede7dd5.4622127615425776629113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786438" y="5000625"/>
            <a:ext cx="585787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94" name="Прямоугольник 68"/>
          <p:cNvSpPr>
            <a:spLocks noChangeArrowheads="1"/>
          </p:cNvSpPr>
          <p:nvPr/>
        </p:nvSpPr>
        <p:spPr bwMode="auto">
          <a:xfrm>
            <a:off x="6224588" y="5572125"/>
            <a:ext cx="177641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400" b="1">
                <a:latin typeface="Calibri" pitchFamily="34" charset="0"/>
              </a:rPr>
              <a:t> 1 500 </a:t>
            </a:r>
            <a:r>
              <a:rPr lang="ru-RU" sz="1100" b="1">
                <a:latin typeface="Calibri" pitchFamily="34" charset="0"/>
              </a:rPr>
              <a:t>руб.</a:t>
            </a:r>
          </a:p>
        </p:txBody>
      </p:sp>
      <p:sp>
        <p:nvSpPr>
          <p:cNvPr id="2095" name="Прямоугольник 69"/>
          <p:cNvSpPr>
            <a:spLocks noChangeArrowheads="1"/>
          </p:cNvSpPr>
          <p:nvPr/>
        </p:nvSpPr>
        <p:spPr bwMode="auto">
          <a:xfrm>
            <a:off x="2357422" y="3786190"/>
            <a:ext cx="4857750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400" b="1" dirty="0">
                <a:latin typeface="Calibri" pitchFamily="34" charset="0"/>
              </a:rPr>
              <a:t>Безработные граждане </a:t>
            </a:r>
            <a:r>
              <a:rPr lang="ru-RU" sz="1400" b="1" dirty="0" err="1" smtClean="0">
                <a:latin typeface="Calibri" pitchFamily="34" charset="0"/>
              </a:rPr>
              <a:t>предпенсионного</a:t>
            </a:r>
            <a:r>
              <a:rPr lang="ru-RU" sz="1400" b="1" dirty="0" smtClean="0">
                <a:latin typeface="Calibri" pitchFamily="34" charset="0"/>
              </a:rPr>
              <a:t> возраста, </a:t>
            </a:r>
            <a:r>
              <a:rPr lang="ru-RU" sz="1400" b="1" dirty="0" smtClean="0">
                <a:latin typeface="Calibri" pitchFamily="34" charset="0"/>
              </a:rPr>
              <a:t>уволенные </a:t>
            </a:r>
            <a:r>
              <a:rPr lang="ru-RU" sz="1400" b="1" dirty="0" smtClean="0">
                <a:latin typeface="Calibri" pitchFamily="34" charset="0"/>
              </a:rPr>
              <a:t>не </a:t>
            </a:r>
            <a:r>
              <a:rPr lang="ru-RU" sz="1400" b="1" dirty="0" smtClean="0">
                <a:latin typeface="Calibri" pitchFamily="34" charset="0"/>
              </a:rPr>
              <a:t>ранее</a:t>
            </a:r>
            <a:r>
              <a:rPr lang="ru-RU" sz="1400" b="1" dirty="0" smtClean="0">
                <a:latin typeface="Calibri" pitchFamily="34" charset="0"/>
              </a:rPr>
              <a:t>, чем за год до постановки на учет в службе занятости </a:t>
            </a:r>
            <a:endParaRPr lang="ru-RU" sz="1400" b="1" dirty="0">
              <a:latin typeface="Calibri" pitchFamily="34" charset="0"/>
            </a:endParaRPr>
          </a:p>
        </p:txBody>
      </p:sp>
      <p:sp>
        <p:nvSpPr>
          <p:cNvPr id="71" name="Стрелка углом вверх 70"/>
          <p:cNvSpPr/>
          <p:nvPr/>
        </p:nvSpPr>
        <p:spPr>
          <a:xfrm rot="10800000">
            <a:off x="1500188" y="3929063"/>
            <a:ext cx="1928812" cy="214312"/>
          </a:xfrm>
          <a:prstGeom prst="ben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72" name="Стрелка углом вверх 71"/>
          <p:cNvSpPr/>
          <p:nvPr/>
        </p:nvSpPr>
        <p:spPr>
          <a:xfrm rot="10800000" flipH="1">
            <a:off x="6215063" y="3990975"/>
            <a:ext cx="2000250" cy="223838"/>
          </a:xfrm>
          <a:prstGeom prst="ben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098" name="Прямоугольник 72"/>
          <p:cNvSpPr>
            <a:spLocks noChangeArrowheads="1"/>
          </p:cNvSpPr>
          <p:nvPr/>
        </p:nvSpPr>
        <p:spPr bwMode="auto">
          <a:xfrm>
            <a:off x="285720" y="4357694"/>
            <a:ext cx="278606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200" b="1" dirty="0" smtClean="0">
                <a:latin typeface="Calibri" pitchFamily="34" charset="0"/>
              </a:rPr>
              <a:t>Работал </a:t>
            </a:r>
            <a:r>
              <a:rPr lang="ru-RU" sz="1200" b="1" dirty="0">
                <a:latin typeface="Calibri" pitchFamily="34" charset="0"/>
              </a:rPr>
              <a:t>не меньше 26 недель </a:t>
            </a:r>
          </a:p>
        </p:txBody>
      </p:sp>
      <p:sp>
        <p:nvSpPr>
          <p:cNvPr id="74" name="Блок-схема: знак завершения 73"/>
          <p:cNvSpPr/>
          <p:nvPr/>
        </p:nvSpPr>
        <p:spPr>
          <a:xfrm>
            <a:off x="428625" y="4668838"/>
            <a:ext cx="2357438" cy="46037"/>
          </a:xfrm>
          <a:prstGeom prst="flowChartTermina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75" name="Равнобедренный треугольник 74"/>
          <p:cNvSpPr/>
          <p:nvPr/>
        </p:nvSpPr>
        <p:spPr>
          <a:xfrm rot="10800000">
            <a:off x="581025" y="4786313"/>
            <a:ext cx="704850" cy="142875"/>
          </a:xfrm>
          <a:prstGeom prst="triangle">
            <a:avLst>
              <a:gd name="adj" fmla="val 5133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76" name="Прямоугольник 75"/>
          <p:cNvSpPr/>
          <p:nvPr/>
        </p:nvSpPr>
        <p:spPr>
          <a:xfrm>
            <a:off x="214282" y="4929198"/>
            <a:ext cx="5072098" cy="164306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2102" name="Picture 9" descr="C:\Users\Бухгалтерия3\Desktop\kisspng-portable-network-graphics-clip-art-image-vector-gr-gold-simple-coins-png-clipart-best-web-clipart-5bf1ddfede7dd5.4622127615425776629113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71500" y="5072063"/>
            <a:ext cx="514350" cy="376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9" name="Прямоугольник 78"/>
          <p:cNvSpPr/>
          <p:nvPr/>
        </p:nvSpPr>
        <p:spPr>
          <a:xfrm>
            <a:off x="357188" y="5715000"/>
            <a:ext cx="785812" cy="21431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/>
              <a:t>3 месяца</a:t>
            </a:r>
          </a:p>
        </p:txBody>
      </p:sp>
      <p:sp>
        <p:nvSpPr>
          <p:cNvPr id="80" name="Прямоугольник 79"/>
          <p:cNvSpPr/>
          <p:nvPr/>
        </p:nvSpPr>
        <p:spPr>
          <a:xfrm>
            <a:off x="2071688" y="5715000"/>
            <a:ext cx="928687" cy="21431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/>
              <a:t>остальные</a:t>
            </a:r>
          </a:p>
        </p:txBody>
      </p:sp>
      <p:sp>
        <p:nvSpPr>
          <p:cNvPr id="81" name="Прямоугольник 80"/>
          <p:cNvSpPr/>
          <p:nvPr/>
        </p:nvSpPr>
        <p:spPr>
          <a:xfrm>
            <a:off x="357188" y="6000750"/>
            <a:ext cx="785812" cy="285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75%</a:t>
            </a:r>
          </a:p>
        </p:txBody>
      </p:sp>
      <p:sp>
        <p:nvSpPr>
          <p:cNvPr id="82" name="Прямоугольник 81"/>
          <p:cNvSpPr/>
          <p:nvPr/>
        </p:nvSpPr>
        <p:spPr>
          <a:xfrm>
            <a:off x="2071688" y="6000750"/>
            <a:ext cx="785812" cy="285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45%</a:t>
            </a:r>
          </a:p>
        </p:txBody>
      </p:sp>
      <p:sp>
        <p:nvSpPr>
          <p:cNvPr id="2107" name="Прямоугольник 82"/>
          <p:cNvSpPr>
            <a:spLocks noChangeArrowheads="1"/>
          </p:cNvSpPr>
          <p:nvPr/>
        </p:nvSpPr>
        <p:spPr bwMode="auto">
          <a:xfrm>
            <a:off x="6867525" y="4295775"/>
            <a:ext cx="2062163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200" b="1" dirty="0">
                <a:latin typeface="Calibri" pitchFamily="34" charset="0"/>
              </a:rPr>
              <a:t>Работал меньше 26 недель</a:t>
            </a:r>
          </a:p>
        </p:txBody>
      </p:sp>
      <p:sp>
        <p:nvSpPr>
          <p:cNvPr id="2108" name="Прямоугольник 83"/>
          <p:cNvSpPr>
            <a:spLocks noChangeArrowheads="1"/>
          </p:cNvSpPr>
          <p:nvPr/>
        </p:nvSpPr>
        <p:spPr bwMode="auto">
          <a:xfrm>
            <a:off x="1143000" y="5181600"/>
            <a:ext cx="264318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800" b="1" i="1" dirty="0">
                <a:latin typeface="Calibri" pitchFamily="34" charset="0"/>
              </a:rPr>
              <a:t>Период увеличивается на 2 недели за каждый год стажа свыше 25 лет (М) и 20 лет (Ж), но не более 24 месяцев в течение 36 месяцев</a:t>
            </a:r>
          </a:p>
        </p:txBody>
      </p:sp>
      <p:sp>
        <p:nvSpPr>
          <p:cNvPr id="2110" name="Прямоугольник 86"/>
          <p:cNvSpPr>
            <a:spLocks noChangeArrowheads="1"/>
          </p:cNvSpPr>
          <p:nvPr/>
        </p:nvSpPr>
        <p:spPr bwMode="auto">
          <a:xfrm>
            <a:off x="500034" y="6357958"/>
            <a:ext cx="214312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200" b="1" dirty="0">
                <a:latin typeface="Calibri" pitchFamily="34" charset="0"/>
              </a:rPr>
              <a:t>среднего заработка</a:t>
            </a:r>
          </a:p>
        </p:txBody>
      </p:sp>
      <p:pic>
        <p:nvPicPr>
          <p:cNvPr id="63" name="Picture 7" descr="C:\Users\Бухгалтерия3\Desktop\humidifier-uses-on-allergies-exclamation-point-red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071934" y="2071678"/>
            <a:ext cx="5000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79</TotalTime>
  <Words>215</Words>
  <PresentationFormat>Экран (4:3)</PresentationFormat>
  <Paragraphs>35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КАК ВЫПЛАЧИВАЕТСЯ ПОСОБИЕ  ПО БЕЗРАБОТИЦЕ с 1 января 2021 года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КАК ВЫПЛАЧИВАЕТСЯ ПОСОБИЕ  ПО БЕЗРАБОТИЦЕ с 30 апреля 2020</dc:title>
  <dc:creator>Бухгалтерия3</dc:creator>
  <cp:lastModifiedBy>Главнбухг</cp:lastModifiedBy>
  <cp:revision>14</cp:revision>
  <dcterms:created xsi:type="dcterms:W3CDTF">2020-04-01T07:39:43Z</dcterms:created>
  <dcterms:modified xsi:type="dcterms:W3CDTF">2021-07-29T06:17:35Z</dcterms:modified>
</cp:coreProperties>
</file>