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32D1-A3FB-47A8-ABB9-3992D1645A70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D3BB-C206-44AC-BE5F-3175773B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726C0-E5B1-4AE4-A4E0-91891DAA8296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81B-AF1E-4299-8130-EACBB7764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9AE23-A04C-4CE3-86F3-FAD6F6BDD991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F9BF-0172-4140-9628-F4E1D5747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8286-BC1C-4B3B-9F88-AB847054705B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A349-2BE9-483B-BE30-AE95C42BB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7C3F-F279-44B7-9940-6504CFDB32F8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826B-A885-48FE-B856-D25AC14EF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6FF3-D74E-4F5B-A164-08ACAEC9B878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C8A7-5FF0-47D4-8744-1EC87FA2B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426B-9480-4A77-A0BE-851648AFA570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853C-B7A0-473B-AB45-090167F3F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4195-7FC2-44A3-9601-F747E8F1449A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712F-EE86-488A-A602-650CDEBB0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ACC73-572C-43D3-99E4-48D901FCD7C6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007F-EBEA-464E-A7F6-4E7119940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F0F8-CB17-41D5-ABFB-999513810925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E2CD-36F8-4234-90C5-A719FE202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0AC0D-404C-42AC-8263-BCA4CE8F0691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2FBB-0456-450F-8C81-5C0E415C3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AD06C-F26F-4875-AC35-AA1DE0676F17}" type="datetimeFigureOut">
              <a:rPr lang="ru-RU"/>
              <a:pPr>
                <a:defRPr/>
              </a:pPr>
              <a:t>29.07.2021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74BEF-9BE3-4FA5-9369-969C0E8D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428625"/>
            <a:ext cx="7386638" cy="2857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 smtClean="0"/>
              <a:t>КАК ВЫПЛАЧИВАЕТСЯ ПОСОБИЕ  ПО БЕЗРАБОТИЦЕ с 1 января 2021 года</a:t>
            </a:r>
            <a:endParaRPr lang="ru-RU" sz="1400" b="1" dirty="0"/>
          </a:p>
        </p:txBody>
      </p:sp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2428875" y="785813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latin typeface="Calibri" pitchFamily="34" charset="0"/>
              </a:rPr>
              <a:t>Безработные </a:t>
            </a:r>
            <a:r>
              <a:rPr lang="ru-RU" sz="1400" b="1" dirty="0" smtClean="0">
                <a:latin typeface="Calibri" pitchFamily="34" charset="0"/>
              </a:rPr>
              <a:t>граждане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1357313" y="1000125"/>
            <a:ext cx="1928812" cy="21431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Прямоугольник 15"/>
          <p:cNvSpPr>
            <a:spLocks noChangeArrowheads="1"/>
          </p:cNvSpPr>
          <p:nvPr/>
        </p:nvSpPr>
        <p:spPr bwMode="auto">
          <a:xfrm>
            <a:off x="214313" y="114300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Уволен не раньше, чем за год до постановки на учет в службе занятости и работал не меньше 26 недель </a:t>
            </a:r>
          </a:p>
        </p:txBody>
      </p:sp>
      <p:sp>
        <p:nvSpPr>
          <p:cNvPr id="2054" name="Прямоугольник 17"/>
          <p:cNvSpPr>
            <a:spLocks noChangeArrowheads="1"/>
          </p:cNvSpPr>
          <p:nvPr/>
        </p:nvSpPr>
        <p:spPr bwMode="auto">
          <a:xfrm>
            <a:off x="6715125" y="1143000"/>
            <a:ext cx="2571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alibri" pitchFamily="34" charset="0"/>
              </a:rPr>
              <a:t>● Никогда не работал</a:t>
            </a:r>
          </a:p>
          <a:p>
            <a:r>
              <a:rPr lang="ru-RU" sz="1200" b="1">
                <a:latin typeface="Calibri" pitchFamily="34" charset="0"/>
              </a:rPr>
              <a:t>● Не работал больше года</a:t>
            </a:r>
          </a:p>
          <a:p>
            <a:r>
              <a:rPr lang="ru-RU" sz="1200" b="1">
                <a:latin typeface="Calibri" pitchFamily="34" charset="0"/>
              </a:rPr>
              <a:t>● Работал меньше 26 недель</a:t>
            </a:r>
          </a:p>
          <a:p>
            <a:r>
              <a:rPr lang="ru-RU" sz="1200" b="1">
                <a:latin typeface="Calibri" pitchFamily="34" charset="0"/>
              </a:rPr>
              <a:t>● Уволен за нарушение трудовой дисциплины</a:t>
            </a: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500063" y="1857375"/>
            <a:ext cx="642937" cy="142875"/>
          </a:xfrm>
          <a:prstGeom prst="triangle">
            <a:avLst>
              <a:gd name="adj" fmla="val 51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знак завершения 20"/>
          <p:cNvSpPr/>
          <p:nvPr/>
        </p:nvSpPr>
        <p:spPr>
          <a:xfrm>
            <a:off x="357188" y="1739900"/>
            <a:ext cx="2357437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углом вверх 22"/>
          <p:cNvSpPr/>
          <p:nvPr/>
        </p:nvSpPr>
        <p:spPr>
          <a:xfrm rot="10800000" flipH="1">
            <a:off x="6286500" y="1000125"/>
            <a:ext cx="1928813" cy="22383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Блок-схема: знак завершения 23"/>
          <p:cNvSpPr/>
          <p:nvPr/>
        </p:nvSpPr>
        <p:spPr>
          <a:xfrm>
            <a:off x="6500813" y="2097088"/>
            <a:ext cx="2357437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8072438" y="2214563"/>
            <a:ext cx="642937" cy="142875"/>
          </a:xfrm>
          <a:prstGeom prst="triangle">
            <a:avLst>
              <a:gd name="adj" fmla="val 4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0" name="Прямоугольник 26"/>
          <p:cNvSpPr>
            <a:spLocks noChangeArrowheads="1"/>
          </p:cNvSpPr>
          <p:nvPr/>
        </p:nvSpPr>
        <p:spPr bwMode="auto">
          <a:xfrm>
            <a:off x="3071802" y="2071678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Calibri" pitchFamily="34" charset="0"/>
              </a:rPr>
              <a:t>в течение </a:t>
            </a:r>
            <a:endParaRPr lang="ru-RU" sz="1200" b="1" dirty="0" smtClean="0">
              <a:latin typeface="Calibri" pitchFamily="34" charset="0"/>
            </a:endParaRPr>
          </a:p>
          <a:p>
            <a:pPr algn="ctr"/>
            <a:r>
              <a:rPr lang="ru-RU" sz="1200" b="1" dirty="0" smtClean="0">
                <a:latin typeface="Calibri" pitchFamily="34" charset="0"/>
              </a:rPr>
              <a:t>12 </a:t>
            </a:r>
            <a:r>
              <a:rPr lang="ru-RU" sz="1200" b="1" dirty="0">
                <a:latin typeface="Calibri" pitchFamily="34" charset="0"/>
              </a:rPr>
              <a:t>месяцев</a:t>
            </a:r>
          </a:p>
        </p:txBody>
      </p:sp>
      <p:sp>
        <p:nvSpPr>
          <p:cNvPr id="2061" name="Прямоугольник 27"/>
          <p:cNvSpPr>
            <a:spLocks noChangeArrowheads="1"/>
          </p:cNvSpPr>
          <p:nvPr/>
        </p:nvSpPr>
        <p:spPr bwMode="auto">
          <a:xfrm>
            <a:off x="938213" y="2109788"/>
            <a:ext cx="1347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Calibri" pitchFamily="34" charset="0"/>
              </a:rPr>
              <a:t>ПЕРИОД выплат</a:t>
            </a:r>
          </a:p>
          <a:p>
            <a:pPr algn="ctr"/>
            <a:r>
              <a:rPr lang="ru-RU" sz="1200" b="1" dirty="0">
                <a:latin typeface="Calibri" pitchFamily="34" charset="0"/>
              </a:rPr>
              <a:t> 6 месяцев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2643182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75</a:t>
            </a:r>
            <a:r>
              <a:rPr lang="ru-RU" sz="1200" dirty="0" smtClean="0"/>
              <a:t>% среднего заработка - но не меньше </a:t>
            </a:r>
            <a:r>
              <a:rPr lang="ru-RU" sz="1200" b="1" dirty="0" smtClean="0"/>
              <a:t>1500 </a:t>
            </a:r>
            <a:r>
              <a:rPr lang="ru-RU" sz="1200" dirty="0" smtClean="0"/>
              <a:t>руб. и не больше </a:t>
            </a:r>
            <a:r>
              <a:rPr lang="ru-RU" sz="1200" b="1" dirty="0" smtClean="0"/>
              <a:t>12 130 </a:t>
            </a:r>
            <a:r>
              <a:rPr lang="ru-RU" sz="1200" dirty="0" smtClean="0"/>
              <a:t>руб.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500166" y="3286124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60% </a:t>
            </a:r>
            <a:r>
              <a:rPr lang="ru-RU" sz="1200" dirty="0"/>
              <a:t>среднего заработка - но не меньше </a:t>
            </a:r>
            <a:r>
              <a:rPr lang="ru-RU" sz="1200" b="1" dirty="0"/>
              <a:t>1500</a:t>
            </a:r>
            <a:r>
              <a:rPr lang="ru-RU" sz="1200" dirty="0"/>
              <a:t> руб. и не больше </a:t>
            </a:r>
            <a:r>
              <a:rPr lang="ru-RU" sz="1200" b="1" dirty="0" smtClean="0"/>
              <a:t>5 000 </a:t>
            </a:r>
            <a:r>
              <a:rPr lang="ru-RU" sz="1200" dirty="0" smtClean="0"/>
              <a:t>руб</a:t>
            </a:r>
            <a:r>
              <a:rPr lang="ru-RU" sz="1200" dirty="0"/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2714620"/>
            <a:ext cx="100013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1-3 месяцы</a:t>
            </a:r>
            <a:endParaRPr lang="ru-RU" sz="12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3286124"/>
            <a:ext cx="1000127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/>
              <a:t>4-6 месяцы</a:t>
            </a:r>
            <a:endParaRPr lang="ru-RU" sz="1200" b="1" dirty="0"/>
          </a:p>
        </p:txBody>
      </p:sp>
      <p:sp>
        <p:nvSpPr>
          <p:cNvPr id="2066" name="AutoShape 2" descr="https://www.humidifiergeek.com/wp-content/uploads/2018/07/humidifier-uses-on-allergies-exclamation-point-r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AutoShape 4" descr="https://www.humidifiergeek.com/wp-content/uploads/2018/07/humidifier-uses-on-allergies-exclamation-point-r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8" name="AutoShape 6" descr="https://www.humidifiergeek.com/wp-content/uploads/2018/07/humidifier-uses-on-allergies-exclamation-point-r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5750" y="2000250"/>
            <a:ext cx="4357688" cy="1857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72" name="Picture 8" descr="C:\Users\Бухгалтерия3\Desktop\df6c87d505c375d354b66700c6100fc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500066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9" descr="C:\Users\Бухгалтерия3\Desktop\kisspng-portable-network-graphics-clip-art-image-vector-gr-gold-simple-coins-png-clipart-best-web-clipart-5bf1ddfede7dd5.4622127615425776629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143125"/>
            <a:ext cx="5857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5072066" y="2357438"/>
            <a:ext cx="3857622" cy="1214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75" name="Прямоугольник 46"/>
          <p:cNvSpPr>
            <a:spLocks noChangeArrowheads="1"/>
          </p:cNvSpPr>
          <p:nvPr/>
        </p:nvSpPr>
        <p:spPr bwMode="auto">
          <a:xfrm>
            <a:off x="5643570" y="2643182"/>
            <a:ext cx="13477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Calibri" pitchFamily="34" charset="0"/>
              </a:rPr>
              <a:t>3 месяца</a:t>
            </a:r>
          </a:p>
        </p:txBody>
      </p:sp>
      <p:sp>
        <p:nvSpPr>
          <p:cNvPr id="2076" name="Прямоугольник 47"/>
          <p:cNvSpPr>
            <a:spLocks noChangeArrowheads="1"/>
          </p:cNvSpPr>
          <p:nvPr/>
        </p:nvSpPr>
        <p:spPr bwMode="auto">
          <a:xfrm>
            <a:off x="7653338" y="253841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в течение 12 месяцев</a:t>
            </a:r>
          </a:p>
        </p:txBody>
      </p:sp>
      <p:pic>
        <p:nvPicPr>
          <p:cNvPr id="2077" name="Picture 8" descr="C:\Users\Бухгалтерия3\Desktop\df6c87d505c375d354b66700c6100fc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57175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9" descr="C:\Users\Бухгалтерия3\Desktop\kisspng-portable-network-graphics-clip-art-image-vector-gr-gold-simple-coins-png-clipart-best-web-clipart-5bf1ddfede7dd5.46221276154257766291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571744"/>
            <a:ext cx="585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Прямоугольник 51"/>
          <p:cNvSpPr>
            <a:spLocks noChangeArrowheads="1"/>
          </p:cNvSpPr>
          <p:nvPr/>
        </p:nvSpPr>
        <p:spPr bwMode="auto">
          <a:xfrm>
            <a:off x="5510213" y="3143250"/>
            <a:ext cx="1776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alibri" pitchFamily="34" charset="0"/>
              </a:rPr>
              <a:t>1 500 </a:t>
            </a:r>
            <a:r>
              <a:rPr lang="ru-RU" sz="1100" b="1">
                <a:latin typeface="Calibri" pitchFamily="34" charset="0"/>
              </a:rPr>
              <a:t>руб.</a:t>
            </a:r>
          </a:p>
        </p:txBody>
      </p:sp>
      <p:sp>
        <p:nvSpPr>
          <p:cNvPr id="55" name="Блок-схема: знак завершения 54"/>
          <p:cNvSpPr/>
          <p:nvPr/>
        </p:nvSpPr>
        <p:spPr>
          <a:xfrm>
            <a:off x="6786562" y="4572008"/>
            <a:ext cx="2357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10800000">
            <a:off x="8215338" y="4714884"/>
            <a:ext cx="704850" cy="142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82" name="Прямоугольник 56"/>
          <p:cNvSpPr>
            <a:spLocks noChangeArrowheads="1"/>
          </p:cNvSpPr>
          <p:nvPr/>
        </p:nvSpPr>
        <p:spPr bwMode="auto">
          <a:xfrm>
            <a:off x="4295775" y="49672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в течение 18 месяцев</a:t>
            </a:r>
          </a:p>
        </p:txBody>
      </p:sp>
      <p:sp>
        <p:nvSpPr>
          <p:cNvPr id="2083" name="Прямоугольник 57"/>
          <p:cNvSpPr>
            <a:spLocks noChangeArrowheads="1"/>
          </p:cNvSpPr>
          <p:nvPr/>
        </p:nvSpPr>
        <p:spPr bwMode="auto">
          <a:xfrm>
            <a:off x="785813" y="4938713"/>
            <a:ext cx="3357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ПЕРИОД выплат 12 месяцев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14438" y="6000750"/>
            <a:ext cx="785812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60%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214438" y="5715000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4 месяца</a:t>
            </a:r>
          </a:p>
        </p:txBody>
      </p:sp>
      <p:pic>
        <p:nvPicPr>
          <p:cNvPr id="2086" name="Picture 7" descr="C:\Users\Бухгалтерия3\Desktop\humidifier-uses-on-allergies-exclamation-point-r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67088" y="5500688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7" name="Прямоугольник 61"/>
          <p:cNvSpPr>
            <a:spLocks noChangeArrowheads="1"/>
          </p:cNvSpPr>
          <p:nvPr/>
        </p:nvSpPr>
        <p:spPr bwMode="auto">
          <a:xfrm>
            <a:off x="3214688" y="58578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Calibri" pitchFamily="34" charset="0"/>
              </a:rPr>
              <a:t>Но не меньше  </a:t>
            </a:r>
            <a:r>
              <a:rPr lang="ru-RU" sz="1400" b="1">
                <a:latin typeface="Calibri" pitchFamily="34" charset="0"/>
              </a:rPr>
              <a:t>1 500 </a:t>
            </a:r>
            <a:r>
              <a:rPr lang="ru-RU" sz="1100" b="1">
                <a:latin typeface="Calibri" pitchFamily="34" charset="0"/>
              </a:rPr>
              <a:t>руб. и не больше </a:t>
            </a:r>
            <a:r>
              <a:rPr lang="ru-RU" sz="1400" b="1">
                <a:latin typeface="Calibri" pitchFamily="34" charset="0"/>
              </a:rPr>
              <a:t>12 130</a:t>
            </a:r>
            <a:r>
              <a:rPr lang="ru-RU" sz="1100" b="1">
                <a:latin typeface="Calibri" pitchFamily="34" charset="0"/>
              </a:rPr>
              <a:t> руб.</a:t>
            </a:r>
          </a:p>
        </p:txBody>
      </p:sp>
      <p:pic>
        <p:nvPicPr>
          <p:cNvPr id="2088" name="Picture 8" descr="C:\Users\Бухгалтерия3\Desktop\df6c87d505c375d354b66700c6100fc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5000625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Прямоугольник 63"/>
          <p:cNvSpPr/>
          <p:nvPr/>
        </p:nvSpPr>
        <p:spPr>
          <a:xfrm>
            <a:off x="5500694" y="4857760"/>
            <a:ext cx="3429000" cy="1214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90" name="Прямоугольник 64"/>
          <p:cNvSpPr>
            <a:spLocks noChangeArrowheads="1"/>
          </p:cNvSpPr>
          <p:nvPr/>
        </p:nvSpPr>
        <p:spPr bwMode="auto">
          <a:xfrm>
            <a:off x="6153150" y="4967288"/>
            <a:ext cx="13477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Calibri" pitchFamily="34" charset="0"/>
              </a:rPr>
              <a:t>12 месяцев</a:t>
            </a:r>
          </a:p>
        </p:txBody>
      </p:sp>
      <p:sp>
        <p:nvSpPr>
          <p:cNvPr id="2091" name="Прямоугольник 65"/>
          <p:cNvSpPr>
            <a:spLocks noChangeArrowheads="1"/>
          </p:cNvSpPr>
          <p:nvPr/>
        </p:nvSpPr>
        <p:spPr bwMode="auto">
          <a:xfrm>
            <a:off x="7939088" y="49672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в течение 18 месяцев</a:t>
            </a:r>
          </a:p>
        </p:txBody>
      </p:sp>
      <p:pic>
        <p:nvPicPr>
          <p:cNvPr id="2092" name="Picture 8" descr="C:\Users\Бухгалтерия3\Desktop\df6c87d505c375d354b66700c6100fc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492918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9" descr="C:\Users\Бухгалтерия3\Desktop\kisspng-portable-network-graphics-clip-art-image-vector-gr-gold-simple-coins-png-clipart-best-web-clipart-5bf1ddfede7dd5.46221276154257766291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5000625"/>
            <a:ext cx="585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4" name="Прямоугольник 68"/>
          <p:cNvSpPr>
            <a:spLocks noChangeArrowheads="1"/>
          </p:cNvSpPr>
          <p:nvPr/>
        </p:nvSpPr>
        <p:spPr bwMode="auto">
          <a:xfrm>
            <a:off x="6224588" y="5572125"/>
            <a:ext cx="1776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alibri" pitchFamily="34" charset="0"/>
              </a:rPr>
              <a:t> 1 500 </a:t>
            </a:r>
            <a:r>
              <a:rPr lang="ru-RU" sz="1100" b="1">
                <a:latin typeface="Calibri" pitchFamily="34" charset="0"/>
              </a:rPr>
              <a:t>руб.</a:t>
            </a:r>
          </a:p>
        </p:txBody>
      </p:sp>
      <p:sp>
        <p:nvSpPr>
          <p:cNvPr id="2095" name="Прямоугольник 69"/>
          <p:cNvSpPr>
            <a:spLocks noChangeArrowheads="1"/>
          </p:cNvSpPr>
          <p:nvPr/>
        </p:nvSpPr>
        <p:spPr bwMode="auto">
          <a:xfrm>
            <a:off x="2357422" y="3786190"/>
            <a:ext cx="48577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latin typeface="Calibri" pitchFamily="34" charset="0"/>
              </a:rPr>
              <a:t>Безработные граждане </a:t>
            </a:r>
            <a:r>
              <a:rPr lang="ru-RU" sz="1400" b="1" dirty="0" err="1" smtClean="0">
                <a:latin typeface="Calibri" pitchFamily="34" charset="0"/>
              </a:rPr>
              <a:t>предпенсионного</a:t>
            </a:r>
            <a:r>
              <a:rPr lang="ru-RU" sz="1400" b="1" dirty="0" smtClean="0">
                <a:latin typeface="Calibri" pitchFamily="34" charset="0"/>
              </a:rPr>
              <a:t> возраста, </a:t>
            </a:r>
            <a:r>
              <a:rPr lang="ru-RU" sz="1400" b="1" dirty="0" smtClean="0">
                <a:latin typeface="Calibri" pitchFamily="34" charset="0"/>
              </a:rPr>
              <a:t>уволенные </a:t>
            </a:r>
            <a:r>
              <a:rPr lang="ru-RU" sz="1400" b="1" dirty="0" smtClean="0">
                <a:latin typeface="Calibri" pitchFamily="34" charset="0"/>
              </a:rPr>
              <a:t>не </a:t>
            </a:r>
            <a:r>
              <a:rPr lang="ru-RU" sz="1400" b="1" dirty="0" smtClean="0">
                <a:latin typeface="Calibri" pitchFamily="34" charset="0"/>
              </a:rPr>
              <a:t>ранее</a:t>
            </a:r>
            <a:r>
              <a:rPr lang="ru-RU" sz="1400" b="1" dirty="0" smtClean="0">
                <a:latin typeface="Calibri" pitchFamily="34" charset="0"/>
              </a:rPr>
              <a:t>, чем за год до постановки на учет в службе занятости 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71" name="Стрелка углом вверх 70"/>
          <p:cNvSpPr/>
          <p:nvPr/>
        </p:nvSpPr>
        <p:spPr>
          <a:xfrm rot="10800000">
            <a:off x="1500188" y="3929063"/>
            <a:ext cx="1928812" cy="2143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Стрелка углом вверх 71"/>
          <p:cNvSpPr/>
          <p:nvPr/>
        </p:nvSpPr>
        <p:spPr>
          <a:xfrm rot="10800000" flipH="1">
            <a:off x="6215063" y="3990975"/>
            <a:ext cx="2000250" cy="22383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98" name="Прямоугольник 72"/>
          <p:cNvSpPr>
            <a:spLocks noChangeArrowheads="1"/>
          </p:cNvSpPr>
          <p:nvPr/>
        </p:nvSpPr>
        <p:spPr bwMode="auto">
          <a:xfrm>
            <a:off x="285720" y="4357694"/>
            <a:ext cx="278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Работал </a:t>
            </a:r>
            <a:r>
              <a:rPr lang="ru-RU" sz="1200" b="1" dirty="0">
                <a:latin typeface="Calibri" pitchFamily="34" charset="0"/>
              </a:rPr>
              <a:t>не меньше 26 недель </a:t>
            </a:r>
          </a:p>
        </p:txBody>
      </p:sp>
      <p:sp>
        <p:nvSpPr>
          <p:cNvPr id="74" name="Блок-схема: знак завершения 73"/>
          <p:cNvSpPr/>
          <p:nvPr/>
        </p:nvSpPr>
        <p:spPr>
          <a:xfrm>
            <a:off x="428625" y="4668838"/>
            <a:ext cx="2357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 rot="10800000">
            <a:off x="581025" y="4786313"/>
            <a:ext cx="704850" cy="142875"/>
          </a:xfrm>
          <a:prstGeom prst="triangle">
            <a:avLst>
              <a:gd name="adj" fmla="val 51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14282" y="4929198"/>
            <a:ext cx="5072098" cy="1643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02" name="Picture 9" descr="C:\Users\Бухгалтерия3\Desktop\kisspng-portable-network-graphics-clip-art-image-vector-gr-gold-simple-coins-png-clipart-best-web-clipart-5bf1ddfede7dd5.46221276154257766291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5072063"/>
            <a:ext cx="5143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Прямоугольник 78"/>
          <p:cNvSpPr/>
          <p:nvPr/>
        </p:nvSpPr>
        <p:spPr>
          <a:xfrm>
            <a:off x="357188" y="5715000"/>
            <a:ext cx="78581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3 месяца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071688" y="5715000"/>
            <a:ext cx="928687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остальные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57188" y="6000750"/>
            <a:ext cx="785812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75%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071688" y="6000750"/>
            <a:ext cx="785812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45%</a:t>
            </a:r>
          </a:p>
        </p:txBody>
      </p:sp>
      <p:sp>
        <p:nvSpPr>
          <p:cNvPr id="2107" name="Прямоугольник 82"/>
          <p:cNvSpPr>
            <a:spLocks noChangeArrowheads="1"/>
          </p:cNvSpPr>
          <p:nvPr/>
        </p:nvSpPr>
        <p:spPr bwMode="auto">
          <a:xfrm>
            <a:off x="6867525" y="4295775"/>
            <a:ext cx="2062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Работал меньше 26 недель</a:t>
            </a:r>
          </a:p>
        </p:txBody>
      </p:sp>
      <p:sp>
        <p:nvSpPr>
          <p:cNvPr id="2108" name="Прямоугольник 83"/>
          <p:cNvSpPr>
            <a:spLocks noChangeArrowheads="1"/>
          </p:cNvSpPr>
          <p:nvPr/>
        </p:nvSpPr>
        <p:spPr bwMode="auto">
          <a:xfrm>
            <a:off x="1143000" y="5181600"/>
            <a:ext cx="2643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 b="1" i="1" dirty="0">
                <a:latin typeface="Calibri" pitchFamily="34" charset="0"/>
              </a:rPr>
              <a:t>Период увеличивается на 2 недели за каждый год стажа свыше 25 лет (М) и 20 лет (Ж), но не более 24 месяцев в течение 36 месяцев</a:t>
            </a:r>
          </a:p>
        </p:txBody>
      </p:sp>
      <p:sp>
        <p:nvSpPr>
          <p:cNvPr id="2110" name="Прямоугольник 86"/>
          <p:cNvSpPr>
            <a:spLocks noChangeArrowheads="1"/>
          </p:cNvSpPr>
          <p:nvPr/>
        </p:nvSpPr>
        <p:spPr bwMode="auto">
          <a:xfrm>
            <a:off x="500034" y="6357958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Calibri" pitchFamily="34" charset="0"/>
              </a:rPr>
              <a:t>среднего заработка</a:t>
            </a:r>
          </a:p>
        </p:txBody>
      </p:sp>
      <p:pic>
        <p:nvPicPr>
          <p:cNvPr id="63" name="Picture 7" descr="C:\Users\Бухгалтерия3\Desktop\humidifier-uses-on-allergies-exclamation-point-r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071678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215</Words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КАК ВЫПЛАЧИВАЕТСЯ ПОСОБИЕ  ПО БЕЗРАБОТИЦЕ с 1 января 2021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ВЫПЛАЧИВАЕТСЯ ПОСОБИЕ  ПО БЕЗРАБОТИЦЕ с 30 апреля 2020</dc:title>
  <dc:creator>Бухгалтерия3</dc:creator>
  <cp:lastModifiedBy>Главнбухг</cp:lastModifiedBy>
  <cp:revision>14</cp:revision>
  <dcterms:created xsi:type="dcterms:W3CDTF">2020-04-01T07:39:43Z</dcterms:created>
  <dcterms:modified xsi:type="dcterms:W3CDTF">2021-07-29T06:17:35Z</dcterms:modified>
</cp:coreProperties>
</file>